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1877C63" w14:textId="77777777" w:rsidR="006A5A43" w:rsidRPr="002067C4" w:rsidRDefault="006A5A43" w:rsidP="00523319">
      <w:pPr>
        <w:spacing w:after="0"/>
        <w:rPr>
          <w:sz w:val="2"/>
          <w:szCs w:val="2"/>
        </w:rPr>
      </w:pPr>
    </w:p>
    <w:p w14:paraId="1AF54E8D" w14:textId="77777777" w:rsidR="000855BF" w:rsidRPr="002067C4" w:rsidRDefault="000855BF" w:rsidP="000855BF">
      <w:pPr>
        <w:spacing w:after="0"/>
        <w:rPr>
          <w:sz w:val="2"/>
          <w:szCs w:val="2"/>
        </w:rPr>
      </w:pPr>
    </w:p>
    <w:p w14:paraId="6B93E2F8" w14:textId="77777777" w:rsidR="000855BF" w:rsidRDefault="000855BF" w:rsidP="003E6383">
      <w:pPr>
        <w:spacing w:after="0"/>
        <w:rPr>
          <w:sz w:val="4"/>
          <w:szCs w:val="10"/>
        </w:rPr>
      </w:pPr>
    </w:p>
    <w:tbl>
      <w:tblPr>
        <w:tblStyle w:val="TableGrid"/>
        <w:tblW w:w="0" w:type="auto"/>
        <w:tblLook w:val="04A0" w:firstRow="1" w:lastRow="0" w:firstColumn="1" w:lastColumn="0" w:noHBand="0" w:noVBand="1"/>
      </w:tblPr>
      <w:tblGrid>
        <w:gridCol w:w="1265"/>
        <w:gridCol w:w="6"/>
        <w:gridCol w:w="3544"/>
        <w:gridCol w:w="2693"/>
        <w:gridCol w:w="2948"/>
      </w:tblGrid>
      <w:tr w:rsidR="00ED3CDD" w:rsidRPr="00A94259" w14:paraId="3EEA246D" w14:textId="77777777" w:rsidTr="001703B0">
        <w:tc>
          <w:tcPr>
            <w:tcW w:w="1271" w:type="dxa"/>
            <w:gridSpan w:val="2"/>
          </w:tcPr>
          <w:p w14:paraId="363B93D5" w14:textId="77777777" w:rsidR="00ED3CDD" w:rsidRPr="00A94259" w:rsidRDefault="00ED3CDD" w:rsidP="001703B0">
            <w:pPr>
              <w:rPr>
                <w:rFonts w:cstheme="minorHAnsi"/>
              </w:rPr>
            </w:pPr>
            <w:r w:rsidRPr="00A94259">
              <w:rPr>
                <w:rFonts w:cstheme="minorHAnsi"/>
                <w:b/>
                <w:sz w:val="12"/>
                <w:szCs w:val="14"/>
              </w:rPr>
              <w:t>About This Form:</w:t>
            </w:r>
          </w:p>
        </w:tc>
        <w:tc>
          <w:tcPr>
            <w:tcW w:w="9185" w:type="dxa"/>
            <w:gridSpan w:val="3"/>
          </w:tcPr>
          <w:p w14:paraId="26A3184A" w14:textId="77777777" w:rsidR="00ED3CDD" w:rsidRPr="00A94259" w:rsidRDefault="00ED3CDD" w:rsidP="001703B0">
            <w:pPr>
              <w:rPr>
                <w:rFonts w:cstheme="minorHAnsi"/>
                <w:sz w:val="15"/>
                <w:szCs w:val="15"/>
              </w:rPr>
            </w:pPr>
            <w:r w:rsidRPr="00A94259">
              <w:rPr>
                <w:rFonts w:cstheme="minorHAnsi"/>
                <w:sz w:val="15"/>
                <w:szCs w:val="15"/>
              </w:rPr>
              <w:t xml:space="preserve">This Test Plan Form is a part of the System Operator’s procedure PR-EA-010 Planned and Urgent Asset Testing. </w:t>
            </w:r>
          </w:p>
          <w:p w14:paraId="59E7946A" w14:textId="77777777" w:rsidR="00ED3CDD" w:rsidRPr="00A94259" w:rsidRDefault="00ED3CDD" w:rsidP="001703B0">
            <w:pPr>
              <w:rPr>
                <w:rFonts w:cstheme="minorHAnsi"/>
                <w:sz w:val="15"/>
                <w:szCs w:val="15"/>
              </w:rPr>
            </w:pPr>
            <w:r w:rsidRPr="00A94259">
              <w:rPr>
                <w:rFonts w:cstheme="minorHAnsi"/>
                <w:sz w:val="15"/>
                <w:szCs w:val="15"/>
              </w:rPr>
              <w:t>For use when energy providers, distributors, direct connects</w:t>
            </w:r>
            <w:r>
              <w:rPr>
                <w:rFonts w:cstheme="minorHAnsi"/>
                <w:sz w:val="15"/>
                <w:szCs w:val="15"/>
              </w:rPr>
              <w:t>,</w:t>
            </w:r>
            <w:r w:rsidRPr="00A94259">
              <w:rPr>
                <w:rFonts w:cstheme="minorHAnsi"/>
                <w:sz w:val="15"/>
                <w:szCs w:val="15"/>
              </w:rPr>
              <w:t xml:space="preserve"> and grid Asset Owners wish to test asset performance while the asset is connected to the power system (perform a system test) or perform a test that may affect the System Operator’s ability to manage power system security.</w:t>
            </w:r>
          </w:p>
          <w:p w14:paraId="243595EE" w14:textId="77777777" w:rsidR="00ED3CDD" w:rsidRPr="00A94259" w:rsidRDefault="00ED3CDD" w:rsidP="001703B0">
            <w:pPr>
              <w:rPr>
                <w:rFonts w:cstheme="minorHAnsi"/>
                <w:sz w:val="15"/>
                <w:szCs w:val="15"/>
              </w:rPr>
            </w:pPr>
          </w:p>
          <w:p w14:paraId="36C582C2" w14:textId="77777777" w:rsidR="00ED3CDD" w:rsidRPr="00A94259" w:rsidRDefault="00ED3CDD" w:rsidP="001703B0">
            <w:pPr>
              <w:rPr>
                <w:rFonts w:cstheme="minorHAnsi"/>
                <w:b/>
                <w:bCs/>
                <w:sz w:val="15"/>
                <w:szCs w:val="15"/>
              </w:rPr>
            </w:pPr>
            <w:r w:rsidRPr="00A94259">
              <w:rPr>
                <w:rFonts w:cstheme="minorHAnsi"/>
                <w:b/>
                <w:bCs/>
                <w:sz w:val="15"/>
                <w:szCs w:val="15"/>
              </w:rPr>
              <w:t xml:space="preserve">Clauses 2(6) 2(8) and 2(9) of Schedule 8.3, Technical Code A of the Code set out the test plan obligations on Asset Owners. </w:t>
            </w:r>
          </w:p>
          <w:p w14:paraId="52362843" w14:textId="77777777" w:rsidR="00ED3CDD" w:rsidRPr="00A94259" w:rsidRDefault="00ED3CDD" w:rsidP="001703B0">
            <w:pPr>
              <w:rPr>
                <w:rFonts w:cstheme="minorHAnsi"/>
                <w:b/>
                <w:bCs/>
                <w:sz w:val="15"/>
                <w:szCs w:val="15"/>
              </w:rPr>
            </w:pPr>
            <w:r w:rsidRPr="00A94259">
              <w:rPr>
                <w:rFonts w:cstheme="minorHAnsi"/>
                <w:b/>
                <w:bCs/>
                <w:sz w:val="15"/>
                <w:szCs w:val="15"/>
              </w:rPr>
              <w:t>If an Asset Owner is unsure whether testing may impact system security, they must contact the System Operator for advice (contact details below).</w:t>
            </w:r>
          </w:p>
          <w:p w14:paraId="02B37FBD" w14:textId="77777777" w:rsidR="00ED3CDD" w:rsidRPr="00A94259" w:rsidRDefault="00ED3CDD" w:rsidP="001703B0">
            <w:pPr>
              <w:rPr>
                <w:rFonts w:cstheme="minorHAnsi"/>
                <w:sz w:val="15"/>
                <w:szCs w:val="15"/>
              </w:rPr>
            </w:pPr>
          </w:p>
          <w:p w14:paraId="3B3830A1" w14:textId="77777777" w:rsidR="00ED3CDD" w:rsidRPr="00A94259" w:rsidRDefault="00ED3CDD" w:rsidP="001703B0">
            <w:pPr>
              <w:rPr>
                <w:rFonts w:cstheme="minorHAnsi"/>
                <w:sz w:val="15"/>
                <w:szCs w:val="15"/>
              </w:rPr>
            </w:pPr>
            <w:r w:rsidRPr="00A94259">
              <w:rPr>
                <w:rFonts w:cstheme="minorHAnsi"/>
                <w:sz w:val="15"/>
                <w:szCs w:val="15"/>
              </w:rPr>
              <w:t xml:space="preserve">Test Plan Forms are to be emailed to: </w:t>
            </w:r>
            <w:hyperlink r:id="rId13" w:history="1">
              <w:r w:rsidRPr="00D76F3F">
                <w:rPr>
                  <w:rStyle w:val="Hyperlink"/>
                  <w:rFonts w:cstheme="minorHAnsi"/>
                  <w:sz w:val="16"/>
                  <w:szCs w:val="16"/>
                </w:rPr>
                <w:t>OperationalTestPlans@transpower.co.nz</w:t>
              </w:r>
            </w:hyperlink>
          </w:p>
          <w:p w14:paraId="75AE6874" w14:textId="77777777" w:rsidR="00ED3CDD" w:rsidRPr="00A94259" w:rsidRDefault="00ED3CDD" w:rsidP="001703B0">
            <w:pPr>
              <w:rPr>
                <w:rFonts w:cstheme="minorHAnsi"/>
                <w:sz w:val="15"/>
                <w:szCs w:val="15"/>
              </w:rPr>
            </w:pPr>
            <w:r w:rsidRPr="00A94259">
              <w:rPr>
                <w:rFonts w:cstheme="minorHAnsi"/>
                <w:sz w:val="15"/>
                <w:szCs w:val="15"/>
              </w:rPr>
              <w:t>All testing carried out as part of commissioning should refer to the agreed Commissioning Plan.</w:t>
            </w:r>
          </w:p>
        </w:tc>
      </w:tr>
      <w:tr w:rsidR="00ED3CDD" w:rsidRPr="00A94259" w14:paraId="5B7F22DD" w14:textId="77777777" w:rsidTr="001703B0">
        <w:tc>
          <w:tcPr>
            <w:tcW w:w="1265" w:type="dxa"/>
          </w:tcPr>
          <w:p w14:paraId="37842DDC" w14:textId="77777777" w:rsidR="00ED3CDD" w:rsidRPr="00A94259" w:rsidRDefault="00ED3CDD" w:rsidP="001703B0">
            <w:pPr>
              <w:rPr>
                <w:rFonts w:cstheme="minorHAnsi"/>
              </w:rPr>
            </w:pPr>
            <w:r w:rsidRPr="00A94259">
              <w:rPr>
                <w:rFonts w:cstheme="minorHAnsi"/>
                <w:b/>
                <w:sz w:val="12"/>
                <w:szCs w:val="14"/>
              </w:rPr>
              <w:t>Special Provisions Applying</w:t>
            </w:r>
          </w:p>
        </w:tc>
        <w:tc>
          <w:tcPr>
            <w:tcW w:w="9191" w:type="dxa"/>
            <w:gridSpan w:val="4"/>
          </w:tcPr>
          <w:p w14:paraId="64E0169A" w14:textId="77777777" w:rsidR="00ED3CDD" w:rsidRPr="00A94259" w:rsidRDefault="00ED3CDD" w:rsidP="001703B0">
            <w:pPr>
              <w:spacing w:after="60"/>
              <w:rPr>
                <w:rFonts w:cstheme="minorHAnsi"/>
                <w:sz w:val="15"/>
                <w:szCs w:val="15"/>
              </w:rPr>
            </w:pPr>
            <w:r w:rsidRPr="00A94259">
              <w:rPr>
                <w:rFonts w:cstheme="minorHAnsi"/>
                <w:sz w:val="15"/>
                <w:szCs w:val="15"/>
              </w:rPr>
              <w:t xml:space="preserve">While asset testing is underway pursuant to an agreed test plan special provisions apply for Asset Owner compliance with performance obligations and the technical codes in Part 8 of the Code (see Part 8 clause 8.28 (3) of the Code) </w:t>
            </w:r>
            <w:r w:rsidRPr="00A94259">
              <w:rPr>
                <w:rFonts w:cstheme="minorHAnsi"/>
                <w:sz w:val="15"/>
                <w:szCs w:val="15"/>
                <w:u w:val="single"/>
              </w:rPr>
              <w:t>provided the agreed test plan is strictly adhered to</w:t>
            </w:r>
            <w:r w:rsidRPr="00A94259">
              <w:rPr>
                <w:rFonts w:cstheme="minorHAnsi"/>
                <w:sz w:val="15"/>
                <w:szCs w:val="15"/>
              </w:rPr>
              <w:t>.</w:t>
            </w:r>
          </w:p>
          <w:p w14:paraId="03D00F4E" w14:textId="77777777" w:rsidR="00ED3CDD" w:rsidRPr="00A94259" w:rsidRDefault="00ED3CDD" w:rsidP="001703B0">
            <w:pPr>
              <w:pStyle w:val="BulletText1"/>
              <w:numPr>
                <w:ilvl w:val="0"/>
                <w:numId w:val="0"/>
              </w:numPr>
              <w:spacing w:after="60"/>
              <w:rPr>
                <w:rFonts w:asciiTheme="minorHAnsi" w:hAnsiTheme="minorHAnsi" w:cstheme="minorHAnsi"/>
                <w:i/>
                <w:sz w:val="15"/>
                <w:szCs w:val="15"/>
              </w:rPr>
            </w:pPr>
            <w:r w:rsidRPr="00A94259">
              <w:rPr>
                <w:rFonts w:asciiTheme="minorHAnsi" w:hAnsiTheme="minorHAnsi" w:cstheme="minorHAnsi"/>
                <w:b/>
                <w:i/>
                <w:sz w:val="15"/>
                <w:szCs w:val="15"/>
              </w:rPr>
              <w:t>Note:</w:t>
            </w:r>
            <w:r w:rsidRPr="00A94259">
              <w:rPr>
                <w:rFonts w:asciiTheme="minorHAnsi" w:hAnsiTheme="minorHAnsi" w:cstheme="minorHAnsi"/>
                <w:i/>
                <w:sz w:val="15"/>
                <w:szCs w:val="15"/>
              </w:rPr>
              <w:t xml:space="preserve"> Asset capability information provided on this form will replace that notified on the latest Asset Capability Statement (ACS) provided to the System Operator </w:t>
            </w:r>
            <w:r w:rsidRPr="00A94259">
              <w:rPr>
                <w:rFonts w:asciiTheme="minorHAnsi" w:hAnsiTheme="minorHAnsi" w:cstheme="minorHAnsi"/>
                <w:i/>
                <w:sz w:val="15"/>
                <w:szCs w:val="15"/>
                <w:u w:val="single"/>
              </w:rPr>
              <w:t>but only for the duration of notified testing</w:t>
            </w:r>
            <w:r w:rsidRPr="00A94259">
              <w:rPr>
                <w:rFonts w:asciiTheme="minorHAnsi" w:hAnsiTheme="minorHAnsi" w:cstheme="minorHAnsi"/>
                <w:i/>
                <w:sz w:val="15"/>
                <w:szCs w:val="15"/>
              </w:rPr>
              <w:t xml:space="preserve">.  After testing, the Asset Owner must confirm to the System Operator any permanent changes in Asset Capability by updating the Asset Capability Database. </w:t>
            </w:r>
          </w:p>
          <w:p w14:paraId="5FE7D264" w14:textId="77777777" w:rsidR="00ED3CDD" w:rsidRPr="00A94259" w:rsidRDefault="00ED3CDD" w:rsidP="001703B0">
            <w:pPr>
              <w:pStyle w:val="BulletText1"/>
              <w:numPr>
                <w:ilvl w:val="0"/>
                <w:numId w:val="0"/>
              </w:numPr>
              <w:spacing w:after="60"/>
              <w:rPr>
                <w:rFonts w:asciiTheme="minorHAnsi" w:hAnsiTheme="minorHAnsi" w:cstheme="minorHAnsi"/>
                <w:i/>
                <w:sz w:val="15"/>
                <w:szCs w:val="15"/>
              </w:rPr>
            </w:pPr>
            <w:r w:rsidRPr="00A94259">
              <w:rPr>
                <w:rFonts w:asciiTheme="minorHAnsi" w:hAnsiTheme="minorHAnsi" w:cstheme="minorHAnsi"/>
                <w:i/>
                <w:sz w:val="15"/>
                <w:szCs w:val="15"/>
              </w:rPr>
              <w:t xml:space="preserve">It is the responsibility of the Asset Owner to ensure the System Operator is at all times provided with an ACS which correctly describes the relevant asset’s capabilities.  </w:t>
            </w:r>
          </w:p>
        </w:tc>
      </w:tr>
      <w:tr w:rsidR="00ED3CDD" w:rsidRPr="00A94259" w14:paraId="3177149A" w14:textId="77777777" w:rsidTr="001703B0">
        <w:tc>
          <w:tcPr>
            <w:tcW w:w="1265" w:type="dxa"/>
          </w:tcPr>
          <w:p w14:paraId="37695EA3" w14:textId="77777777" w:rsidR="00ED3CDD" w:rsidRPr="00A94259" w:rsidRDefault="00ED3CDD" w:rsidP="001703B0">
            <w:pPr>
              <w:rPr>
                <w:rFonts w:cstheme="minorHAnsi"/>
                <w:b/>
                <w:sz w:val="12"/>
                <w:szCs w:val="14"/>
              </w:rPr>
            </w:pPr>
            <w:r w:rsidRPr="00A94259">
              <w:rPr>
                <w:rFonts w:cstheme="minorHAnsi"/>
                <w:b/>
                <w:sz w:val="12"/>
                <w:szCs w:val="14"/>
              </w:rPr>
              <w:t>Asset Owner Requirements</w:t>
            </w:r>
          </w:p>
        </w:tc>
        <w:tc>
          <w:tcPr>
            <w:tcW w:w="9191" w:type="dxa"/>
            <w:gridSpan w:val="4"/>
          </w:tcPr>
          <w:p w14:paraId="606071B3" w14:textId="77777777" w:rsidR="00ED3CDD" w:rsidRPr="00A94259" w:rsidRDefault="00ED3CDD" w:rsidP="001703B0">
            <w:pPr>
              <w:spacing w:after="60"/>
              <w:rPr>
                <w:rFonts w:cstheme="minorHAnsi"/>
                <w:sz w:val="15"/>
                <w:szCs w:val="15"/>
              </w:rPr>
            </w:pPr>
            <w:r w:rsidRPr="00A94259">
              <w:rPr>
                <w:rFonts w:cstheme="minorHAnsi"/>
                <w:sz w:val="15"/>
                <w:szCs w:val="15"/>
              </w:rPr>
              <w:t xml:space="preserve">To allow sufficient time for proposed tests to be assessed and agreed by the System Operator Test Plan Forms must be submitted at least </w:t>
            </w:r>
            <w:r w:rsidRPr="00A94259">
              <w:rPr>
                <w:rFonts w:cstheme="minorHAnsi"/>
                <w:sz w:val="15"/>
                <w:szCs w:val="15"/>
                <w:u w:val="single"/>
              </w:rPr>
              <w:t>15 business days in advance.</w:t>
            </w:r>
            <w:r w:rsidRPr="00A94259">
              <w:rPr>
                <w:rFonts w:cstheme="minorHAnsi"/>
                <w:sz w:val="15"/>
                <w:szCs w:val="15"/>
              </w:rPr>
              <w:t xml:space="preserve"> Asset capability information provided on a Test Plan Form must be the Asset Owner’s best estimate of actual capability.  </w:t>
            </w:r>
          </w:p>
          <w:p w14:paraId="6EF6BBBD" w14:textId="77777777" w:rsidR="00ED3CDD" w:rsidRPr="00A94259" w:rsidRDefault="00ED3CDD" w:rsidP="001703B0">
            <w:pPr>
              <w:spacing w:after="60"/>
              <w:rPr>
                <w:rFonts w:cstheme="minorHAnsi"/>
                <w:sz w:val="15"/>
                <w:szCs w:val="15"/>
              </w:rPr>
            </w:pPr>
            <w:r w:rsidRPr="00A94259">
              <w:rPr>
                <w:rFonts w:cstheme="minorHAnsi"/>
                <w:sz w:val="15"/>
                <w:szCs w:val="15"/>
              </w:rPr>
              <w:t>The Test Plan must be agreed with the System Operator before testing can proceed:</w:t>
            </w:r>
          </w:p>
          <w:p w14:paraId="0A8D2817" w14:textId="77777777" w:rsidR="00ED3CDD" w:rsidRPr="00A94259" w:rsidRDefault="00ED3CDD" w:rsidP="001703B0">
            <w:pPr>
              <w:pStyle w:val="ListParagraph"/>
              <w:numPr>
                <w:ilvl w:val="0"/>
                <w:numId w:val="2"/>
              </w:numPr>
              <w:spacing w:after="60"/>
              <w:ind w:left="315"/>
              <w:rPr>
                <w:rFonts w:cstheme="minorHAnsi"/>
                <w:sz w:val="15"/>
                <w:szCs w:val="15"/>
              </w:rPr>
            </w:pPr>
            <w:r>
              <w:rPr>
                <w:rFonts w:cstheme="minorHAnsi"/>
                <w:sz w:val="15"/>
                <w:szCs w:val="15"/>
              </w:rPr>
              <w:t>A</w:t>
            </w:r>
            <w:r w:rsidRPr="00A94259">
              <w:rPr>
                <w:rFonts w:cstheme="minorHAnsi"/>
                <w:sz w:val="15"/>
                <w:szCs w:val="15"/>
              </w:rPr>
              <w:t xml:space="preserve"> Test Plan Form must be lodged by email for assessment. </w:t>
            </w:r>
          </w:p>
          <w:p w14:paraId="6447B985" w14:textId="77777777" w:rsidR="00ED3CDD" w:rsidRPr="00302258" w:rsidRDefault="00ED3CDD" w:rsidP="001703B0">
            <w:pPr>
              <w:pStyle w:val="ListParagraph"/>
              <w:numPr>
                <w:ilvl w:val="0"/>
                <w:numId w:val="2"/>
              </w:numPr>
              <w:spacing w:after="60"/>
              <w:ind w:left="315"/>
              <w:rPr>
                <w:rFonts w:cstheme="minorHAnsi"/>
                <w:vanish/>
                <w:sz w:val="15"/>
                <w:szCs w:val="15"/>
              </w:rPr>
            </w:pPr>
            <w:r>
              <w:rPr>
                <w:rFonts w:cstheme="minorHAnsi"/>
                <w:sz w:val="15"/>
                <w:szCs w:val="15"/>
              </w:rPr>
              <w:t>A</w:t>
            </w:r>
            <w:r w:rsidRPr="00A94259">
              <w:rPr>
                <w:rFonts w:cstheme="minorHAnsi"/>
                <w:sz w:val="15"/>
                <w:szCs w:val="15"/>
              </w:rPr>
              <w:t>ssessment of the Test Plan will be made taking account of potential system security and power quality impacts.</w:t>
            </w:r>
          </w:p>
          <w:p w14:paraId="2EA501E1" w14:textId="77777777" w:rsidR="00ED3CDD" w:rsidRPr="00302258" w:rsidRDefault="00ED3CDD" w:rsidP="001703B0">
            <w:pPr>
              <w:pStyle w:val="ListParagraph"/>
              <w:numPr>
                <w:ilvl w:val="0"/>
                <w:numId w:val="2"/>
              </w:numPr>
              <w:spacing w:after="60"/>
              <w:ind w:left="315"/>
              <w:rPr>
                <w:rFonts w:cstheme="minorHAnsi"/>
                <w:vanish/>
                <w:sz w:val="15"/>
                <w:szCs w:val="15"/>
              </w:rPr>
            </w:pPr>
            <w:r w:rsidRPr="00302258">
              <w:rPr>
                <w:rFonts w:cstheme="minorHAnsi"/>
                <w:sz w:val="15"/>
                <w:szCs w:val="15"/>
              </w:rPr>
              <w:t xml:space="preserve">The Asset Owner and System Operator must agree and confirm by e-mail exchange any conditions applying to testing </w:t>
            </w:r>
            <w:r w:rsidRPr="00302258">
              <w:rPr>
                <w:rFonts w:cstheme="minorHAnsi"/>
                <w:sz w:val="15"/>
                <w:szCs w:val="15"/>
                <w:u w:val="single"/>
              </w:rPr>
              <w:t>before a test may be carried out</w:t>
            </w:r>
            <w:r w:rsidRPr="00302258">
              <w:rPr>
                <w:rFonts w:cstheme="minorHAnsi"/>
                <w:sz w:val="15"/>
                <w:szCs w:val="15"/>
              </w:rPr>
              <w:t>.</w:t>
            </w:r>
          </w:p>
          <w:p w14:paraId="0B45D10F" w14:textId="77777777" w:rsidR="00ED3CDD" w:rsidRPr="00A94259" w:rsidRDefault="00ED3CDD" w:rsidP="001703B0">
            <w:pPr>
              <w:pStyle w:val="ListParagraph"/>
              <w:numPr>
                <w:ilvl w:val="0"/>
                <w:numId w:val="2"/>
              </w:numPr>
              <w:spacing w:after="60"/>
              <w:ind w:left="315"/>
              <w:rPr>
                <w:rFonts w:cstheme="minorHAnsi"/>
                <w:sz w:val="15"/>
                <w:szCs w:val="15"/>
              </w:rPr>
            </w:pPr>
            <w:r w:rsidRPr="00A94259">
              <w:rPr>
                <w:rFonts w:cstheme="minorHAnsi"/>
                <w:sz w:val="15"/>
                <w:szCs w:val="15"/>
              </w:rPr>
              <w:t>Consideration may be made to agree changes to previously approved test plans where the date and time (only) has changed with either the testing details unchanged or reduced from when the test plan was first approved.</w:t>
            </w:r>
          </w:p>
          <w:p w14:paraId="1071E865" w14:textId="77777777" w:rsidR="00ED3CDD" w:rsidRPr="00A94259" w:rsidRDefault="00ED3CDD" w:rsidP="001703B0">
            <w:pPr>
              <w:pStyle w:val="ListParagraph"/>
              <w:numPr>
                <w:ilvl w:val="0"/>
                <w:numId w:val="2"/>
              </w:numPr>
              <w:spacing w:after="60"/>
              <w:ind w:left="319"/>
              <w:rPr>
                <w:rFonts w:cstheme="minorHAnsi"/>
                <w:sz w:val="15"/>
                <w:szCs w:val="15"/>
              </w:rPr>
            </w:pPr>
            <w:r w:rsidRPr="00A94259">
              <w:rPr>
                <w:rFonts w:cstheme="minorHAnsi"/>
                <w:sz w:val="15"/>
                <w:szCs w:val="15"/>
              </w:rPr>
              <w:t>The Asset Owner shall send written confirmati</w:t>
            </w:r>
            <w:r>
              <w:rPr>
                <w:rFonts w:cstheme="minorHAnsi"/>
                <w:sz w:val="15"/>
                <w:szCs w:val="15"/>
              </w:rPr>
              <w:t>on</w:t>
            </w:r>
            <w:r w:rsidRPr="00A94259">
              <w:rPr>
                <w:rFonts w:cstheme="minorHAnsi"/>
                <w:sz w:val="15"/>
                <w:szCs w:val="15"/>
              </w:rPr>
              <w:t xml:space="preserve"> including details of the change to both </w:t>
            </w:r>
            <w:hyperlink r:id="rId14" w:history="1">
              <w:r w:rsidRPr="00D76F3F">
                <w:rPr>
                  <w:rStyle w:val="Hyperlink"/>
                  <w:rFonts w:cstheme="minorHAnsi"/>
                  <w:sz w:val="15"/>
                  <w:szCs w:val="15"/>
                </w:rPr>
                <w:t>OperationalTestPlans@transpower.co.nz</w:t>
              </w:r>
            </w:hyperlink>
            <w:r w:rsidRPr="00A94259">
              <w:rPr>
                <w:rFonts w:cstheme="minorHAnsi"/>
                <w:sz w:val="15"/>
                <w:szCs w:val="15"/>
              </w:rPr>
              <w:t xml:space="preserve"> and </w:t>
            </w:r>
            <w:hyperlink r:id="rId15" w:history="1">
              <w:r w:rsidRPr="00D76F3F">
                <w:rPr>
                  <w:rStyle w:val="Hyperlink"/>
                  <w:rFonts w:cstheme="minorHAnsi"/>
                  <w:sz w:val="15"/>
                  <w:szCs w:val="15"/>
                </w:rPr>
                <w:t>NMdata@transpower.co.nz</w:t>
              </w:r>
            </w:hyperlink>
            <w:r w:rsidRPr="00A94259">
              <w:rPr>
                <w:rFonts w:cstheme="minorHAnsi"/>
                <w:sz w:val="15"/>
                <w:szCs w:val="15"/>
              </w:rPr>
              <w:t>; this confirms acceptance directly to</w:t>
            </w:r>
            <w:r>
              <w:rPr>
                <w:rFonts w:cstheme="minorHAnsi"/>
                <w:sz w:val="15"/>
                <w:szCs w:val="15"/>
              </w:rPr>
              <w:t xml:space="preserve"> </w:t>
            </w:r>
            <w:r w:rsidRPr="00A94259">
              <w:rPr>
                <w:rFonts w:cstheme="minorHAnsi"/>
                <w:sz w:val="15"/>
                <w:szCs w:val="15"/>
              </w:rPr>
              <w:t>the Security Coordinator.</w:t>
            </w:r>
          </w:p>
          <w:p w14:paraId="7CED2A27" w14:textId="77777777" w:rsidR="00ED3CDD" w:rsidRPr="00A94259" w:rsidRDefault="00ED3CDD" w:rsidP="001703B0">
            <w:pPr>
              <w:pStyle w:val="ListParagraph"/>
              <w:numPr>
                <w:ilvl w:val="0"/>
                <w:numId w:val="2"/>
              </w:numPr>
              <w:spacing w:after="60"/>
              <w:ind w:left="315"/>
              <w:rPr>
                <w:rFonts w:cstheme="minorHAnsi"/>
                <w:sz w:val="15"/>
                <w:szCs w:val="15"/>
              </w:rPr>
            </w:pPr>
            <w:r>
              <w:rPr>
                <w:rFonts w:cstheme="minorHAnsi"/>
                <w:sz w:val="15"/>
                <w:szCs w:val="15"/>
              </w:rPr>
              <w:t>A</w:t>
            </w:r>
            <w:r w:rsidRPr="00A94259">
              <w:rPr>
                <w:rFonts w:cstheme="minorHAnsi"/>
                <w:sz w:val="15"/>
                <w:szCs w:val="15"/>
              </w:rPr>
              <w:t xml:space="preserve"> request for a minor change to an agreed time to carry out a test near to real time must be made to the Security Coordinator; such a change may be agreed at the discretion of the Security Coordinator.</w:t>
            </w:r>
          </w:p>
        </w:tc>
      </w:tr>
      <w:tr w:rsidR="00ED3CDD" w:rsidRPr="00A94259" w14:paraId="18B51261" w14:textId="77777777" w:rsidTr="001703B0">
        <w:tc>
          <w:tcPr>
            <w:tcW w:w="1265" w:type="dxa"/>
          </w:tcPr>
          <w:p w14:paraId="405E2A4B" w14:textId="77777777" w:rsidR="00ED3CDD" w:rsidRPr="00A94259" w:rsidRDefault="00ED3CDD" w:rsidP="001703B0">
            <w:pPr>
              <w:rPr>
                <w:rFonts w:cstheme="minorHAnsi"/>
                <w:b/>
                <w:sz w:val="12"/>
                <w:szCs w:val="14"/>
              </w:rPr>
            </w:pPr>
            <w:proofErr w:type="gramStart"/>
            <w:r w:rsidRPr="00A94259">
              <w:rPr>
                <w:rFonts w:cstheme="minorHAnsi"/>
                <w:b/>
                <w:sz w:val="12"/>
                <w:szCs w:val="14"/>
              </w:rPr>
              <w:t>SO</w:t>
            </w:r>
            <w:proofErr w:type="gramEnd"/>
            <w:r w:rsidRPr="00A94259">
              <w:rPr>
                <w:rFonts w:cstheme="minorHAnsi"/>
                <w:b/>
                <w:sz w:val="12"/>
                <w:szCs w:val="14"/>
              </w:rPr>
              <w:t xml:space="preserve"> Contact Details</w:t>
            </w:r>
          </w:p>
        </w:tc>
        <w:tc>
          <w:tcPr>
            <w:tcW w:w="3550" w:type="dxa"/>
            <w:gridSpan w:val="2"/>
          </w:tcPr>
          <w:p w14:paraId="77894A9F" w14:textId="77777777" w:rsidR="00ED3CDD" w:rsidRPr="00A94259" w:rsidRDefault="00ED3CDD" w:rsidP="001703B0">
            <w:pPr>
              <w:pStyle w:val="Style1"/>
              <w:numPr>
                <w:ilvl w:val="0"/>
                <w:numId w:val="0"/>
              </w:numPr>
              <w:rPr>
                <w:rFonts w:asciiTheme="minorHAnsi" w:hAnsiTheme="minorHAnsi" w:cstheme="minorHAnsi"/>
                <w:b/>
                <w:sz w:val="15"/>
                <w:szCs w:val="15"/>
              </w:rPr>
            </w:pPr>
            <w:r w:rsidRPr="00A94259">
              <w:rPr>
                <w:rFonts w:asciiTheme="minorHAnsi" w:hAnsiTheme="minorHAnsi" w:cstheme="minorHAnsi"/>
                <w:b/>
                <w:sz w:val="15"/>
                <w:szCs w:val="15"/>
              </w:rPr>
              <w:t>Duty Operations Manager</w:t>
            </w:r>
          </w:p>
          <w:p w14:paraId="6900AB9F" w14:textId="77777777" w:rsidR="00ED3CDD" w:rsidRPr="00A94259" w:rsidRDefault="00ED3CDD" w:rsidP="001703B0">
            <w:pPr>
              <w:pStyle w:val="Style1"/>
              <w:numPr>
                <w:ilvl w:val="0"/>
                <w:numId w:val="0"/>
              </w:numPr>
              <w:rPr>
                <w:rFonts w:asciiTheme="minorHAnsi" w:hAnsiTheme="minorHAnsi" w:cstheme="minorHAnsi"/>
                <w:sz w:val="15"/>
                <w:szCs w:val="15"/>
              </w:rPr>
            </w:pPr>
            <w:r w:rsidRPr="00A94259">
              <w:rPr>
                <w:rFonts w:asciiTheme="minorHAnsi" w:hAnsiTheme="minorHAnsi" w:cstheme="minorHAnsi"/>
                <w:sz w:val="15"/>
                <w:szCs w:val="15"/>
              </w:rPr>
              <w:t>Normal hours Monday to Friday,08:00 to 16:30</w:t>
            </w:r>
          </w:p>
          <w:p w14:paraId="59C4E853" w14:textId="77777777" w:rsidR="00ED3CDD" w:rsidRPr="00A94259" w:rsidRDefault="00ED3CDD" w:rsidP="001703B0">
            <w:pPr>
              <w:pStyle w:val="Style1"/>
              <w:numPr>
                <w:ilvl w:val="0"/>
                <w:numId w:val="0"/>
              </w:numPr>
              <w:tabs>
                <w:tab w:val="left" w:pos="611"/>
              </w:tabs>
              <w:rPr>
                <w:rFonts w:asciiTheme="minorHAnsi" w:hAnsiTheme="minorHAnsi" w:cstheme="minorHAnsi"/>
                <w:sz w:val="15"/>
                <w:szCs w:val="15"/>
              </w:rPr>
            </w:pPr>
            <w:r w:rsidRPr="00A94259">
              <w:rPr>
                <w:rFonts w:asciiTheme="minorHAnsi" w:hAnsiTheme="minorHAnsi" w:cstheme="minorHAnsi"/>
                <w:sz w:val="15"/>
                <w:szCs w:val="15"/>
              </w:rPr>
              <w:t xml:space="preserve">Email </w:t>
            </w:r>
            <w:r w:rsidRPr="00A94259">
              <w:rPr>
                <w:rFonts w:asciiTheme="minorHAnsi" w:hAnsiTheme="minorHAnsi" w:cstheme="minorHAnsi"/>
                <w:sz w:val="15"/>
                <w:szCs w:val="15"/>
              </w:rPr>
              <w:tab/>
            </w:r>
            <w:hyperlink r:id="rId16" w:history="1">
              <w:r w:rsidRPr="00A94259">
                <w:rPr>
                  <w:rStyle w:val="Hyperlink"/>
                  <w:rFonts w:asciiTheme="minorHAnsi" w:hAnsiTheme="minorHAnsi" w:cstheme="minorHAnsi"/>
                  <w:sz w:val="15"/>
                  <w:szCs w:val="15"/>
                </w:rPr>
                <w:t>operationsmanager@transpower.co.nz</w:t>
              </w:r>
            </w:hyperlink>
            <w:r w:rsidRPr="00A94259">
              <w:rPr>
                <w:rFonts w:asciiTheme="minorHAnsi" w:hAnsiTheme="minorHAnsi" w:cstheme="minorHAnsi"/>
                <w:sz w:val="15"/>
                <w:szCs w:val="15"/>
              </w:rPr>
              <w:t xml:space="preserve"> </w:t>
            </w:r>
          </w:p>
          <w:p w14:paraId="721191C4" w14:textId="77777777" w:rsidR="00ED3CDD" w:rsidRPr="00A94259" w:rsidRDefault="00ED3CDD" w:rsidP="001703B0">
            <w:pPr>
              <w:pStyle w:val="Style1"/>
              <w:numPr>
                <w:ilvl w:val="0"/>
                <w:numId w:val="0"/>
              </w:numPr>
              <w:tabs>
                <w:tab w:val="left" w:pos="611"/>
              </w:tabs>
              <w:rPr>
                <w:rFonts w:asciiTheme="minorHAnsi" w:hAnsiTheme="minorHAnsi" w:cstheme="minorHAnsi"/>
                <w:sz w:val="15"/>
                <w:szCs w:val="15"/>
              </w:rPr>
            </w:pPr>
            <w:r w:rsidRPr="00A94259">
              <w:rPr>
                <w:rFonts w:asciiTheme="minorHAnsi" w:hAnsiTheme="minorHAnsi" w:cstheme="minorHAnsi"/>
                <w:sz w:val="15"/>
                <w:szCs w:val="15"/>
              </w:rPr>
              <w:t xml:space="preserve">Phone </w:t>
            </w:r>
            <w:r w:rsidRPr="00A94259">
              <w:rPr>
                <w:rFonts w:asciiTheme="minorHAnsi" w:hAnsiTheme="minorHAnsi" w:cstheme="minorHAnsi"/>
                <w:sz w:val="15"/>
                <w:szCs w:val="15"/>
              </w:rPr>
              <w:tab/>
              <w:t>(07) 8430618</w:t>
            </w:r>
          </w:p>
        </w:tc>
        <w:tc>
          <w:tcPr>
            <w:tcW w:w="2693" w:type="dxa"/>
          </w:tcPr>
          <w:p w14:paraId="2711EF56" w14:textId="77777777" w:rsidR="00ED3CDD" w:rsidRPr="00A94259" w:rsidRDefault="00ED3CDD" w:rsidP="001703B0">
            <w:pPr>
              <w:pStyle w:val="Style1"/>
              <w:numPr>
                <w:ilvl w:val="0"/>
                <w:numId w:val="0"/>
              </w:numPr>
              <w:rPr>
                <w:rFonts w:asciiTheme="minorHAnsi" w:hAnsiTheme="minorHAnsi" w:cstheme="minorHAnsi"/>
                <w:b/>
                <w:sz w:val="15"/>
                <w:szCs w:val="15"/>
              </w:rPr>
            </w:pPr>
            <w:r w:rsidRPr="00A94259">
              <w:rPr>
                <w:rFonts w:asciiTheme="minorHAnsi" w:hAnsiTheme="minorHAnsi" w:cstheme="minorHAnsi"/>
                <w:b/>
                <w:sz w:val="15"/>
                <w:szCs w:val="15"/>
              </w:rPr>
              <w:t xml:space="preserve">Security Coordinator </w:t>
            </w:r>
          </w:p>
          <w:p w14:paraId="761775B4" w14:textId="77777777" w:rsidR="00ED3CDD" w:rsidRPr="00A94259" w:rsidRDefault="00ED3CDD" w:rsidP="001703B0">
            <w:pPr>
              <w:pStyle w:val="Style1"/>
              <w:numPr>
                <w:ilvl w:val="0"/>
                <w:numId w:val="0"/>
              </w:numPr>
              <w:tabs>
                <w:tab w:val="left" w:pos="598"/>
              </w:tabs>
              <w:rPr>
                <w:rFonts w:asciiTheme="minorHAnsi" w:hAnsiTheme="minorHAnsi" w:cstheme="minorHAnsi"/>
                <w:sz w:val="15"/>
                <w:szCs w:val="15"/>
              </w:rPr>
            </w:pPr>
            <w:r w:rsidRPr="00A94259">
              <w:rPr>
                <w:rFonts w:asciiTheme="minorHAnsi" w:hAnsiTheme="minorHAnsi" w:cstheme="minorHAnsi"/>
                <w:sz w:val="15"/>
                <w:szCs w:val="15"/>
              </w:rPr>
              <w:t xml:space="preserve">Email: </w:t>
            </w:r>
            <w:r w:rsidRPr="00A94259">
              <w:rPr>
                <w:rFonts w:asciiTheme="minorHAnsi" w:hAnsiTheme="minorHAnsi" w:cstheme="minorHAnsi"/>
                <w:sz w:val="15"/>
                <w:szCs w:val="15"/>
              </w:rPr>
              <w:tab/>
            </w:r>
            <w:hyperlink r:id="rId17" w:history="1">
              <w:r w:rsidRPr="00A94259">
                <w:rPr>
                  <w:rStyle w:val="Hyperlink"/>
                  <w:rFonts w:asciiTheme="minorHAnsi" w:hAnsiTheme="minorHAnsi" w:cstheme="minorHAnsi"/>
                  <w:sz w:val="15"/>
                  <w:szCs w:val="15"/>
                </w:rPr>
                <w:t>nmdata@transpower.co.nz</w:t>
              </w:r>
            </w:hyperlink>
          </w:p>
          <w:p w14:paraId="7D0B74D2" w14:textId="77777777" w:rsidR="00ED3CDD" w:rsidRPr="00A94259" w:rsidRDefault="00ED3CDD" w:rsidP="001703B0">
            <w:pPr>
              <w:pStyle w:val="Style1"/>
              <w:numPr>
                <w:ilvl w:val="0"/>
                <w:numId w:val="0"/>
              </w:numPr>
              <w:tabs>
                <w:tab w:val="left" w:pos="598"/>
              </w:tabs>
              <w:rPr>
                <w:rFonts w:asciiTheme="minorHAnsi" w:hAnsiTheme="minorHAnsi" w:cstheme="minorHAnsi"/>
                <w:sz w:val="15"/>
                <w:szCs w:val="15"/>
              </w:rPr>
            </w:pPr>
            <w:r w:rsidRPr="00A94259">
              <w:rPr>
                <w:rFonts w:asciiTheme="minorHAnsi" w:hAnsiTheme="minorHAnsi" w:cstheme="minorHAnsi"/>
                <w:sz w:val="15"/>
                <w:szCs w:val="15"/>
              </w:rPr>
              <w:t>Phone:</w:t>
            </w:r>
            <w:r w:rsidRPr="00A94259">
              <w:rPr>
                <w:rFonts w:asciiTheme="minorHAnsi" w:hAnsiTheme="minorHAnsi" w:cstheme="minorHAnsi"/>
                <w:sz w:val="15"/>
                <w:szCs w:val="15"/>
              </w:rPr>
              <w:tab/>
              <w:t xml:space="preserve">0800 488 500 </w:t>
            </w:r>
          </w:p>
          <w:p w14:paraId="3B8D9500" w14:textId="77777777" w:rsidR="00ED3CDD" w:rsidRPr="00A94259" w:rsidRDefault="00ED3CDD" w:rsidP="001703B0">
            <w:pPr>
              <w:pStyle w:val="Style1"/>
              <w:numPr>
                <w:ilvl w:val="0"/>
                <w:numId w:val="0"/>
              </w:numPr>
              <w:rPr>
                <w:rFonts w:asciiTheme="minorHAnsi" w:hAnsiTheme="minorHAnsi" w:cstheme="minorHAnsi"/>
                <w:b/>
                <w:snapToGrid w:val="0"/>
                <w:sz w:val="15"/>
                <w:szCs w:val="15"/>
              </w:rPr>
            </w:pPr>
            <w:r w:rsidRPr="00A94259">
              <w:rPr>
                <w:rFonts w:asciiTheme="minorHAnsi" w:hAnsiTheme="minorHAnsi" w:cstheme="minorHAnsi"/>
                <w:b/>
                <w:snapToGrid w:val="0"/>
                <w:sz w:val="15"/>
                <w:szCs w:val="15"/>
              </w:rPr>
              <w:t>Energy Coordinator</w:t>
            </w:r>
          </w:p>
          <w:p w14:paraId="4199EC74" w14:textId="77777777" w:rsidR="00ED3CDD" w:rsidRPr="00A94259" w:rsidRDefault="00ED3CDD" w:rsidP="001703B0">
            <w:pPr>
              <w:pStyle w:val="Style1"/>
              <w:numPr>
                <w:ilvl w:val="0"/>
                <w:numId w:val="0"/>
              </w:numPr>
              <w:tabs>
                <w:tab w:val="left" w:pos="598"/>
              </w:tabs>
              <w:rPr>
                <w:rFonts w:asciiTheme="minorHAnsi" w:hAnsiTheme="minorHAnsi" w:cstheme="minorHAnsi"/>
                <w:sz w:val="15"/>
                <w:szCs w:val="15"/>
              </w:rPr>
            </w:pPr>
            <w:r w:rsidRPr="00A94259">
              <w:rPr>
                <w:rFonts w:asciiTheme="minorHAnsi" w:hAnsiTheme="minorHAnsi" w:cstheme="minorHAnsi"/>
                <w:snapToGrid w:val="0"/>
                <w:sz w:val="15"/>
                <w:szCs w:val="15"/>
              </w:rPr>
              <w:t xml:space="preserve">Phone </w:t>
            </w:r>
            <w:r w:rsidRPr="00A94259">
              <w:rPr>
                <w:rFonts w:asciiTheme="minorHAnsi" w:hAnsiTheme="minorHAnsi" w:cstheme="minorHAnsi"/>
                <w:snapToGrid w:val="0"/>
                <w:sz w:val="15"/>
                <w:szCs w:val="15"/>
              </w:rPr>
              <w:tab/>
              <w:t>0800 535 123</w:t>
            </w:r>
          </w:p>
        </w:tc>
        <w:tc>
          <w:tcPr>
            <w:tcW w:w="2948" w:type="dxa"/>
          </w:tcPr>
          <w:p w14:paraId="4910F49C" w14:textId="77777777" w:rsidR="00ED3CDD" w:rsidRPr="00A94259" w:rsidRDefault="00ED3CDD" w:rsidP="001703B0">
            <w:pPr>
              <w:pStyle w:val="Style1"/>
              <w:numPr>
                <w:ilvl w:val="0"/>
                <w:numId w:val="0"/>
              </w:numPr>
              <w:tabs>
                <w:tab w:val="left" w:pos="611"/>
              </w:tabs>
              <w:rPr>
                <w:rFonts w:asciiTheme="minorHAnsi" w:hAnsiTheme="minorHAnsi" w:cstheme="minorHAnsi"/>
                <w:b/>
                <w:bCs/>
                <w:sz w:val="15"/>
                <w:szCs w:val="15"/>
              </w:rPr>
            </w:pPr>
            <w:r w:rsidRPr="00A94259">
              <w:rPr>
                <w:rFonts w:asciiTheme="minorHAnsi" w:hAnsiTheme="minorHAnsi" w:cstheme="minorHAnsi"/>
                <w:b/>
                <w:bCs/>
                <w:sz w:val="15"/>
                <w:szCs w:val="15"/>
              </w:rPr>
              <w:t>For compliance queries:</w:t>
            </w:r>
          </w:p>
          <w:p w14:paraId="2A84CFAD" w14:textId="77777777" w:rsidR="00ED3CDD" w:rsidRPr="00A94259" w:rsidRDefault="00ED3CDD" w:rsidP="001703B0">
            <w:pPr>
              <w:pStyle w:val="Style1"/>
              <w:numPr>
                <w:ilvl w:val="0"/>
                <w:numId w:val="0"/>
              </w:numPr>
              <w:tabs>
                <w:tab w:val="left" w:pos="611"/>
              </w:tabs>
              <w:rPr>
                <w:rFonts w:asciiTheme="minorHAnsi" w:hAnsiTheme="minorHAnsi" w:cstheme="minorHAnsi"/>
                <w:sz w:val="15"/>
                <w:szCs w:val="15"/>
              </w:rPr>
            </w:pPr>
            <w:r w:rsidRPr="00A94259">
              <w:rPr>
                <w:rFonts w:asciiTheme="minorHAnsi" w:hAnsiTheme="minorHAnsi" w:cstheme="minorHAnsi"/>
                <w:sz w:val="15"/>
                <w:szCs w:val="15"/>
              </w:rPr>
              <w:t>Email</w:t>
            </w:r>
            <w:r w:rsidRPr="00A94259">
              <w:rPr>
                <w:rFonts w:asciiTheme="minorHAnsi" w:hAnsiTheme="minorHAnsi" w:cstheme="minorHAnsi"/>
                <w:sz w:val="15"/>
                <w:szCs w:val="15"/>
              </w:rPr>
              <w:tab/>
            </w:r>
            <w:hyperlink r:id="rId18" w:history="1">
              <w:r w:rsidRPr="00A94259">
                <w:rPr>
                  <w:rStyle w:val="Hyperlink"/>
                  <w:rFonts w:asciiTheme="minorHAnsi" w:hAnsiTheme="minorHAnsi" w:cstheme="minorHAnsi"/>
                  <w:sz w:val="15"/>
                  <w:szCs w:val="15"/>
                </w:rPr>
                <w:t>compliance@transpower.co.nz</w:t>
              </w:r>
            </w:hyperlink>
            <w:r w:rsidRPr="00A94259">
              <w:rPr>
                <w:rFonts w:asciiTheme="minorHAnsi" w:hAnsiTheme="minorHAnsi" w:cstheme="minorHAnsi"/>
                <w:sz w:val="15"/>
                <w:szCs w:val="15"/>
              </w:rPr>
              <w:t xml:space="preserve"> </w:t>
            </w:r>
          </w:p>
          <w:p w14:paraId="441FF2DE" w14:textId="77777777" w:rsidR="00ED3CDD" w:rsidRPr="00A94259" w:rsidRDefault="00ED3CDD" w:rsidP="001703B0">
            <w:pPr>
              <w:pStyle w:val="Style1"/>
              <w:numPr>
                <w:ilvl w:val="0"/>
                <w:numId w:val="0"/>
              </w:numPr>
              <w:rPr>
                <w:rFonts w:asciiTheme="minorHAnsi" w:hAnsiTheme="minorHAnsi" w:cstheme="minorHAnsi"/>
                <w:sz w:val="15"/>
                <w:szCs w:val="15"/>
              </w:rPr>
            </w:pPr>
            <w:r w:rsidRPr="00A94259">
              <w:rPr>
                <w:rFonts w:asciiTheme="minorHAnsi" w:hAnsiTheme="minorHAnsi" w:cstheme="minorHAnsi"/>
                <w:sz w:val="15"/>
                <w:szCs w:val="15"/>
              </w:rPr>
              <w:t>After hours – call Security Coordinator</w:t>
            </w:r>
          </w:p>
        </w:tc>
      </w:tr>
    </w:tbl>
    <w:p w14:paraId="758EE402" w14:textId="77777777" w:rsidR="00ED3CDD" w:rsidRPr="002067C4" w:rsidRDefault="00ED3CDD" w:rsidP="00ED3CDD">
      <w:pPr>
        <w:spacing w:after="0"/>
        <w:rPr>
          <w:sz w:val="2"/>
          <w:szCs w:val="2"/>
        </w:rPr>
      </w:pPr>
    </w:p>
    <w:tbl>
      <w:tblPr>
        <w:tblW w:w="10475"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799"/>
        <w:gridCol w:w="3715"/>
        <w:gridCol w:w="1417"/>
        <w:gridCol w:w="3544"/>
      </w:tblGrid>
      <w:tr w:rsidR="00ED3CDD" w:rsidRPr="002067C4" w14:paraId="4EB868E2" w14:textId="77777777" w:rsidTr="001703B0">
        <w:trPr>
          <w:trHeight w:val="130"/>
          <w:tblHeader/>
        </w:trPr>
        <w:tc>
          <w:tcPr>
            <w:tcW w:w="10475" w:type="dxa"/>
            <w:gridSpan w:val="4"/>
            <w:tcBorders>
              <w:top w:val="single" w:sz="4" w:space="0" w:color="auto"/>
            </w:tcBorders>
            <w:shd w:val="clear" w:color="auto" w:fill="000000"/>
            <w:vAlign w:val="center"/>
          </w:tcPr>
          <w:p w14:paraId="05CE1997" w14:textId="77777777" w:rsidR="00ED3CDD" w:rsidRPr="002067C4" w:rsidRDefault="00ED3CDD" w:rsidP="001703B0">
            <w:pPr>
              <w:spacing w:after="0"/>
              <w:jc w:val="center"/>
              <w:rPr>
                <w:rFonts w:ascii="Arial" w:hAnsi="Arial" w:cs="Arial"/>
                <w:b/>
                <w:sz w:val="16"/>
                <w:szCs w:val="16"/>
              </w:rPr>
            </w:pPr>
            <w:r w:rsidRPr="002067C4">
              <w:rPr>
                <w:rFonts w:ascii="Arial" w:hAnsi="Arial" w:cs="Arial"/>
                <w:b/>
                <w:sz w:val="16"/>
                <w:szCs w:val="16"/>
              </w:rPr>
              <w:t xml:space="preserve">Section 1 Asset Owner Contact Information </w:t>
            </w:r>
            <w:r w:rsidRPr="002067C4">
              <w:rPr>
                <w:rFonts w:ascii="Arial" w:hAnsi="Arial" w:cs="Arial"/>
                <w:i/>
                <w:color w:val="FFFFCC"/>
                <w:sz w:val="12"/>
                <w:szCs w:val="12"/>
              </w:rPr>
              <w:t>(Asset Owner to Complete)</w:t>
            </w:r>
          </w:p>
        </w:tc>
      </w:tr>
      <w:tr w:rsidR="00ED3CDD" w:rsidRPr="00D50EB3" w14:paraId="25D61300" w14:textId="77777777" w:rsidTr="001703B0">
        <w:tc>
          <w:tcPr>
            <w:tcW w:w="1799" w:type="dxa"/>
            <w:tcBorders>
              <w:top w:val="single" w:sz="4" w:space="0" w:color="auto"/>
            </w:tcBorders>
            <w:vAlign w:val="center"/>
          </w:tcPr>
          <w:p w14:paraId="139C7454"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 xml:space="preserve">Asset Owner </w:t>
            </w:r>
            <w:r>
              <w:rPr>
                <w:rFonts w:ascii="Segoe UI" w:hAnsi="Segoe UI" w:cs="Segoe UI"/>
                <w:b/>
                <w:sz w:val="14"/>
                <w:szCs w:val="14"/>
              </w:rPr>
              <w:t>n</w:t>
            </w:r>
            <w:r w:rsidRPr="00D50EB3">
              <w:rPr>
                <w:rFonts w:ascii="Segoe UI" w:hAnsi="Segoe UI" w:cs="Segoe UI"/>
                <w:b/>
                <w:sz w:val="14"/>
                <w:szCs w:val="14"/>
              </w:rPr>
              <w:t>ame:</w:t>
            </w:r>
          </w:p>
        </w:tc>
        <w:tc>
          <w:tcPr>
            <w:tcW w:w="3715" w:type="dxa"/>
            <w:tcBorders>
              <w:top w:val="single" w:sz="4" w:space="0" w:color="auto"/>
            </w:tcBorders>
            <w:vAlign w:val="center"/>
          </w:tcPr>
          <w:p w14:paraId="74278644" w14:textId="77777777" w:rsidR="00ED3CDD" w:rsidRPr="00A94259" w:rsidRDefault="00ED3CDD" w:rsidP="001703B0">
            <w:pPr>
              <w:spacing w:after="0" w:line="240" w:lineRule="auto"/>
              <w:rPr>
                <w:rFonts w:cstheme="minorHAnsi"/>
                <w:sz w:val="18"/>
                <w:szCs w:val="18"/>
              </w:rPr>
            </w:pPr>
            <w:sdt>
              <w:sdtPr>
                <w:rPr>
                  <w:rFonts w:cstheme="minorHAnsi"/>
                  <w:sz w:val="18"/>
                  <w:szCs w:val="18"/>
                </w:rPr>
                <w:alias w:val="Company"/>
                <w:tag w:val="Company"/>
                <w:id w:val="615872001"/>
                <w:placeholder>
                  <w:docPart w:val="0724559E24ED4B59916F78ABF17D9365"/>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Company[1]" w:storeItemID="{56C702C5-62B9-4150-AF5C-884E981FED5D}"/>
                <w:text/>
              </w:sdtPr>
              <w:sdtContent>
                <w:r w:rsidRPr="00A94259">
                  <w:rPr>
                    <w:rStyle w:val="PlaceholderText"/>
                    <w:rFonts w:cstheme="minorHAnsi"/>
                  </w:rPr>
                  <w:t>[Company]</w:t>
                </w:r>
              </w:sdtContent>
            </w:sdt>
          </w:p>
        </w:tc>
        <w:tc>
          <w:tcPr>
            <w:tcW w:w="1417" w:type="dxa"/>
            <w:tcBorders>
              <w:top w:val="single" w:sz="4" w:space="0" w:color="auto"/>
            </w:tcBorders>
            <w:vAlign w:val="center"/>
          </w:tcPr>
          <w:p w14:paraId="2B56D10C" w14:textId="77777777" w:rsidR="00ED3CDD" w:rsidRPr="00D50EB3" w:rsidRDefault="00ED3CDD" w:rsidP="001703B0">
            <w:pPr>
              <w:spacing w:after="0" w:line="240" w:lineRule="auto"/>
              <w:jc w:val="right"/>
              <w:rPr>
                <w:rFonts w:ascii="Segoe UI" w:hAnsi="Segoe UI" w:cs="Segoe UI"/>
                <w:sz w:val="14"/>
                <w:szCs w:val="14"/>
              </w:rPr>
            </w:pPr>
            <w:r w:rsidRPr="00D50EB3">
              <w:rPr>
                <w:rFonts w:ascii="Segoe UI" w:hAnsi="Segoe UI" w:cs="Segoe UI"/>
                <w:b/>
                <w:sz w:val="14"/>
                <w:szCs w:val="14"/>
              </w:rPr>
              <w:t>Phone:</w:t>
            </w:r>
          </w:p>
        </w:tc>
        <w:sdt>
          <w:sdtPr>
            <w:rPr>
              <w:rFonts w:cstheme="minorHAnsi"/>
              <w:sz w:val="18"/>
              <w:szCs w:val="18"/>
            </w:rPr>
            <w:alias w:val="Contact Phone Number"/>
            <w:tag w:val="Contact Phone Number"/>
            <w:id w:val="-170105415"/>
            <w:placeholder>
              <w:docPart w:val="9FE286B33BEC479D8ADEDF91B3E4B34E"/>
            </w:placeholder>
            <w:showingPlcHdr/>
          </w:sdtPr>
          <w:sdtContent>
            <w:tc>
              <w:tcPr>
                <w:tcW w:w="3544" w:type="dxa"/>
                <w:tcBorders>
                  <w:top w:val="single" w:sz="4" w:space="0" w:color="auto"/>
                </w:tcBorders>
                <w:vAlign w:val="center"/>
              </w:tcPr>
              <w:p w14:paraId="3C9E7407" w14:textId="77777777" w:rsidR="00ED3CDD" w:rsidRPr="00A94259" w:rsidRDefault="00ED3CDD" w:rsidP="001703B0">
                <w:pPr>
                  <w:spacing w:after="0" w:line="240" w:lineRule="auto"/>
                  <w:rPr>
                    <w:rFonts w:cstheme="minorHAnsi"/>
                    <w:sz w:val="18"/>
                    <w:szCs w:val="18"/>
                  </w:rPr>
                </w:pPr>
                <w:r w:rsidRPr="00A94259">
                  <w:rPr>
                    <w:rStyle w:val="PlaceholderText"/>
                    <w:rFonts w:cstheme="minorHAnsi"/>
                  </w:rPr>
                  <w:t>Click here to enter text.</w:t>
                </w:r>
              </w:p>
            </w:tc>
          </w:sdtContent>
        </w:sdt>
      </w:tr>
      <w:tr w:rsidR="00ED3CDD" w:rsidRPr="00D50EB3" w14:paraId="0AAF9820" w14:textId="77777777" w:rsidTr="001703B0">
        <w:tc>
          <w:tcPr>
            <w:tcW w:w="1799" w:type="dxa"/>
            <w:vAlign w:val="center"/>
          </w:tcPr>
          <w:p w14:paraId="20A3B467"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 xml:space="preserve">Contact </w:t>
            </w:r>
            <w:r>
              <w:rPr>
                <w:rFonts w:ascii="Segoe UI" w:hAnsi="Segoe UI" w:cs="Segoe UI"/>
                <w:b/>
                <w:sz w:val="14"/>
                <w:szCs w:val="14"/>
              </w:rPr>
              <w:t>p</w:t>
            </w:r>
            <w:r w:rsidRPr="00D50EB3">
              <w:rPr>
                <w:rFonts w:ascii="Segoe UI" w:hAnsi="Segoe UI" w:cs="Segoe UI"/>
                <w:b/>
                <w:sz w:val="14"/>
                <w:szCs w:val="14"/>
              </w:rPr>
              <w:t>erson:</w:t>
            </w:r>
          </w:p>
        </w:tc>
        <w:sdt>
          <w:sdtPr>
            <w:rPr>
              <w:rFonts w:cstheme="minorHAnsi"/>
              <w:sz w:val="18"/>
              <w:szCs w:val="18"/>
            </w:rPr>
            <w:alias w:val="AO Name"/>
            <w:tag w:val="AOName"/>
            <w:id w:val="-755432399"/>
            <w:placeholder>
              <w:docPart w:val="E120FD6109B44FF493FE61DBB0E6A129"/>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AOName[1]" w:storeItemID="{56C702C5-62B9-4150-AF5C-884E981FED5D}"/>
            <w:text/>
          </w:sdtPr>
          <w:sdtContent>
            <w:tc>
              <w:tcPr>
                <w:tcW w:w="3715" w:type="dxa"/>
                <w:vAlign w:val="center"/>
              </w:tcPr>
              <w:p w14:paraId="434C9F3F" w14:textId="77777777" w:rsidR="00ED3CDD" w:rsidRPr="00A94259" w:rsidRDefault="00ED3CDD" w:rsidP="001703B0">
                <w:pPr>
                  <w:spacing w:after="0" w:line="240" w:lineRule="auto"/>
                  <w:rPr>
                    <w:rFonts w:cstheme="minorHAnsi"/>
                    <w:sz w:val="18"/>
                    <w:szCs w:val="18"/>
                  </w:rPr>
                </w:pPr>
                <w:r w:rsidRPr="00A94259">
                  <w:rPr>
                    <w:rStyle w:val="PlaceholderText"/>
                    <w:rFonts w:cstheme="minorHAnsi"/>
                  </w:rPr>
                  <w:t>[AO Name]</w:t>
                </w:r>
              </w:p>
            </w:tc>
          </w:sdtContent>
        </w:sdt>
        <w:tc>
          <w:tcPr>
            <w:tcW w:w="1417" w:type="dxa"/>
            <w:vAlign w:val="center"/>
          </w:tcPr>
          <w:p w14:paraId="6D8606D4"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Email:</w:t>
            </w:r>
          </w:p>
        </w:tc>
        <w:sdt>
          <w:sdtPr>
            <w:rPr>
              <w:rFonts w:cstheme="minorHAnsi"/>
              <w:sz w:val="18"/>
              <w:szCs w:val="18"/>
            </w:rPr>
            <w:alias w:val="AO Email"/>
            <w:tag w:val="AOEmail"/>
            <w:id w:val="494990875"/>
            <w:placeholder>
              <w:docPart w:val="6F00E135BA77466BA0D4E25D86BE60B8"/>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AOEmail[1]" w:storeItemID="{56C702C5-62B9-4150-AF5C-884E981FED5D}"/>
            <w:text/>
          </w:sdtPr>
          <w:sdtContent>
            <w:tc>
              <w:tcPr>
                <w:tcW w:w="3544" w:type="dxa"/>
                <w:vAlign w:val="center"/>
              </w:tcPr>
              <w:p w14:paraId="49C0F624" w14:textId="77777777" w:rsidR="00ED3CDD" w:rsidRPr="00A94259" w:rsidRDefault="00ED3CDD" w:rsidP="001703B0">
                <w:pPr>
                  <w:spacing w:after="0" w:line="240" w:lineRule="auto"/>
                  <w:rPr>
                    <w:rFonts w:cstheme="minorHAnsi"/>
                    <w:sz w:val="18"/>
                    <w:szCs w:val="18"/>
                  </w:rPr>
                </w:pPr>
                <w:r w:rsidRPr="00A94259">
                  <w:rPr>
                    <w:rStyle w:val="PlaceholderText"/>
                    <w:rFonts w:cstheme="minorHAnsi"/>
                  </w:rPr>
                  <w:t>[AO Email]</w:t>
                </w:r>
              </w:p>
            </w:tc>
          </w:sdtContent>
        </w:sdt>
      </w:tr>
      <w:tr w:rsidR="00ED3CDD" w:rsidRPr="00D50EB3" w14:paraId="6B5F4175" w14:textId="77777777" w:rsidTr="001703B0">
        <w:tc>
          <w:tcPr>
            <w:tcW w:w="1799" w:type="dxa"/>
            <w:vAlign w:val="center"/>
          </w:tcPr>
          <w:p w14:paraId="0D6BBD53"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Date:</w:t>
            </w:r>
          </w:p>
        </w:tc>
        <w:sdt>
          <w:sdtPr>
            <w:rPr>
              <w:rFonts w:cstheme="minorHAnsi"/>
              <w:sz w:val="18"/>
              <w:szCs w:val="18"/>
            </w:rPr>
            <w:alias w:val="Date of Test Plan Drafted"/>
            <w:tag w:val="Date of Test Plan Drafted"/>
            <w:id w:val="-688298167"/>
            <w:placeholder>
              <w:docPart w:val="3B52F9A29C214247AA9AE4E2B778A52C"/>
            </w:placeholder>
            <w:showingPlcHdr/>
            <w:date w:fullDate="2021-05-27T00:00:00Z">
              <w:dateFormat w:val="d/MM/yyyy"/>
              <w:lid w:val="en-NZ"/>
              <w:storeMappedDataAs w:val="dateTime"/>
              <w:calendar w:val="gregorian"/>
            </w:date>
          </w:sdtPr>
          <w:sdtContent>
            <w:tc>
              <w:tcPr>
                <w:tcW w:w="3715" w:type="dxa"/>
                <w:vAlign w:val="center"/>
              </w:tcPr>
              <w:p w14:paraId="794AC761" w14:textId="77777777" w:rsidR="00ED3CDD" w:rsidRPr="00A94259" w:rsidRDefault="00ED3CDD" w:rsidP="001703B0">
                <w:pPr>
                  <w:spacing w:after="0" w:line="240" w:lineRule="auto"/>
                  <w:rPr>
                    <w:rFonts w:cstheme="minorHAnsi"/>
                    <w:sz w:val="18"/>
                    <w:szCs w:val="18"/>
                  </w:rPr>
                </w:pPr>
                <w:r w:rsidRPr="00A94259">
                  <w:rPr>
                    <w:rStyle w:val="PlaceholderText"/>
                    <w:rFonts w:cstheme="minorHAnsi"/>
                  </w:rPr>
                  <w:t>Click or tap to enter a date.</w:t>
                </w:r>
              </w:p>
            </w:tc>
          </w:sdtContent>
        </w:sdt>
        <w:tc>
          <w:tcPr>
            <w:tcW w:w="1417" w:type="dxa"/>
            <w:vMerge w:val="restart"/>
            <w:vAlign w:val="center"/>
          </w:tcPr>
          <w:p w14:paraId="44CFD737" w14:textId="77777777" w:rsidR="00ED3CDD" w:rsidRPr="00D50EB3" w:rsidRDefault="00ED3CDD" w:rsidP="001703B0">
            <w:pPr>
              <w:spacing w:after="0" w:line="240" w:lineRule="auto"/>
              <w:jc w:val="right"/>
              <w:rPr>
                <w:rFonts w:ascii="Segoe UI" w:hAnsi="Segoe UI" w:cs="Segoe UI"/>
                <w:b/>
                <w:sz w:val="14"/>
                <w:szCs w:val="14"/>
              </w:rPr>
            </w:pPr>
            <w:r>
              <w:rPr>
                <w:rFonts w:ascii="Segoe UI" w:hAnsi="Segoe UI" w:cs="Segoe UI"/>
                <w:b/>
                <w:sz w:val="14"/>
                <w:szCs w:val="14"/>
              </w:rPr>
              <w:t>Test Plan point of contact Details:</w:t>
            </w:r>
          </w:p>
        </w:tc>
        <w:tc>
          <w:tcPr>
            <w:tcW w:w="3544" w:type="dxa"/>
            <w:vMerge w:val="restart"/>
          </w:tcPr>
          <w:sdt>
            <w:sdtPr>
              <w:rPr>
                <w:rFonts w:cstheme="minorHAnsi"/>
                <w:sz w:val="18"/>
                <w:szCs w:val="18"/>
              </w:rPr>
              <w:alias w:val="Email Contact Test Plan"/>
              <w:tag w:val="EmailContactTestPlan"/>
              <w:id w:val="75016668"/>
              <w:placeholder>
                <w:docPart w:val="E9478C29AF0E4A8996CC325C2EB2403C"/>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EmailContactTestPlan[1]" w:storeItemID="{56C702C5-62B9-4150-AF5C-884E981FED5D}"/>
              <w:text/>
            </w:sdtPr>
            <w:sdtContent>
              <w:p w14:paraId="74801FEF" w14:textId="77777777" w:rsidR="00ED3CDD" w:rsidRDefault="00ED3CDD" w:rsidP="001703B0">
                <w:pPr>
                  <w:spacing w:after="0" w:line="240" w:lineRule="auto"/>
                  <w:rPr>
                    <w:rFonts w:cstheme="minorHAnsi"/>
                    <w:sz w:val="18"/>
                    <w:szCs w:val="18"/>
                  </w:rPr>
                </w:pPr>
                <w:r w:rsidRPr="00C13B99">
                  <w:rPr>
                    <w:rStyle w:val="PlaceholderText"/>
                  </w:rPr>
                  <w:t>[Email Contact Test Plan]</w:t>
                </w:r>
              </w:p>
            </w:sdtContent>
          </w:sdt>
          <w:sdt>
            <w:sdtPr>
              <w:rPr>
                <w:rFonts w:cstheme="minorHAnsi"/>
                <w:sz w:val="18"/>
                <w:szCs w:val="18"/>
              </w:rPr>
              <w:alias w:val="Phone Contact Test Plan"/>
              <w:tag w:val="PhoneContactTestPlan"/>
              <w:id w:val="885680432"/>
              <w:placeholder>
                <w:docPart w:val="D1746FE144704413AEFF484DA2B21405"/>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honeContactTestPlan[1]" w:storeItemID="{56C702C5-62B9-4150-AF5C-884E981FED5D}"/>
              <w:text/>
            </w:sdtPr>
            <w:sdtContent>
              <w:p w14:paraId="7256148C" w14:textId="77777777" w:rsidR="00ED3CDD" w:rsidRPr="00A94259" w:rsidRDefault="00ED3CDD" w:rsidP="001703B0">
                <w:pPr>
                  <w:spacing w:after="0" w:line="240" w:lineRule="auto"/>
                  <w:rPr>
                    <w:rFonts w:cstheme="minorHAnsi"/>
                    <w:sz w:val="18"/>
                    <w:szCs w:val="18"/>
                  </w:rPr>
                </w:pPr>
                <w:r w:rsidRPr="00E251CC">
                  <w:rPr>
                    <w:rStyle w:val="PlaceholderText"/>
                  </w:rPr>
                  <w:t>[Phone Contact Test Plan]</w:t>
                </w:r>
              </w:p>
            </w:sdtContent>
          </w:sdt>
        </w:tc>
      </w:tr>
      <w:tr w:rsidR="00ED3CDD" w:rsidRPr="00D50EB3" w14:paraId="3A6E9B65" w14:textId="77777777" w:rsidTr="001703B0">
        <w:tc>
          <w:tcPr>
            <w:tcW w:w="1799" w:type="dxa"/>
            <w:vAlign w:val="center"/>
          </w:tcPr>
          <w:p w14:paraId="405F166C"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Completed by:</w:t>
            </w:r>
          </w:p>
        </w:tc>
        <w:sdt>
          <w:sdtPr>
            <w:rPr>
              <w:rFonts w:cstheme="minorHAnsi"/>
              <w:sz w:val="18"/>
              <w:szCs w:val="18"/>
            </w:rPr>
            <w:alias w:val="Completed by"/>
            <w:tag w:val="Completed by"/>
            <w:id w:val="983737181"/>
            <w:placeholder>
              <w:docPart w:val="75260DA5F189416B96D2F02508CF890D"/>
            </w:placeholder>
            <w:showingPlcHdr/>
          </w:sdtPr>
          <w:sdtContent>
            <w:tc>
              <w:tcPr>
                <w:tcW w:w="3715" w:type="dxa"/>
                <w:vAlign w:val="center"/>
              </w:tcPr>
              <w:p w14:paraId="1AEBFCE3" w14:textId="77777777" w:rsidR="00ED3CDD" w:rsidRPr="00A94259" w:rsidRDefault="00ED3CDD" w:rsidP="001703B0">
                <w:pPr>
                  <w:spacing w:after="0" w:line="240" w:lineRule="auto"/>
                  <w:rPr>
                    <w:rFonts w:cstheme="minorHAnsi"/>
                    <w:sz w:val="18"/>
                    <w:szCs w:val="18"/>
                  </w:rPr>
                </w:pPr>
                <w:r w:rsidRPr="00A94259">
                  <w:rPr>
                    <w:rStyle w:val="PlaceholderText"/>
                    <w:rFonts w:cstheme="minorHAnsi"/>
                  </w:rPr>
                  <w:t>Click here to enter text.</w:t>
                </w:r>
              </w:p>
            </w:tc>
          </w:sdtContent>
        </w:sdt>
        <w:tc>
          <w:tcPr>
            <w:tcW w:w="1417" w:type="dxa"/>
            <w:vMerge/>
            <w:vAlign w:val="center"/>
          </w:tcPr>
          <w:p w14:paraId="6A514729" w14:textId="77777777" w:rsidR="00ED3CDD" w:rsidRPr="00D50EB3" w:rsidRDefault="00ED3CDD" w:rsidP="001703B0">
            <w:pPr>
              <w:spacing w:after="0" w:line="240" w:lineRule="auto"/>
              <w:jc w:val="right"/>
              <w:rPr>
                <w:rFonts w:ascii="Segoe UI" w:hAnsi="Segoe UI" w:cs="Segoe UI"/>
                <w:b/>
                <w:sz w:val="14"/>
                <w:szCs w:val="14"/>
              </w:rPr>
            </w:pPr>
          </w:p>
        </w:tc>
        <w:tc>
          <w:tcPr>
            <w:tcW w:w="3544" w:type="dxa"/>
            <w:vMerge/>
            <w:vAlign w:val="center"/>
          </w:tcPr>
          <w:p w14:paraId="4B23E0A9" w14:textId="77777777" w:rsidR="00ED3CDD" w:rsidRPr="00A94259" w:rsidRDefault="00ED3CDD" w:rsidP="001703B0">
            <w:pPr>
              <w:spacing w:after="0" w:line="240" w:lineRule="auto"/>
              <w:rPr>
                <w:rFonts w:cstheme="minorHAnsi"/>
                <w:sz w:val="18"/>
                <w:szCs w:val="18"/>
              </w:rPr>
            </w:pPr>
          </w:p>
        </w:tc>
      </w:tr>
    </w:tbl>
    <w:p w14:paraId="404C5007" w14:textId="77777777" w:rsidR="00ED3CDD" w:rsidRPr="002067C4" w:rsidRDefault="00ED3CDD" w:rsidP="00ED3CDD">
      <w:pPr>
        <w:spacing w:after="0"/>
        <w:rPr>
          <w:sz w:val="2"/>
          <w:szCs w:val="2"/>
        </w:rPr>
      </w:pPr>
    </w:p>
    <w:tbl>
      <w:tblPr>
        <w:tblW w:w="10475"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86"/>
        <w:gridCol w:w="1134"/>
        <w:gridCol w:w="993"/>
        <w:gridCol w:w="802"/>
        <w:gridCol w:w="473"/>
        <w:gridCol w:w="1418"/>
        <w:gridCol w:w="10"/>
        <w:gridCol w:w="982"/>
        <w:gridCol w:w="47"/>
        <w:gridCol w:w="672"/>
        <w:gridCol w:w="415"/>
        <w:gridCol w:w="1843"/>
      </w:tblGrid>
      <w:tr w:rsidR="00ED3CDD" w:rsidRPr="002067C4" w14:paraId="00781419" w14:textId="77777777" w:rsidTr="001703B0">
        <w:trPr>
          <w:trHeight w:val="130"/>
          <w:tblHeader/>
        </w:trPr>
        <w:tc>
          <w:tcPr>
            <w:tcW w:w="10475" w:type="dxa"/>
            <w:gridSpan w:val="12"/>
            <w:tcBorders>
              <w:top w:val="single" w:sz="4" w:space="0" w:color="auto"/>
            </w:tcBorders>
            <w:shd w:val="clear" w:color="auto" w:fill="000000"/>
            <w:vAlign w:val="center"/>
          </w:tcPr>
          <w:p w14:paraId="4AA6EA51" w14:textId="77777777" w:rsidR="00ED3CDD" w:rsidRPr="002067C4" w:rsidRDefault="00ED3CDD" w:rsidP="001703B0">
            <w:pPr>
              <w:spacing w:after="0"/>
              <w:jc w:val="center"/>
              <w:rPr>
                <w:rFonts w:ascii="Arial" w:hAnsi="Arial" w:cs="Arial"/>
                <w:b/>
                <w:sz w:val="16"/>
                <w:szCs w:val="16"/>
              </w:rPr>
            </w:pPr>
            <w:r w:rsidRPr="002067C4">
              <w:rPr>
                <w:rFonts w:ascii="Arial" w:hAnsi="Arial" w:cs="Arial"/>
                <w:b/>
                <w:sz w:val="16"/>
                <w:szCs w:val="16"/>
              </w:rPr>
              <w:t xml:space="preserve">Section 2 Asset Owner Asset Test Details </w:t>
            </w:r>
            <w:r w:rsidRPr="002067C4">
              <w:rPr>
                <w:rFonts w:ascii="Arial" w:hAnsi="Arial" w:cs="Arial"/>
                <w:i/>
                <w:color w:val="FFFFCC"/>
                <w:sz w:val="12"/>
                <w:szCs w:val="12"/>
              </w:rPr>
              <w:t>(Asset Owner to Complete)</w:t>
            </w:r>
          </w:p>
        </w:tc>
      </w:tr>
      <w:tr w:rsidR="00ED3CDD" w:rsidRPr="00D50EB3" w14:paraId="2C5EDDCC" w14:textId="77777777" w:rsidTr="001703B0">
        <w:trPr>
          <w:trHeight w:val="488"/>
        </w:trPr>
        <w:tc>
          <w:tcPr>
            <w:tcW w:w="1686" w:type="dxa"/>
            <w:tcBorders>
              <w:top w:val="single" w:sz="4" w:space="0" w:color="auto"/>
            </w:tcBorders>
          </w:tcPr>
          <w:p w14:paraId="19A7C16D"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Asset Owner type</w:t>
            </w:r>
            <w:r>
              <w:rPr>
                <w:rFonts w:ascii="Segoe UI" w:hAnsi="Segoe UI" w:cs="Segoe UI"/>
                <w:b/>
                <w:sz w:val="14"/>
                <w:szCs w:val="14"/>
              </w:rPr>
              <w:t>:</w:t>
            </w:r>
          </w:p>
        </w:tc>
        <w:sdt>
          <w:sdtPr>
            <w:rPr>
              <w:rFonts w:ascii="Segoe UI" w:hAnsi="Segoe UI" w:cs="Segoe UI"/>
              <w:sz w:val="16"/>
              <w:szCs w:val="16"/>
              <w:lang w:val="en-AU" w:eastAsia="en-GB"/>
            </w:rPr>
            <w:alias w:val="Asset Owner Type"/>
            <w:tag w:val="AssetOwnerType"/>
            <w:id w:val="-1152989375"/>
            <w:placeholder>
              <w:docPart w:val="00F20608315D46AA80728B33AF796C28"/>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AssetOwnerType[1]" w:storeItemID="{56C702C5-62B9-4150-AF5C-884E981FED5D}"/>
            <w:dropDownList>
              <w:listItem w:value="[Asset Owner Type]"/>
              <w:listItem w:displayText="Direct Connect Customer" w:value="Direct Connect Customer"/>
              <w:listItem w:displayText="Distributor" w:value="Distributor"/>
              <w:listItem w:displayText="Energy Provider" w:value="Energy Provider"/>
              <w:listItem w:displayText="Grid Owner" w:value="Grid Owner"/>
            </w:dropDownList>
          </w:sdtPr>
          <w:sdtContent>
            <w:tc>
              <w:tcPr>
                <w:tcW w:w="2127" w:type="dxa"/>
                <w:gridSpan w:val="2"/>
                <w:tcBorders>
                  <w:top w:val="single" w:sz="4" w:space="0" w:color="auto"/>
                </w:tcBorders>
              </w:tcPr>
              <w:p w14:paraId="53B42ADE" w14:textId="77777777" w:rsidR="00ED3CDD" w:rsidRPr="00D50EB3" w:rsidRDefault="00ED3CDD" w:rsidP="001703B0">
                <w:pPr>
                  <w:spacing w:after="0" w:line="240" w:lineRule="auto"/>
                  <w:rPr>
                    <w:rFonts w:ascii="Segoe UI" w:hAnsi="Segoe UI" w:cs="Segoe UI"/>
                    <w:sz w:val="16"/>
                    <w:szCs w:val="16"/>
                    <w:lang w:val="en-AU" w:eastAsia="en-GB"/>
                  </w:rPr>
                </w:pPr>
                <w:r w:rsidRPr="00D50EB3">
                  <w:rPr>
                    <w:rStyle w:val="PlaceholderText"/>
                    <w:rFonts w:ascii="Segoe UI" w:hAnsi="Segoe UI" w:cs="Segoe UI"/>
                    <w:sz w:val="20"/>
                    <w:szCs w:val="20"/>
                  </w:rPr>
                  <w:t>[Asset Owner Type]</w:t>
                </w:r>
              </w:p>
            </w:tc>
          </w:sdtContent>
        </w:sdt>
        <w:tc>
          <w:tcPr>
            <w:tcW w:w="1275" w:type="dxa"/>
            <w:gridSpan w:val="2"/>
            <w:tcBorders>
              <w:top w:val="single" w:sz="4" w:space="0" w:color="auto"/>
            </w:tcBorders>
          </w:tcPr>
          <w:p w14:paraId="41DD7BCD"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Asset type:</w:t>
            </w:r>
          </w:p>
        </w:tc>
        <w:sdt>
          <w:sdtPr>
            <w:rPr>
              <w:rFonts w:ascii="Segoe UI" w:hAnsi="Segoe UI" w:cs="Segoe UI"/>
              <w:sz w:val="16"/>
              <w:szCs w:val="16"/>
            </w:rPr>
            <w:alias w:val="Plant Type"/>
            <w:tag w:val="Planttype"/>
            <w:id w:val="710001141"/>
            <w:placeholder>
              <w:docPart w:val="ED1CF55178B44A13846CC572F654C813"/>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lanttype[1]" w:storeItemID="{56C702C5-62B9-4150-AF5C-884E981FED5D}"/>
            <w:dropDownList>
              <w:listItem w:value="[Plant Type]"/>
              <w:listItem w:displayText="Generator" w:value="Generator"/>
              <w:listItem w:displayText="Governor" w:value="Governor"/>
              <w:listItem w:displayText="AVR" w:value="AVR"/>
              <w:listItem w:displayText="Synchronous Condenser" w:value="Synchronous Condenser"/>
              <w:listItem w:displayText="HVDC" w:value="HVDC"/>
              <w:listItem w:displayText="Capacitor" w:value="Capacitor"/>
              <w:listItem w:displayText="Reactor" w:value="Reactor"/>
              <w:listItem w:displayText="Inverter" w:value="Inverter"/>
              <w:listItem w:displayText="Dynamic Reactive Support" w:value="Dynamic Reactive Support"/>
              <w:listItem w:displayText="Energy Storage System" w:value="Energy Storage System"/>
              <w:listItem w:displayText="Transmission Line" w:value="Transmission Line"/>
            </w:dropDownList>
          </w:sdtPr>
          <w:sdtContent>
            <w:tc>
              <w:tcPr>
                <w:tcW w:w="2410" w:type="dxa"/>
                <w:gridSpan w:val="3"/>
                <w:tcBorders>
                  <w:top w:val="single" w:sz="4" w:space="0" w:color="auto"/>
                </w:tcBorders>
              </w:tcPr>
              <w:p w14:paraId="68E32DE7" w14:textId="77777777" w:rsidR="00ED3CDD" w:rsidRPr="00D50EB3" w:rsidRDefault="00ED3CDD" w:rsidP="001703B0">
                <w:pPr>
                  <w:spacing w:after="0" w:line="240" w:lineRule="auto"/>
                  <w:rPr>
                    <w:rFonts w:ascii="Segoe UI" w:hAnsi="Segoe UI" w:cs="Segoe UI"/>
                    <w:sz w:val="16"/>
                    <w:szCs w:val="16"/>
                  </w:rPr>
                </w:pPr>
                <w:r w:rsidRPr="00D50EB3">
                  <w:rPr>
                    <w:rStyle w:val="PlaceholderText"/>
                    <w:rFonts w:ascii="Segoe UI" w:hAnsi="Segoe UI" w:cs="Segoe UI"/>
                    <w:sz w:val="20"/>
                    <w:szCs w:val="20"/>
                  </w:rPr>
                  <w:t>[Plant Type]</w:t>
                </w:r>
              </w:p>
            </w:tc>
          </w:sdtContent>
        </w:sdt>
        <w:tc>
          <w:tcPr>
            <w:tcW w:w="1134" w:type="dxa"/>
            <w:gridSpan w:val="3"/>
            <w:tcBorders>
              <w:top w:val="single" w:sz="4" w:space="0" w:color="auto"/>
            </w:tcBorders>
          </w:tcPr>
          <w:p w14:paraId="6E64ED3A" w14:textId="77777777" w:rsidR="00ED3CDD" w:rsidRPr="00896A25" w:rsidRDefault="00ED3CDD" w:rsidP="001703B0">
            <w:pPr>
              <w:spacing w:after="0" w:line="240" w:lineRule="auto"/>
              <w:jc w:val="right"/>
              <w:rPr>
                <w:rFonts w:ascii="Segoe UI" w:hAnsi="Segoe UI" w:cs="Segoe UI"/>
                <w:b/>
                <w:sz w:val="14"/>
                <w:szCs w:val="14"/>
                <w:highlight w:val="yellow"/>
              </w:rPr>
            </w:pPr>
            <w:r w:rsidRPr="00D50EB3">
              <w:rPr>
                <w:rFonts w:ascii="Segoe UI" w:hAnsi="Segoe UI" w:cs="Segoe UI"/>
                <w:b/>
                <w:sz w:val="14"/>
                <w:szCs w:val="14"/>
              </w:rPr>
              <w:t xml:space="preserve">Test </w:t>
            </w:r>
            <w:r>
              <w:rPr>
                <w:rFonts w:ascii="Segoe UI" w:hAnsi="Segoe UI" w:cs="Segoe UI"/>
                <w:b/>
                <w:sz w:val="14"/>
                <w:szCs w:val="14"/>
              </w:rPr>
              <w:t>t</w:t>
            </w:r>
            <w:r w:rsidRPr="00D50EB3">
              <w:rPr>
                <w:rFonts w:ascii="Segoe UI" w:hAnsi="Segoe UI" w:cs="Segoe UI"/>
                <w:b/>
                <w:sz w:val="14"/>
                <w:szCs w:val="14"/>
              </w:rPr>
              <w:t>ime</w:t>
            </w:r>
            <w:r>
              <w:rPr>
                <w:rFonts w:ascii="Segoe UI" w:hAnsi="Segoe UI" w:cs="Segoe UI"/>
                <w:b/>
                <w:sz w:val="14"/>
                <w:szCs w:val="14"/>
              </w:rPr>
              <w:t>:</w:t>
            </w:r>
            <w:r w:rsidRPr="00D50EB3">
              <w:rPr>
                <w:rFonts w:ascii="Segoe UI" w:hAnsi="Segoe UI" w:cs="Segoe UI"/>
                <w:b/>
                <w:sz w:val="14"/>
                <w:szCs w:val="14"/>
              </w:rPr>
              <w:t xml:space="preserve"> </w:t>
            </w:r>
            <w:r w:rsidRPr="00D50EB3">
              <w:rPr>
                <w:rFonts w:ascii="Segoe UI" w:hAnsi="Segoe UI" w:cs="Segoe UI"/>
                <w:bCs/>
                <w:i/>
                <w:iCs/>
                <w:sz w:val="14"/>
                <w:szCs w:val="14"/>
              </w:rPr>
              <w:t>(</w:t>
            </w:r>
            <w:proofErr w:type="spellStart"/>
            <w:r w:rsidRPr="00D50EB3">
              <w:rPr>
                <w:rFonts w:ascii="Segoe UI" w:hAnsi="Segoe UI" w:cs="Segoe UI"/>
                <w:bCs/>
                <w:i/>
                <w:iCs/>
                <w:sz w:val="14"/>
                <w:szCs w:val="14"/>
              </w:rPr>
              <w:t>hh:mm</w:t>
            </w:r>
            <w:proofErr w:type="spellEnd"/>
            <w:r w:rsidRPr="00D50EB3">
              <w:rPr>
                <w:rFonts w:ascii="Segoe UI" w:hAnsi="Segoe UI" w:cs="Segoe UI"/>
                <w:bCs/>
                <w:i/>
                <w:iCs/>
                <w:sz w:val="14"/>
                <w:szCs w:val="14"/>
              </w:rPr>
              <w:t>)</w:t>
            </w:r>
          </w:p>
        </w:tc>
        <w:tc>
          <w:tcPr>
            <w:tcW w:w="1843" w:type="dxa"/>
            <w:tcBorders>
              <w:top w:val="single" w:sz="4" w:space="0" w:color="auto"/>
            </w:tcBorders>
          </w:tcPr>
          <w:p w14:paraId="30EDC301" w14:textId="77777777" w:rsidR="00ED3CDD" w:rsidRPr="00D50EB3" w:rsidRDefault="00ED3CDD" w:rsidP="001703B0">
            <w:pPr>
              <w:spacing w:after="0" w:line="240" w:lineRule="auto"/>
              <w:rPr>
                <w:rFonts w:ascii="Segoe UI" w:hAnsi="Segoe UI" w:cs="Segoe UI"/>
                <w:sz w:val="18"/>
                <w:szCs w:val="18"/>
              </w:rPr>
            </w:pPr>
            <w:sdt>
              <w:sdtPr>
                <w:rPr>
                  <w:rFonts w:ascii="Segoe UI" w:hAnsi="Segoe UI" w:cs="Segoe UI"/>
                  <w:sz w:val="16"/>
                  <w:szCs w:val="16"/>
                </w:rPr>
                <w:alias w:val="hour"/>
                <w:tag w:val="hour"/>
                <w:id w:val="-1784260513"/>
                <w:placeholder>
                  <w:docPart w:val="0D30E076847945D0A28901F91797D7CA"/>
                </w:placeholder>
                <w:dropDownList>
                  <w:listItem w:displayText="00" w:value="00"/>
                  <w:listItem w:displayText="01" w:value="01"/>
                  <w:listItem w:displayText="02" w:value="02"/>
                  <w:listItem w:displayText="03" w:value="03"/>
                  <w:listItem w:displayText="04" w:value="04"/>
                  <w:listItem w:displayText="05" w:value="05"/>
                  <w:listItem w:displayText="06" w:value="06"/>
                  <w:listItem w:displayText="07" w:value="07"/>
                  <w:listItem w:displayText="08" w:value="08"/>
                  <w:listItem w:displayText="09" w:value="09"/>
                  <w:listItem w:displayText="10" w:value="10"/>
                  <w:listItem w:displayText="11" w:value="11"/>
                  <w:listItem w:displayText="12" w:value="12"/>
                  <w:listItem w:displayText="13" w:value="13"/>
                  <w:listItem w:displayText="14" w:value="14"/>
                  <w:listItem w:displayText="15" w:value="15"/>
                  <w:listItem w:displayText="16" w:value="16"/>
                  <w:listItem w:displayText="17" w:value="17"/>
                  <w:listItem w:displayText="18" w:value="18"/>
                  <w:listItem w:displayText="19" w:value="19"/>
                  <w:listItem w:displayText="20" w:value="20"/>
                  <w:listItem w:displayText="21" w:value="21"/>
                  <w:listItem w:displayText="22" w:value="22"/>
                  <w:listItem w:displayText="23" w:value="23"/>
                </w:dropDownList>
              </w:sdtPr>
              <w:sdtContent>
                <w:r>
                  <w:rPr>
                    <w:rFonts w:ascii="Segoe UI" w:hAnsi="Segoe UI" w:cs="Segoe UI"/>
                    <w:sz w:val="16"/>
                    <w:szCs w:val="16"/>
                  </w:rPr>
                  <w:t>00</w:t>
                </w:r>
              </w:sdtContent>
            </w:sdt>
            <w:r w:rsidRPr="00D50EB3">
              <w:rPr>
                <w:rFonts w:ascii="Segoe UI" w:hAnsi="Segoe UI" w:cs="Segoe UI"/>
                <w:sz w:val="16"/>
                <w:szCs w:val="16"/>
              </w:rPr>
              <w:t>:</w:t>
            </w:r>
            <w:sdt>
              <w:sdtPr>
                <w:rPr>
                  <w:rFonts w:ascii="Segoe UI" w:hAnsi="Segoe UI" w:cs="Segoe UI"/>
                  <w:sz w:val="16"/>
                  <w:szCs w:val="16"/>
                </w:rPr>
                <w:alias w:val="minute"/>
                <w:tag w:val="minute"/>
                <w:id w:val="1068534017"/>
                <w:placeholder>
                  <w:docPart w:val="0D30E076847945D0A28901F91797D7CA"/>
                </w:placeholder>
                <w:dropDownList>
                  <w:listItem w:displayText="00" w:value="00"/>
                  <w:listItem w:displayText="05" w:value="05"/>
                  <w:listItem w:displayText="10" w:value="10"/>
                  <w:listItem w:displayText="15" w:value="15"/>
                  <w:listItem w:displayText="20" w:value="20"/>
                  <w:listItem w:displayText="25" w:value="25"/>
                  <w:listItem w:displayText="30" w:value="30"/>
                  <w:listItem w:displayText="35" w:value="35"/>
                  <w:listItem w:displayText="40" w:value="40"/>
                  <w:listItem w:displayText="45" w:value="45"/>
                  <w:listItem w:displayText="50" w:value="50"/>
                  <w:listItem w:displayText="55" w:value="55"/>
                </w:dropDownList>
              </w:sdtPr>
              <w:sdtContent>
                <w:r>
                  <w:rPr>
                    <w:rFonts w:ascii="Segoe UI" w:hAnsi="Segoe UI" w:cs="Segoe UI"/>
                    <w:sz w:val="16"/>
                    <w:szCs w:val="16"/>
                  </w:rPr>
                  <w:t>00</w:t>
                </w:r>
              </w:sdtContent>
            </w:sdt>
          </w:p>
        </w:tc>
      </w:tr>
      <w:tr w:rsidR="00ED3CDD" w:rsidRPr="00D50EB3" w14:paraId="7D8451FA" w14:textId="77777777" w:rsidTr="001703B0">
        <w:trPr>
          <w:trHeight w:val="552"/>
        </w:trPr>
        <w:tc>
          <w:tcPr>
            <w:tcW w:w="1686" w:type="dxa"/>
            <w:tcBorders>
              <w:top w:val="single" w:sz="4" w:space="0" w:color="auto"/>
            </w:tcBorders>
          </w:tcPr>
          <w:p w14:paraId="4E6FAC2E"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Asset name</w:t>
            </w:r>
            <w:r>
              <w:rPr>
                <w:rFonts w:ascii="Segoe UI" w:hAnsi="Segoe UI" w:cs="Segoe UI"/>
                <w:b/>
                <w:sz w:val="14"/>
                <w:szCs w:val="14"/>
              </w:rPr>
              <w:t>:</w:t>
            </w:r>
          </w:p>
        </w:tc>
        <w:sdt>
          <w:sdtPr>
            <w:rPr>
              <w:rFonts w:ascii="Segoe UI" w:hAnsi="Segoe UI" w:cs="Segoe UI"/>
              <w:sz w:val="14"/>
              <w:szCs w:val="14"/>
            </w:rPr>
            <w:alias w:val="Plant Name"/>
            <w:tag w:val="Plantname"/>
            <w:id w:val="218092598"/>
            <w:placeholder>
              <w:docPart w:val="9A0C31F71558431B83C9C01FFBF304DF"/>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lantname[1]" w:storeItemID="{56C702C5-62B9-4150-AF5C-884E981FED5D}"/>
            <w:text/>
          </w:sdtPr>
          <w:sdtContent>
            <w:tc>
              <w:tcPr>
                <w:tcW w:w="2127" w:type="dxa"/>
                <w:gridSpan w:val="2"/>
                <w:tcBorders>
                  <w:top w:val="single" w:sz="4" w:space="0" w:color="auto"/>
                </w:tcBorders>
              </w:tcPr>
              <w:p w14:paraId="2D2D4F15" w14:textId="77777777" w:rsidR="00ED3CDD" w:rsidRPr="00D50EB3" w:rsidRDefault="00ED3CDD" w:rsidP="001703B0">
                <w:pPr>
                  <w:spacing w:after="0" w:line="240" w:lineRule="auto"/>
                  <w:rPr>
                    <w:rFonts w:ascii="Segoe UI" w:hAnsi="Segoe UI" w:cs="Segoe UI"/>
                    <w:sz w:val="16"/>
                    <w:szCs w:val="16"/>
                  </w:rPr>
                </w:pPr>
                <w:r w:rsidRPr="00D50EB3">
                  <w:rPr>
                    <w:rStyle w:val="PlaceholderText"/>
                    <w:rFonts w:ascii="Segoe UI" w:hAnsi="Segoe UI" w:cs="Segoe UI"/>
                    <w:sz w:val="20"/>
                    <w:szCs w:val="20"/>
                  </w:rPr>
                  <w:t>[Plant Name]</w:t>
                </w:r>
              </w:p>
            </w:tc>
          </w:sdtContent>
        </w:sdt>
        <w:tc>
          <w:tcPr>
            <w:tcW w:w="1275" w:type="dxa"/>
            <w:gridSpan w:val="2"/>
            <w:tcBorders>
              <w:top w:val="single" w:sz="4" w:space="0" w:color="auto"/>
            </w:tcBorders>
          </w:tcPr>
          <w:p w14:paraId="3E3FA176"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Test date:</w:t>
            </w:r>
          </w:p>
        </w:tc>
        <w:tc>
          <w:tcPr>
            <w:tcW w:w="2410" w:type="dxa"/>
            <w:gridSpan w:val="3"/>
            <w:tcBorders>
              <w:top w:val="single" w:sz="4" w:space="0" w:color="auto"/>
            </w:tcBorders>
          </w:tcPr>
          <w:p w14:paraId="2A21F4A0" w14:textId="77777777" w:rsidR="00ED3CDD" w:rsidRPr="00D50EB3" w:rsidRDefault="00ED3CDD" w:rsidP="001703B0">
            <w:pPr>
              <w:spacing w:after="0" w:line="240" w:lineRule="auto"/>
              <w:rPr>
                <w:rFonts w:ascii="Segoe UI" w:hAnsi="Segoe UI" w:cs="Segoe UI"/>
                <w:sz w:val="16"/>
                <w:szCs w:val="16"/>
              </w:rPr>
            </w:pPr>
            <w:sdt>
              <w:sdtPr>
                <w:rPr>
                  <w:rFonts w:ascii="Segoe UI" w:hAnsi="Segoe UI" w:cs="Segoe UI"/>
                  <w:sz w:val="16"/>
                  <w:szCs w:val="16"/>
                </w:rPr>
                <w:alias w:val="Date and Time of Test"/>
                <w:tag w:val="Dateandtimeoftest"/>
                <w:id w:val="663125776"/>
                <w:placeholder>
                  <w:docPart w:val="7EDB8BA9D8B84EDF9B6EE3A28141BC76"/>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Dateandtimeoftest[1]" w:storeItemID="{56C702C5-62B9-4150-AF5C-884E981FED5D}"/>
                <w:date w:fullDate="2021-01-01T00:00:00Z">
                  <w:dateFormat w:val="d/MM/yyyy"/>
                  <w:lid w:val="en-NZ"/>
                  <w:storeMappedDataAs w:val="dateTime"/>
                  <w:calendar w:val="gregorian"/>
                </w:date>
              </w:sdtPr>
              <w:sdtContent>
                <w:r w:rsidRPr="0040597A">
                  <w:rPr>
                    <w:rStyle w:val="PlaceholderText"/>
                  </w:rPr>
                  <w:t>[Date and Time of Test]</w:t>
                </w:r>
              </w:sdtContent>
            </w:sdt>
          </w:p>
        </w:tc>
        <w:tc>
          <w:tcPr>
            <w:tcW w:w="1134" w:type="dxa"/>
            <w:gridSpan w:val="3"/>
            <w:tcBorders>
              <w:top w:val="single" w:sz="4" w:space="0" w:color="auto"/>
            </w:tcBorders>
          </w:tcPr>
          <w:p w14:paraId="73B25FE9" w14:textId="77777777" w:rsidR="00ED3CDD" w:rsidRPr="00A71332"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Test duration:</w:t>
            </w:r>
          </w:p>
        </w:tc>
        <w:sdt>
          <w:sdtPr>
            <w:rPr>
              <w:rFonts w:ascii="Segoe UI" w:hAnsi="Segoe UI" w:cs="Segoe UI"/>
              <w:sz w:val="16"/>
              <w:szCs w:val="16"/>
            </w:rPr>
            <w:alias w:val="Proposed Duration"/>
            <w:tag w:val="Proposedduration"/>
            <w:id w:val="-1417010722"/>
            <w:placeholder>
              <w:docPart w:val="8A9DED3785284068BE960B0748F500F9"/>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roposedduration[1]" w:storeItemID="{56C702C5-62B9-4150-AF5C-884E981FED5D}"/>
            <w:text/>
          </w:sdtPr>
          <w:sdtContent>
            <w:tc>
              <w:tcPr>
                <w:tcW w:w="1843" w:type="dxa"/>
                <w:tcBorders>
                  <w:top w:val="single" w:sz="4" w:space="0" w:color="auto"/>
                </w:tcBorders>
                <w:vAlign w:val="center"/>
              </w:tcPr>
              <w:p w14:paraId="1D1659EB" w14:textId="77777777" w:rsidR="00ED3CDD" w:rsidRPr="00D50EB3" w:rsidRDefault="00ED3CDD" w:rsidP="001703B0">
                <w:pPr>
                  <w:spacing w:after="0" w:line="240" w:lineRule="auto"/>
                  <w:rPr>
                    <w:rFonts w:ascii="Segoe UI" w:hAnsi="Segoe UI" w:cs="Segoe UI"/>
                    <w:sz w:val="16"/>
                    <w:szCs w:val="16"/>
                  </w:rPr>
                </w:pPr>
                <w:r w:rsidRPr="00D50EB3">
                  <w:rPr>
                    <w:rStyle w:val="PlaceholderText"/>
                    <w:rFonts w:ascii="Segoe UI" w:hAnsi="Segoe UI" w:cs="Segoe UI"/>
                    <w:sz w:val="18"/>
                    <w:szCs w:val="18"/>
                  </w:rPr>
                  <w:t>[Proposed Duration]</w:t>
                </w:r>
              </w:p>
            </w:tc>
          </w:sdtContent>
        </w:sdt>
      </w:tr>
      <w:tr w:rsidR="00ED3CDD" w:rsidRPr="00D50EB3" w14:paraId="54ACF77E" w14:textId="77777777" w:rsidTr="001703B0">
        <w:trPr>
          <w:trHeight w:val="552"/>
        </w:trPr>
        <w:tc>
          <w:tcPr>
            <w:tcW w:w="1686" w:type="dxa"/>
            <w:tcBorders>
              <w:top w:val="single" w:sz="4" w:space="0" w:color="auto"/>
            </w:tcBorders>
          </w:tcPr>
          <w:p w14:paraId="5849DA35" w14:textId="77777777" w:rsidR="00ED3CDD" w:rsidRPr="00D50EB3" w:rsidRDefault="00ED3CDD" w:rsidP="001703B0">
            <w:pPr>
              <w:spacing w:after="0" w:line="240" w:lineRule="auto"/>
              <w:jc w:val="right"/>
              <w:rPr>
                <w:rFonts w:ascii="Segoe UI" w:hAnsi="Segoe UI" w:cs="Segoe UI"/>
                <w:b/>
                <w:sz w:val="14"/>
                <w:szCs w:val="14"/>
              </w:rPr>
            </w:pPr>
            <w:r w:rsidRPr="009336B7">
              <w:rPr>
                <w:rFonts w:ascii="Segoe UI" w:hAnsi="Segoe UI" w:cs="Segoe UI"/>
                <w:b/>
                <w:sz w:val="14"/>
                <w:szCs w:val="14"/>
              </w:rPr>
              <w:t>Test category</w:t>
            </w:r>
            <w:r w:rsidRPr="00DB1722">
              <w:rPr>
                <w:rFonts w:ascii="Segoe UI" w:hAnsi="Segoe UI" w:cs="Segoe UI"/>
                <w:b/>
                <w:sz w:val="14"/>
                <w:szCs w:val="14"/>
              </w:rPr>
              <w:t>:</w:t>
            </w:r>
          </w:p>
        </w:tc>
        <w:tc>
          <w:tcPr>
            <w:tcW w:w="8789" w:type="dxa"/>
            <w:gridSpan w:val="11"/>
            <w:tcBorders>
              <w:top w:val="single" w:sz="4" w:space="0" w:color="auto"/>
            </w:tcBorders>
          </w:tcPr>
          <w:tbl>
            <w:tblPr>
              <w:tblStyle w:val="TableGrid"/>
              <w:tblW w:w="489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57" w:type="dxa"/>
                <w:bottom w:w="57" w:type="dxa"/>
              </w:tblCellMar>
              <w:tblLook w:val="04A0" w:firstRow="1" w:lastRow="0" w:firstColumn="1" w:lastColumn="0" w:noHBand="0" w:noVBand="1"/>
            </w:tblPr>
            <w:tblGrid>
              <w:gridCol w:w="2444"/>
              <w:gridCol w:w="2691"/>
              <w:gridCol w:w="403"/>
              <w:gridCol w:w="22"/>
              <w:gridCol w:w="2836"/>
            </w:tblGrid>
            <w:tr w:rsidR="00ED3CDD" w:rsidRPr="00202B66" w14:paraId="1ED7AC43" w14:textId="77777777" w:rsidTr="001703B0">
              <w:tc>
                <w:tcPr>
                  <w:tcW w:w="2444" w:type="dxa"/>
                  <w:vAlign w:val="center"/>
                </w:tcPr>
                <w:p w14:paraId="2444FCCC" w14:textId="77777777" w:rsidR="00ED3CDD" w:rsidRPr="00202B66" w:rsidRDefault="00ED3CDD" w:rsidP="001703B0">
                  <w:pPr>
                    <w:rPr>
                      <w:rFonts w:cstheme="minorHAnsi"/>
                      <w:sz w:val="18"/>
                      <w:szCs w:val="18"/>
                    </w:rPr>
                  </w:pPr>
                  <w:sdt>
                    <w:sdtPr>
                      <w:rPr>
                        <w:rFonts w:cstheme="minorHAnsi"/>
                        <w:sz w:val="18"/>
                        <w:szCs w:val="18"/>
                      </w:rPr>
                      <w:id w:val="-254828220"/>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w:t>
                  </w:r>
                  <w:r>
                    <w:rPr>
                      <w:rFonts w:cstheme="minorHAnsi"/>
                      <w:sz w:val="18"/>
                      <w:szCs w:val="18"/>
                    </w:rPr>
                    <w:t>E</w:t>
                  </w:r>
                  <w:r w:rsidRPr="00202B66">
                    <w:rPr>
                      <w:rFonts w:cstheme="minorHAnsi"/>
                      <w:sz w:val="18"/>
                      <w:szCs w:val="18"/>
                    </w:rPr>
                    <w:t>IPC Testing</w:t>
                  </w:r>
                </w:p>
              </w:tc>
              <w:tc>
                <w:tcPr>
                  <w:tcW w:w="3094" w:type="dxa"/>
                  <w:gridSpan w:val="2"/>
                  <w:vAlign w:val="center"/>
                </w:tcPr>
                <w:p w14:paraId="05A2D3E9" w14:textId="77777777" w:rsidR="00ED3CDD" w:rsidRPr="00202B66" w:rsidRDefault="00ED3CDD" w:rsidP="001703B0">
                  <w:pPr>
                    <w:rPr>
                      <w:rFonts w:cstheme="minorHAnsi"/>
                      <w:sz w:val="18"/>
                      <w:szCs w:val="18"/>
                    </w:rPr>
                  </w:pPr>
                  <w:sdt>
                    <w:sdtPr>
                      <w:rPr>
                        <w:rFonts w:cstheme="minorHAnsi"/>
                        <w:sz w:val="18"/>
                        <w:szCs w:val="18"/>
                      </w:rPr>
                      <w:id w:val="-1523694182"/>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Commissioning</w:t>
                  </w:r>
                </w:p>
              </w:tc>
              <w:tc>
                <w:tcPr>
                  <w:tcW w:w="2858" w:type="dxa"/>
                  <w:gridSpan w:val="2"/>
                  <w:vAlign w:val="center"/>
                </w:tcPr>
                <w:p w14:paraId="52A85527" w14:textId="77777777" w:rsidR="00ED3CDD" w:rsidRPr="00202B66" w:rsidRDefault="00ED3CDD" w:rsidP="001703B0">
                  <w:pPr>
                    <w:rPr>
                      <w:rFonts w:cstheme="minorHAnsi"/>
                      <w:sz w:val="18"/>
                      <w:szCs w:val="18"/>
                    </w:rPr>
                  </w:pPr>
                  <w:sdt>
                    <w:sdtPr>
                      <w:rPr>
                        <w:rFonts w:cstheme="minorHAnsi"/>
                        <w:sz w:val="18"/>
                        <w:szCs w:val="18"/>
                      </w:rPr>
                      <w:id w:val="-1744400906"/>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Ancillary Services Testing</w:t>
                  </w:r>
                </w:p>
              </w:tc>
            </w:tr>
            <w:tr w:rsidR="00ED3CDD" w:rsidRPr="00202B66" w14:paraId="5574A4AE" w14:textId="77777777" w:rsidTr="001703B0">
              <w:trPr>
                <w:gridAfter w:val="1"/>
                <w:wAfter w:w="2836" w:type="dxa"/>
              </w:trPr>
              <w:tc>
                <w:tcPr>
                  <w:tcW w:w="2444" w:type="dxa"/>
                  <w:vAlign w:val="center"/>
                </w:tcPr>
                <w:p w14:paraId="52F839D1" w14:textId="77777777" w:rsidR="00ED3CDD" w:rsidRPr="00202B66" w:rsidRDefault="00ED3CDD" w:rsidP="001703B0">
                  <w:pPr>
                    <w:rPr>
                      <w:rFonts w:cstheme="minorHAnsi"/>
                      <w:sz w:val="18"/>
                      <w:szCs w:val="18"/>
                    </w:rPr>
                  </w:pPr>
                  <w:sdt>
                    <w:sdtPr>
                      <w:rPr>
                        <w:rFonts w:cstheme="minorHAnsi"/>
                        <w:sz w:val="18"/>
                        <w:szCs w:val="18"/>
                      </w:rPr>
                      <w:id w:val="-326286775"/>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General Test</w:t>
                  </w:r>
                  <w:r>
                    <w:rPr>
                      <w:rFonts w:cstheme="minorHAnsi"/>
                      <w:sz w:val="18"/>
                      <w:szCs w:val="18"/>
                    </w:rPr>
                    <w:t xml:space="preserve"> / Other</w:t>
                  </w:r>
                </w:p>
              </w:tc>
              <w:tc>
                <w:tcPr>
                  <w:tcW w:w="2691" w:type="dxa"/>
                  <w:vAlign w:val="center"/>
                </w:tcPr>
                <w:p w14:paraId="17CED89A" w14:textId="77777777" w:rsidR="00ED3CDD" w:rsidRPr="00202B66" w:rsidRDefault="00ED3CDD" w:rsidP="001703B0">
                  <w:pPr>
                    <w:rPr>
                      <w:rFonts w:cstheme="minorHAnsi"/>
                      <w:sz w:val="18"/>
                      <w:szCs w:val="18"/>
                    </w:rPr>
                  </w:pPr>
                  <w:sdt>
                    <w:sdtPr>
                      <w:rPr>
                        <w:rFonts w:cstheme="minorHAnsi"/>
                        <w:sz w:val="18"/>
                        <w:szCs w:val="18"/>
                      </w:rPr>
                      <w:id w:val="-1537422568"/>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De-commissioning</w:t>
                  </w:r>
                </w:p>
              </w:tc>
              <w:tc>
                <w:tcPr>
                  <w:tcW w:w="425" w:type="dxa"/>
                  <w:gridSpan w:val="2"/>
                  <w:vAlign w:val="center"/>
                </w:tcPr>
                <w:p w14:paraId="75583EF8" w14:textId="77777777" w:rsidR="00ED3CDD" w:rsidRPr="00202B66" w:rsidRDefault="00ED3CDD" w:rsidP="001703B0">
                  <w:pPr>
                    <w:rPr>
                      <w:rFonts w:cstheme="minorHAnsi"/>
                      <w:sz w:val="18"/>
                      <w:szCs w:val="18"/>
                    </w:rPr>
                  </w:pPr>
                </w:p>
              </w:tc>
            </w:tr>
          </w:tbl>
          <w:p w14:paraId="76DE9953" w14:textId="77777777" w:rsidR="00ED3CDD" w:rsidRDefault="00ED3CDD" w:rsidP="001703B0">
            <w:pPr>
              <w:spacing w:after="0" w:line="240" w:lineRule="auto"/>
              <w:rPr>
                <w:rFonts w:ascii="Segoe UI" w:hAnsi="Segoe UI" w:cs="Segoe UI"/>
                <w:sz w:val="16"/>
                <w:szCs w:val="16"/>
              </w:rPr>
            </w:pPr>
          </w:p>
        </w:tc>
      </w:tr>
      <w:tr w:rsidR="00ED3CDD" w:rsidRPr="00D50EB3" w14:paraId="52254CA5" w14:textId="77777777" w:rsidTr="001703B0">
        <w:trPr>
          <w:trHeight w:val="130"/>
        </w:trPr>
        <w:tc>
          <w:tcPr>
            <w:tcW w:w="1686" w:type="dxa"/>
            <w:vMerge w:val="restart"/>
            <w:tcBorders>
              <w:top w:val="single" w:sz="4" w:space="0" w:color="auto"/>
            </w:tcBorders>
          </w:tcPr>
          <w:p w14:paraId="0A9F7DCF" w14:textId="77777777" w:rsidR="00ED3CDD" w:rsidRPr="00896A25" w:rsidRDefault="00ED3CDD" w:rsidP="001703B0">
            <w:pPr>
              <w:spacing w:after="0" w:line="240" w:lineRule="auto"/>
              <w:jc w:val="right"/>
              <w:rPr>
                <w:rFonts w:ascii="Segoe UI" w:hAnsi="Segoe UI" w:cs="Segoe UI"/>
                <w:b/>
                <w:sz w:val="14"/>
                <w:szCs w:val="14"/>
                <w:highlight w:val="yellow"/>
              </w:rPr>
            </w:pPr>
            <w:r w:rsidRPr="00A71332">
              <w:rPr>
                <w:rFonts w:ascii="Segoe UI" w:hAnsi="Segoe UI" w:cs="Segoe UI"/>
                <w:b/>
                <w:sz w:val="14"/>
                <w:szCs w:val="14"/>
              </w:rPr>
              <w:t>Test type:</w:t>
            </w:r>
            <w:r>
              <w:rPr>
                <w:rFonts w:ascii="Segoe UI" w:hAnsi="Segoe UI" w:cs="Segoe UI"/>
                <w:sz w:val="16"/>
                <w:szCs w:val="16"/>
              </w:rPr>
              <w:t xml:space="preserve"> </w:t>
            </w:r>
          </w:p>
        </w:tc>
        <w:tc>
          <w:tcPr>
            <w:tcW w:w="8789" w:type="dxa"/>
            <w:gridSpan w:val="11"/>
            <w:tcBorders>
              <w:top w:val="single" w:sz="4" w:space="0" w:color="auto"/>
            </w:tcBorders>
            <w:shd w:val="clear" w:color="auto" w:fill="000000" w:themeFill="text1"/>
          </w:tcPr>
          <w:p w14:paraId="23AA2A4B" w14:textId="77777777" w:rsidR="00ED3CDD" w:rsidRPr="000670A8" w:rsidRDefault="00ED3CDD" w:rsidP="001703B0">
            <w:pPr>
              <w:spacing w:after="0" w:line="240" w:lineRule="auto"/>
              <w:jc w:val="center"/>
              <w:rPr>
                <w:rFonts w:cstheme="minorHAnsi"/>
                <w:b/>
                <w:bCs/>
                <w:sz w:val="18"/>
                <w:szCs w:val="18"/>
              </w:rPr>
            </w:pPr>
            <w:r w:rsidRPr="000670A8">
              <w:rPr>
                <w:rFonts w:cstheme="minorHAnsi"/>
                <w:b/>
                <w:bCs/>
                <w:color w:val="FFFFFF" w:themeColor="background1"/>
                <w:sz w:val="18"/>
                <w:szCs w:val="18"/>
              </w:rPr>
              <w:t>Code and Performance testing</w:t>
            </w:r>
          </w:p>
        </w:tc>
      </w:tr>
      <w:tr w:rsidR="00ED3CDD" w:rsidRPr="00D50EB3" w14:paraId="6853CFB5" w14:textId="77777777" w:rsidTr="001703B0">
        <w:trPr>
          <w:trHeight w:val="717"/>
        </w:trPr>
        <w:tc>
          <w:tcPr>
            <w:tcW w:w="1686" w:type="dxa"/>
            <w:vMerge/>
          </w:tcPr>
          <w:p w14:paraId="7BFA4821" w14:textId="77777777" w:rsidR="00ED3CDD" w:rsidRPr="00D50EB3" w:rsidRDefault="00ED3CDD" w:rsidP="001703B0">
            <w:pPr>
              <w:spacing w:after="0" w:line="240" w:lineRule="auto"/>
              <w:jc w:val="right"/>
              <w:rPr>
                <w:rFonts w:ascii="Segoe UI" w:hAnsi="Segoe UI" w:cs="Segoe UI"/>
                <w:b/>
                <w:sz w:val="14"/>
                <w:szCs w:val="14"/>
              </w:rPr>
            </w:pPr>
          </w:p>
        </w:tc>
        <w:tc>
          <w:tcPr>
            <w:tcW w:w="2929" w:type="dxa"/>
            <w:gridSpan w:val="3"/>
          </w:tcPr>
          <w:p w14:paraId="4BAE134C" w14:textId="77777777" w:rsidR="00ED3CDD" w:rsidRDefault="00ED3CDD" w:rsidP="001703B0">
            <w:pPr>
              <w:spacing w:after="0" w:line="240" w:lineRule="auto"/>
              <w:rPr>
                <w:rFonts w:cstheme="minorHAnsi"/>
                <w:sz w:val="18"/>
                <w:szCs w:val="18"/>
              </w:rPr>
            </w:pPr>
            <w:sdt>
              <w:sdtPr>
                <w:rPr>
                  <w:rFonts w:cstheme="minorHAnsi"/>
                  <w:sz w:val="18"/>
                  <w:szCs w:val="18"/>
                </w:rPr>
                <w:id w:val="1395789227"/>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Capability</w:t>
            </w:r>
          </w:p>
          <w:p w14:paraId="70272771" w14:textId="77777777" w:rsidR="00ED3CDD" w:rsidRDefault="00ED3CDD" w:rsidP="001703B0">
            <w:pPr>
              <w:spacing w:after="0" w:line="240" w:lineRule="auto"/>
              <w:rPr>
                <w:rFonts w:cstheme="minorHAnsi"/>
                <w:sz w:val="18"/>
                <w:szCs w:val="18"/>
              </w:rPr>
            </w:pPr>
            <w:sdt>
              <w:sdtPr>
                <w:rPr>
                  <w:rFonts w:cstheme="minorHAnsi"/>
                  <w:sz w:val="18"/>
                  <w:szCs w:val="18"/>
                </w:rPr>
                <w:id w:val="1196268532"/>
                <w14:checkbox>
                  <w14:checked w14:val="0"/>
                  <w14:checkedState w14:val="2612" w14:font="MS Gothic"/>
                  <w14:uncheckedState w14:val="2610" w14:font="MS Gothic"/>
                </w14:checkbox>
              </w:sdtPr>
              <w:sdtContent>
                <w:r w:rsidRPr="00202B66">
                  <w:rPr>
                    <w:rFonts w:ascii="Segoe UI Symbol" w:eastAsia="MS Gothic" w:hAnsi="Segoe UI Symbol" w:cs="Segoe UI Symbol"/>
                    <w:sz w:val="18"/>
                    <w:szCs w:val="18"/>
                  </w:rPr>
                  <w:t>☐</w:t>
                </w:r>
              </w:sdtContent>
            </w:sdt>
            <w:r w:rsidRPr="00202B66">
              <w:rPr>
                <w:rFonts w:cstheme="minorHAnsi"/>
                <w:sz w:val="18"/>
                <w:szCs w:val="18"/>
              </w:rPr>
              <w:t xml:space="preserve"> Load rejection</w:t>
            </w:r>
          </w:p>
          <w:p w14:paraId="29211C47" w14:textId="77777777" w:rsidR="00ED3CDD" w:rsidRDefault="00ED3CDD" w:rsidP="001703B0">
            <w:pPr>
              <w:spacing w:after="0" w:line="240" w:lineRule="auto"/>
              <w:rPr>
                <w:rFonts w:cstheme="minorHAnsi"/>
                <w:sz w:val="18"/>
                <w:szCs w:val="18"/>
              </w:rPr>
            </w:pPr>
            <w:sdt>
              <w:sdtPr>
                <w:rPr>
                  <w:rFonts w:cstheme="minorHAnsi"/>
                  <w:sz w:val="18"/>
                  <w:szCs w:val="18"/>
                </w:rPr>
                <w:id w:val="-1906753180"/>
                <w14:checkbox>
                  <w14:checked w14:val="0"/>
                  <w14:checkedState w14:val="2612" w14:font="MS Gothic"/>
                  <w14:uncheckedState w14:val="2610" w14:font="MS Gothic"/>
                </w14:checkbox>
              </w:sdtPr>
              <w:sdtContent>
                <w:r w:rsidRPr="00202B66">
                  <w:rPr>
                    <w:rFonts w:ascii="Segoe UI Symbol" w:eastAsia="MS Gothic" w:hAnsi="Segoe UI Symbol" w:cs="Segoe UI Symbol"/>
                    <w:sz w:val="18"/>
                    <w:szCs w:val="18"/>
                  </w:rPr>
                  <w:t>☐</w:t>
                </w:r>
              </w:sdtContent>
            </w:sdt>
            <w:r w:rsidRPr="00202B66">
              <w:rPr>
                <w:rFonts w:cstheme="minorHAnsi"/>
                <w:sz w:val="18"/>
                <w:szCs w:val="18"/>
              </w:rPr>
              <w:t xml:space="preserve"> Secondary Systems</w:t>
            </w:r>
          </w:p>
        </w:tc>
        <w:tc>
          <w:tcPr>
            <w:tcW w:w="2930" w:type="dxa"/>
            <w:gridSpan w:val="5"/>
          </w:tcPr>
          <w:p w14:paraId="76469DF1" w14:textId="77777777" w:rsidR="00ED3CDD" w:rsidRPr="000670A8" w:rsidRDefault="00ED3CDD" w:rsidP="001703B0">
            <w:pPr>
              <w:spacing w:after="0" w:line="240" w:lineRule="auto"/>
              <w:rPr>
                <w:rFonts w:cstheme="minorHAnsi"/>
                <w:sz w:val="18"/>
                <w:szCs w:val="18"/>
              </w:rPr>
            </w:pPr>
            <w:sdt>
              <w:sdtPr>
                <w:rPr>
                  <w:rFonts w:cstheme="minorHAnsi"/>
                  <w:sz w:val="18"/>
                  <w:szCs w:val="18"/>
                </w:rPr>
                <w:id w:val="122732949"/>
                <w14:checkbox>
                  <w14:checked w14:val="0"/>
                  <w14:checkedState w14:val="2612" w14:font="MS Gothic"/>
                  <w14:uncheckedState w14:val="2610" w14:font="MS Gothic"/>
                </w14:checkbox>
              </w:sdtPr>
              <w:sdtContent>
                <w:r w:rsidRPr="000670A8">
                  <w:rPr>
                    <w:rFonts w:ascii="Segoe UI Symbol" w:eastAsia="MS Gothic" w:hAnsi="Segoe UI Symbol" w:cs="Segoe UI Symbol"/>
                    <w:sz w:val="18"/>
                    <w:szCs w:val="18"/>
                  </w:rPr>
                  <w:t>☐</w:t>
                </w:r>
              </w:sdtContent>
            </w:sdt>
            <w:r w:rsidRPr="000670A8">
              <w:rPr>
                <w:rFonts w:cstheme="minorHAnsi"/>
                <w:sz w:val="18"/>
                <w:szCs w:val="18"/>
              </w:rPr>
              <w:t xml:space="preserve"> Frequency / power control</w:t>
            </w:r>
          </w:p>
          <w:p w14:paraId="0E2611B4" w14:textId="77777777" w:rsidR="00ED3CDD" w:rsidRPr="000670A8" w:rsidRDefault="00ED3CDD" w:rsidP="001703B0">
            <w:pPr>
              <w:spacing w:after="0" w:line="240" w:lineRule="auto"/>
              <w:rPr>
                <w:rFonts w:cstheme="minorHAnsi"/>
                <w:sz w:val="18"/>
                <w:szCs w:val="18"/>
              </w:rPr>
            </w:pPr>
            <w:sdt>
              <w:sdtPr>
                <w:rPr>
                  <w:rFonts w:cstheme="minorHAnsi"/>
                  <w:sz w:val="18"/>
                  <w:szCs w:val="18"/>
                </w:rPr>
                <w:id w:val="1800258299"/>
                <w14:checkbox>
                  <w14:checked w14:val="0"/>
                  <w14:checkedState w14:val="2612" w14:font="MS Gothic"/>
                  <w14:uncheckedState w14:val="2610" w14:font="MS Gothic"/>
                </w14:checkbox>
              </w:sdtPr>
              <w:sdtContent>
                <w:r w:rsidRPr="000670A8">
                  <w:rPr>
                    <w:rFonts w:ascii="Segoe UI Symbol" w:eastAsia="MS Gothic" w:hAnsi="Segoe UI Symbol" w:cs="Segoe UI Symbol"/>
                    <w:sz w:val="18"/>
                    <w:szCs w:val="18"/>
                  </w:rPr>
                  <w:t>☐</w:t>
                </w:r>
              </w:sdtContent>
            </w:sdt>
            <w:r w:rsidRPr="000670A8">
              <w:rPr>
                <w:rFonts w:cstheme="minorHAnsi"/>
                <w:sz w:val="18"/>
                <w:szCs w:val="18"/>
              </w:rPr>
              <w:t xml:space="preserve"> Mechanical (e.g. heat run, steam)</w:t>
            </w:r>
          </w:p>
          <w:p w14:paraId="6581D046" w14:textId="77777777" w:rsidR="00ED3CDD" w:rsidRPr="000670A8" w:rsidRDefault="00ED3CDD" w:rsidP="001703B0">
            <w:pPr>
              <w:spacing w:after="0"/>
              <w:rPr>
                <w:rFonts w:cstheme="minorHAnsi"/>
                <w:sz w:val="18"/>
                <w:szCs w:val="18"/>
              </w:rPr>
            </w:pPr>
          </w:p>
        </w:tc>
        <w:tc>
          <w:tcPr>
            <w:tcW w:w="2930" w:type="dxa"/>
            <w:gridSpan w:val="3"/>
          </w:tcPr>
          <w:p w14:paraId="401FFBE0" w14:textId="77777777" w:rsidR="00ED3CDD" w:rsidRPr="000670A8" w:rsidRDefault="00ED3CDD" w:rsidP="001703B0">
            <w:pPr>
              <w:spacing w:after="0" w:line="240" w:lineRule="auto"/>
              <w:rPr>
                <w:rFonts w:cstheme="minorHAnsi"/>
                <w:sz w:val="18"/>
                <w:szCs w:val="18"/>
              </w:rPr>
            </w:pPr>
            <w:sdt>
              <w:sdtPr>
                <w:rPr>
                  <w:rFonts w:cstheme="minorHAnsi"/>
                  <w:sz w:val="18"/>
                  <w:szCs w:val="18"/>
                </w:rPr>
                <w:id w:val="420450016"/>
                <w14:checkbox>
                  <w14:checked w14:val="0"/>
                  <w14:checkedState w14:val="2612" w14:font="MS Gothic"/>
                  <w14:uncheckedState w14:val="2610" w14:font="MS Gothic"/>
                </w14:checkbox>
              </w:sdtPr>
              <w:sdtContent>
                <w:r w:rsidRPr="000670A8">
                  <w:rPr>
                    <w:rFonts w:ascii="MS Gothic" w:eastAsia="MS Gothic" w:hAnsi="MS Gothic" w:cstheme="minorHAnsi" w:hint="eastAsia"/>
                    <w:sz w:val="18"/>
                    <w:szCs w:val="18"/>
                  </w:rPr>
                  <w:t>☐</w:t>
                </w:r>
              </w:sdtContent>
            </w:sdt>
            <w:r w:rsidRPr="000670A8">
              <w:rPr>
                <w:rFonts w:cstheme="minorHAnsi"/>
                <w:sz w:val="18"/>
                <w:szCs w:val="18"/>
              </w:rPr>
              <w:t xml:space="preserve"> Voltage / Var control</w:t>
            </w:r>
          </w:p>
          <w:p w14:paraId="260E902D" w14:textId="77777777" w:rsidR="00ED3CDD" w:rsidRPr="000670A8" w:rsidRDefault="00ED3CDD" w:rsidP="001703B0">
            <w:pPr>
              <w:spacing w:after="0" w:line="240" w:lineRule="auto"/>
              <w:rPr>
                <w:rFonts w:cstheme="minorHAnsi"/>
                <w:sz w:val="18"/>
                <w:szCs w:val="18"/>
              </w:rPr>
            </w:pPr>
            <w:sdt>
              <w:sdtPr>
                <w:rPr>
                  <w:rFonts w:cstheme="minorHAnsi"/>
                  <w:sz w:val="18"/>
                  <w:szCs w:val="18"/>
                </w:rPr>
                <w:id w:val="-134332143"/>
                <w14:checkbox>
                  <w14:checked w14:val="0"/>
                  <w14:checkedState w14:val="2612" w14:font="MS Gothic"/>
                  <w14:uncheckedState w14:val="2610" w14:font="MS Gothic"/>
                </w14:checkbox>
              </w:sdtPr>
              <w:sdtContent>
                <w:r w:rsidRPr="000670A8">
                  <w:rPr>
                    <w:rFonts w:ascii="MS Gothic" w:eastAsia="MS Gothic" w:hAnsi="MS Gothic" w:cstheme="minorHAnsi" w:hint="eastAsia"/>
                    <w:sz w:val="18"/>
                    <w:szCs w:val="18"/>
                  </w:rPr>
                  <w:t>☐</w:t>
                </w:r>
              </w:sdtContent>
            </w:sdt>
            <w:r w:rsidRPr="000670A8">
              <w:rPr>
                <w:rFonts w:cstheme="minorHAnsi"/>
                <w:sz w:val="18"/>
                <w:szCs w:val="18"/>
              </w:rPr>
              <w:t xml:space="preserve"> Communication systems</w:t>
            </w:r>
          </w:p>
          <w:p w14:paraId="17BDD2FC" w14:textId="77777777" w:rsidR="00ED3CDD" w:rsidRPr="000670A8" w:rsidRDefault="00ED3CDD" w:rsidP="001703B0">
            <w:pPr>
              <w:spacing w:after="0" w:line="240" w:lineRule="auto"/>
              <w:rPr>
                <w:rFonts w:ascii="Segoe UI" w:hAnsi="Segoe UI" w:cs="Segoe UI"/>
                <w:sz w:val="16"/>
                <w:szCs w:val="16"/>
              </w:rPr>
            </w:pPr>
          </w:p>
        </w:tc>
      </w:tr>
      <w:tr w:rsidR="00ED3CDD" w:rsidRPr="00D50EB3" w14:paraId="34FC1889" w14:textId="77777777" w:rsidTr="001703B0">
        <w:trPr>
          <w:trHeight w:val="130"/>
        </w:trPr>
        <w:tc>
          <w:tcPr>
            <w:tcW w:w="1686" w:type="dxa"/>
            <w:vMerge/>
          </w:tcPr>
          <w:p w14:paraId="72543B80" w14:textId="77777777" w:rsidR="00ED3CDD" w:rsidRPr="00A71332" w:rsidRDefault="00ED3CDD" w:rsidP="001703B0">
            <w:pPr>
              <w:spacing w:after="0" w:line="240" w:lineRule="auto"/>
              <w:jc w:val="right"/>
              <w:rPr>
                <w:rFonts w:ascii="Segoe UI" w:hAnsi="Segoe UI" w:cs="Segoe UI"/>
                <w:b/>
                <w:sz w:val="14"/>
                <w:szCs w:val="14"/>
              </w:rPr>
            </w:pPr>
          </w:p>
        </w:tc>
        <w:tc>
          <w:tcPr>
            <w:tcW w:w="8789" w:type="dxa"/>
            <w:gridSpan w:val="11"/>
            <w:shd w:val="clear" w:color="auto" w:fill="000000" w:themeFill="text1"/>
          </w:tcPr>
          <w:p w14:paraId="247B9B28" w14:textId="77777777" w:rsidR="00ED3CDD" w:rsidRPr="000670A8" w:rsidRDefault="00ED3CDD" w:rsidP="001703B0">
            <w:pPr>
              <w:spacing w:after="0" w:line="240" w:lineRule="auto"/>
              <w:jc w:val="center"/>
              <w:rPr>
                <w:rFonts w:cstheme="minorHAnsi"/>
                <w:b/>
                <w:bCs/>
                <w:sz w:val="18"/>
                <w:szCs w:val="18"/>
              </w:rPr>
            </w:pPr>
            <w:r w:rsidRPr="000670A8">
              <w:rPr>
                <w:rFonts w:cstheme="minorHAnsi"/>
                <w:b/>
                <w:bCs/>
                <w:color w:val="FFFFFF" w:themeColor="background1"/>
                <w:sz w:val="18"/>
                <w:szCs w:val="18"/>
              </w:rPr>
              <w:t>Ancillary Service testing</w:t>
            </w:r>
          </w:p>
        </w:tc>
      </w:tr>
      <w:tr w:rsidR="00ED3CDD" w:rsidRPr="00D50EB3" w14:paraId="5B07D312" w14:textId="77777777" w:rsidTr="001703B0">
        <w:trPr>
          <w:trHeight w:val="501"/>
        </w:trPr>
        <w:tc>
          <w:tcPr>
            <w:tcW w:w="1686" w:type="dxa"/>
            <w:vMerge/>
          </w:tcPr>
          <w:p w14:paraId="464612CA" w14:textId="77777777" w:rsidR="00ED3CDD" w:rsidRPr="00A71332" w:rsidRDefault="00ED3CDD" w:rsidP="001703B0">
            <w:pPr>
              <w:spacing w:after="0" w:line="240" w:lineRule="auto"/>
              <w:jc w:val="right"/>
              <w:rPr>
                <w:rFonts w:ascii="Segoe UI" w:hAnsi="Segoe UI" w:cs="Segoe UI"/>
                <w:b/>
                <w:sz w:val="14"/>
                <w:szCs w:val="14"/>
              </w:rPr>
            </w:pPr>
          </w:p>
        </w:tc>
        <w:tc>
          <w:tcPr>
            <w:tcW w:w="2929" w:type="dxa"/>
            <w:gridSpan w:val="3"/>
          </w:tcPr>
          <w:p w14:paraId="094BB31E" w14:textId="77777777" w:rsidR="00ED3CDD" w:rsidRDefault="00ED3CDD" w:rsidP="001703B0">
            <w:pPr>
              <w:spacing w:after="0" w:line="240" w:lineRule="auto"/>
              <w:rPr>
                <w:rFonts w:cstheme="minorHAnsi"/>
                <w:sz w:val="18"/>
                <w:szCs w:val="18"/>
              </w:rPr>
            </w:pPr>
            <w:sdt>
              <w:sdtPr>
                <w:rPr>
                  <w:rFonts w:cstheme="minorHAnsi"/>
                  <w:sz w:val="18"/>
                  <w:szCs w:val="18"/>
                </w:rPr>
                <w:id w:val="-1526097125"/>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Interruptible load (FIR/SIR)</w:t>
            </w:r>
          </w:p>
          <w:p w14:paraId="3823304F" w14:textId="77777777" w:rsidR="00ED3CDD" w:rsidRDefault="00ED3CDD" w:rsidP="001703B0">
            <w:pPr>
              <w:spacing w:after="0" w:line="240" w:lineRule="auto"/>
              <w:rPr>
                <w:rFonts w:cstheme="minorHAnsi"/>
                <w:sz w:val="18"/>
                <w:szCs w:val="18"/>
              </w:rPr>
            </w:pPr>
            <w:sdt>
              <w:sdtPr>
                <w:rPr>
                  <w:rFonts w:cstheme="minorHAnsi"/>
                  <w:sz w:val="18"/>
                  <w:szCs w:val="18"/>
                </w:rPr>
                <w:id w:val="-1671094693"/>
                <w14:checkbox>
                  <w14:checked w14:val="0"/>
                  <w14:checkedState w14:val="2612" w14:font="MS Gothic"/>
                  <w14:uncheckedState w14:val="2610" w14:font="MS Gothic"/>
                </w14:checkbox>
              </w:sdtPr>
              <w:sdtContent>
                <w:r>
                  <w:rPr>
                    <w:rFonts w:ascii="MS Gothic" w:eastAsia="MS Gothic" w:hAnsi="MS Gothic" w:cstheme="minorHAnsi" w:hint="eastAsia"/>
                    <w:sz w:val="18"/>
                    <w:szCs w:val="18"/>
                  </w:rPr>
                  <w:t>☐</w:t>
                </w:r>
              </w:sdtContent>
            </w:sdt>
            <w:r w:rsidRPr="00202B66">
              <w:rPr>
                <w:rFonts w:cstheme="minorHAnsi"/>
                <w:sz w:val="18"/>
                <w:szCs w:val="18"/>
              </w:rPr>
              <w:t xml:space="preserve"> Voltage support</w:t>
            </w:r>
          </w:p>
        </w:tc>
        <w:tc>
          <w:tcPr>
            <w:tcW w:w="2930" w:type="dxa"/>
            <w:gridSpan w:val="5"/>
          </w:tcPr>
          <w:p w14:paraId="39011932" w14:textId="77777777" w:rsidR="00ED3CDD" w:rsidRDefault="00ED3CDD" w:rsidP="001703B0">
            <w:pPr>
              <w:spacing w:after="0" w:line="240" w:lineRule="auto"/>
              <w:rPr>
                <w:rFonts w:cstheme="minorHAnsi"/>
                <w:sz w:val="18"/>
                <w:szCs w:val="18"/>
              </w:rPr>
            </w:pPr>
            <w:sdt>
              <w:sdtPr>
                <w:rPr>
                  <w:rFonts w:cstheme="minorHAnsi"/>
                  <w:sz w:val="18"/>
                  <w:szCs w:val="18"/>
                </w:rPr>
                <w:id w:val="-1765840227"/>
                <w14:checkbox>
                  <w14:checked w14:val="0"/>
                  <w14:checkedState w14:val="2612" w14:font="MS Gothic"/>
                  <w14:uncheckedState w14:val="2610" w14:font="MS Gothic"/>
                </w14:checkbox>
              </w:sdtPr>
              <w:sdtContent>
                <w:r w:rsidRPr="00202B66">
                  <w:rPr>
                    <w:rFonts w:ascii="Segoe UI Symbol" w:eastAsia="MS Gothic" w:hAnsi="Segoe UI Symbol" w:cs="Segoe UI Symbol"/>
                    <w:sz w:val="18"/>
                    <w:szCs w:val="18"/>
                  </w:rPr>
                  <w:t>☐</w:t>
                </w:r>
              </w:sdtContent>
            </w:sdt>
            <w:r w:rsidRPr="00202B66">
              <w:rPr>
                <w:rFonts w:cstheme="minorHAnsi"/>
                <w:sz w:val="18"/>
                <w:szCs w:val="18"/>
              </w:rPr>
              <w:t xml:space="preserve"> Generation reserve (FIR/SIR)</w:t>
            </w:r>
          </w:p>
          <w:p w14:paraId="7A306C7A" w14:textId="77777777" w:rsidR="00ED3CDD" w:rsidRDefault="00ED3CDD" w:rsidP="001703B0">
            <w:pPr>
              <w:spacing w:after="0" w:line="240" w:lineRule="auto"/>
              <w:rPr>
                <w:rFonts w:cstheme="minorHAnsi"/>
                <w:sz w:val="18"/>
                <w:szCs w:val="18"/>
              </w:rPr>
            </w:pPr>
            <w:sdt>
              <w:sdtPr>
                <w:rPr>
                  <w:rFonts w:cstheme="minorHAnsi"/>
                  <w:sz w:val="18"/>
                  <w:szCs w:val="18"/>
                </w:rPr>
                <w:id w:val="1230897354"/>
                <w14:checkbox>
                  <w14:checked w14:val="0"/>
                  <w14:checkedState w14:val="2612" w14:font="MS Gothic"/>
                  <w14:uncheckedState w14:val="2610" w14:font="MS Gothic"/>
                </w14:checkbox>
              </w:sdtPr>
              <w:sdtContent>
                <w:r w:rsidRPr="00202B66">
                  <w:rPr>
                    <w:rFonts w:ascii="Segoe UI Symbol" w:eastAsia="MS Gothic" w:hAnsi="Segoe UI Symbol" w:cs="Segoe UI Symbol"/>
                    <w:sz w:val="18"/>
                    <w:szCs w:val="18"/>
                  </w:rPr>
                  <w:t>☐</w:t>
                </w:r>
              </w:sdtContent>
            </w:sdt>
            <w:r w:rsidRPr="00202B66">
              <w:rPr>
                <w:rFonts w:cstheme="minorHAnsi"/>
                <w:sz w:val="18"/>
                <w:szCs w:val="18"/>
              </w:rPr>
              <w:t xml:space="preserve"> Over-frequency reserve</w:t>
            </w:r>
          </w:p>
        </w:tc>
        <w:tc>
          <w:tcPr>
            <w:tcW w:w="2930" w:type="dxa"/>
            <w:gridSpan w:val="3"/>
          </w:tcPr>
          <w:p w14:paraId="2EBE71F1" w14:textId="77777777" w:rsidR="00ED3CDD" w:rsidRDefault="00ED3CDD" w:rsidP="001703B0">
            <w:pPr>
              <w:spacing w:after="0" w:line="240" w:lineRule="auto"/>
              <w:rPr>
                <w:rFonts w:ascii="Segoe UI" w:hAnsi="Segoe UI" w:cs="Segoe UI"/>
                <w:sz w:val="16"/>
                <w:szCs w:val="16"/>
              </w:rPr>
            </w:pPr>
          </w:p>
          <w:p w14:paraId="5B25FA7F" w14:textId="77777777" w:rsidR="00ED3CDD" w:rsidRPr="003C532D" w:rsidRDefault="00ED3CDD" w:rsidP="001703B0">
            <w:pPr>
              <w:rPr>
                <w:rFonts w:cstheme="minorHAnsi"/>
                <w:sz w:val="18"/>
                <w:szCs w:val="18"/>
              </w:rPr>
            </w:pPr>
          </w:p>
        </w:tc>
      </w:tr>
      <w:tr w:rsidR="00ED3CDD" w:rsidRPr="00D50EB3" w14:paraId="775E817E" w14:textId="77777777" w:rsidTr="001703B0">
        <w:trPr>
          <w:cantSplit/>
          <w:trHeight w:val="1701"/>
        </w:trPr>
        <w:tc>
          <w:tcPr>
            <w:tcW w:w="1686" w:type="dxa"/>
            <w:tcBorders>
              <w:top w:val="single" w:sz="4" w:space="0" w:color="auto"/>
            </w:tcBorders>
          </w:tcPr>
          <w:p w14:paraId="563939D2"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Description of temporary change to asset capability during the test:</w:t>
            </w:r>
          </w:p>
        </w:tc>
        <w:tc>
          <w:tcPr>
            <w:tcW w:w="8789" w:type="dxa"/>
            <w:gridSpan w:val="11"/>
            <w:tcBorders>
              <w:top w:val="single" w:sz="4" w:space="0" w:color="auto"/>
            </w:tcBorders>
          </w:tcPr>
          <w:p w14:paraId="6C6C16C9" w14:textId="77777777" w:rsidR="00ED3CDD" w:rsidRPr="00D50EB3" w:rsidRDefault="00ED3CDD" w:rsidP="001703B0">
            <w:pPr>
              <w:spacing w:after="0" w:line="240" w:lineRule="auto"/>
              <w:rPr>
                <w:rFonts w:ascii="Segoe UI" w:hAnsi="Segoe UI" w:cs="Segoe UI"/>
                <w:sz w:val="14"/>
                <w:szCs w:val="14"/>
              </w:rPr>
            </w:pPr>
            <w:r w:rsidRPr="00D50EB3">
              <w:rPr>
                <w:rFonts w:ascii="Segoe UI" w:hAnsi="Segoe UI" w:cs="Segoe UI"/>
                <w:sz w:val="14"/>
                <w:szCs w:val="14"/>
              </w:rPr>
              <w:t>Asset Owner to provide full details of the change in asset capability relating to the proposed test.</w:t>
            </w:r>
          </w:p>
          <w:sdt>
            <w:sdtPr>
              <w:rPr>
                <w:rFonts w:ascii="Segoe UI" w:hAnsi="Segoe UI" w:cs="Segoe UI"/>
                <w:sz w:val="16"/>
                <w:szCs w:val="16"/>
              </w:rPr>
              <w:alias w:val="Temporary change to asset capability"/>
              <w:tag w:val="Tempchangeassetcap"/>
              <w:id w:val="2094658716"/>
              <w:placeholder>
                <w:docPart w:val="FE4C1D19E4704233ADDCA380F1CAAEBA"/>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Tempchangeassetcap[1]" w:storeItemID="{56C702C5-62B9-4150-AF5C-884E981FED5D}"/>
              <w:text w:multiLine="1"/>
            </w:sdtPr>
            <w:sdtContent>
              <w:p w14:paraId="09B313A2" w14:textId="77777777" w:rsidR="00ED3CDD" w:rsidRDefault="00ED3CDD" w:rsidP="001703B0">
                <w:pPr>
                  <w:spacing w:after="0" w:line="240" w:lineRule="auto"/>
                  <w:rPr>
                    <w:rFonts w:ascii="Segoe UI" w:hAnsi="Segoe UI" w:cs="Segoe UI"/>
                    <w:sz w:val="16"/>
                    <w:szCs w:val="16"/>
                  </w:rPr>
                </w:pPr>
                <w:r w:rsidRPr="00D50EB3">
                  <w:rPr>
                    <w:rStyle w:val="PlaceholderText"/>
                    <w:rFonts w:ascii="Segoe UI" w:hAnsi="Segoe UI" w:cs="Segoe UI"/>
                  </w:rPr>
                  <w:t>[Temporary change to asset capability]</w:t>
                </w:r>
              </w:p>
            </w:sdtContent>
          </w:sdt>
          <w:p w14:paraId="3604F602" w14:textId="77777777" w:rsidR="00ED3CDD" w:rsidRPr="003C532D" w:rsidRDefault="00ED3CDD" w:rsidP="001703B0">
            <w:pPr>
              <w:rPr>
                <w:rFonts w:ascii="Segoe UI" w:hAnsi="Segoe UI" w:cs="Segoe UI"/>
                <w:sz w:val="16"/>
                <w:szCs w:val="16"/>
              </w:rPr>
            </w:pPr>
          </w:p>
        </w:tc>
      </w:tr>
      <w:tr w:rsidR="00ED3CDD" w:rsidRPr="00D50EB3" w14:paraId="0DFA0E0C" w14:textId="77777777" w:rsidTr="001703B0">
        <w:trPr>
          <w:cantSplit/>
          <w:trHeight w:val="1134"/>
        </w:trPr>
        <w:tc>
          <w:tcPr>
            <w:tcW w:w="1686" w:type="dxa"/>
            <w:tcBorders>
              <w:top w:val="single" w:sz="4" w:space="0" w:color="auto"/>
            </w:tcBorders>
          </w:tcPr>
          <w:p w14:paraId="7F9AA5A5"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Details of test and proposed measures by Asset Owner to minimise impact:</w:t>
            </w:r>
          </w:p>
        </w:tc>
        <w:tc>
          <w:tcPr>
            <w:tcW w:w="8789" w:type="dxa"/>
            <w:gridSpan w:val="11"/>
            <w:tcBorders>
              <w:top w:val="single" w:sz="4" w:space="0" w:color="auto"/>
            </w:tcBorders>
          </w:tcPr>
          <w:p w14:paraId="6AD1BA47" w14:textId="77777777" w:rsidR="00ED3CDD" w:rsidRPr="00D50EB3" w:rsidRDefault="00ED3CDD" w:rsidP="001703B0">
            <w:pPr>
              <w:spacing w:after="0" w:line="240" w:lineRule="auto"/>
              <w:rPr>
                <w:rFonts w:ascii="Segoe UI" w:hAnsi="Segoe UI" w:cs="Segoe UI"/>
                <w:sz w:val="14"/>
                <w:szCs w:val="14"/>
              </w:rPr>
            </w:pPr>
            <w:r w:rsidRPr="00D50EB3">
              <w:rPr>
                <w:rFonts w:ascii="Segoe UI" w:hAnsi="Segoe UI" w:cs="Segoe UI"/>
                <w:sz w:val="14"/>
                <w:szCs w:val="14"/>
              </w:rPr>
              <w:t xml:space="preserve">Asset Owner to provide full details of the test and method of compensation to mitigate the impact of the test along with details of ramp-rates etc., if applicable. </w:t>
            </w:r>
          </w:p>
          <w:sdt>
            <w:sdtPr>
              <w:rPr>
                <w:rFonts w:ascii="Segoe UI" w:hAnsi="Segoe UI" w:cs="Segoe UI"/>
                <w:sz w:val="16"/>
                <w:szCs w:val="16"/>
              </w:rPr>
              <w:alias w:val="Test Details and Mitigation Measures"/>
              <w:tag w:val="Test Details and Mitigation Measures"/>
              <w:id w:val="-1991478142"/>
              <w:placeholder>
                <w:docPart w:val="F0466A1D433C4513A64A50B5EDFB8691"/>
              </w:placeholder>
              <w:showingPlcHdr/>
            </w:sdtPr>
            <w:sdtContent>
              <w:p w14:paraId="0AE42211" w14:textId="77777777" w:rsidR="00ED3CDD" w:rsidRDefault="00ED3CDD" w:rsidP="001703B0">
                <w:pPr>
                  <w:spacing w:after="0" w:line="240" w:lineRule="auto"/>
                  <w:rPr>
                    <w:rFonts w:ascii="Segoe UI" w:hAnsi="Segoe UI" w:cs="Segoe UI"/>
                    <w:sz w:val="16"/>
                    <w:szCs w:val="16"/>
                  </w:rPr>
                </w:pPr>
                <w:r w:rsidRPr="00D50EB3">
                  <w:rPr>
                    <w:rStyle w:val="PlaceholderText"/>
                    <w:rFonts w:ascii="Segoe UI" w:hAnsi="Segoe UI" w:cs="Segoe UI"/>
                  </w:rPr>
                  <w:t>Click here to enter text.</w:t>
                </w:r>
              </w:p>
            </w:sdtContent>
          </w:sdt>
          <w:p w14:paraId="6CFBABC8" w14:textId="77777777" w:rsidR="00ED3CDD" w:rsidRPr="003C532D" w:rsidRDefault="00ED3CDD" w:rsidP="001703B0">
            <w:pPr>
              <w:rPr>
                <w:rFonts w:ascii="Segoe UI" w:hAnsi="Segoe UI" w:cs="Segoe UI"/>
                <w:sz w:val="16"/>
                <w:szCs w:val="16"/>
              </w:rPr>
            </w:pPr>
          </w:p>
        </w:tc>
      </w:tr>
      <w:tr w:rsidR="00ED3CDD" w:rsidRPr="00D50EB3" w14:paraId="4E4D17F8" w14:textId="77777777" w:rsidTr="001703B0">
        <w:trPr>
          <w:cantSplit/>
          <w:trHeight w:val="838"/>
        </w:trPr>
        <w:tc>
          <w:tcPr>
            <w:tcW w:w="1686" w:type="dxa"/>
          </w:tcPr>
          <w:p w14:paraId="4CF99589"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Other relevant operational information to assist System Operator’s assessment</w:t>
            </w:r>
          </w:p>
        </w:tc>
        <w:tc>
          <w:tcPr>
            <w:tcW w:w="8789" w:type="dxa"/>
            <w:gridSpan w:val="11"/>
          </w:tcPr>
          <w:p w14:paraId="1DEA84EF" w14:textId="77777777" w:rsidR="00ED3CDD" w:rsidRPr="00D50EB3" w:rsidRDefault="00ED3CDD" w:rsidP="001703B0">
            <w:pPr>
              <w:spacing w:after="0" w:line="240" w:lineRule="auto"/>
              <w:rPr>
                <w:rFonts w:ascii="Segoe UI" w:hAnsi="Segoe UI" w:cs="Segoe UI"/>
                <w:strike/>
                <w:sz w:val="14"/>
                <w:szCs w:val="14"/>
              </w:rPr>
            </w:pPr>
            <w:r w:rsidRPr="00D50EB3">
              <w:rPr>
                <w:rFonts w:ascii="Segoe UI" w:hAnsi="Segoe UI" w:cs="Segoe UI"/>
                <w:sz w:val="14"/>
                <w:szCs w:val="14"/>
              </w:rPr>
              <w:t>Asset Owner to provide additional information such as seeking agreement to clause 13.82.2 (</w:t>
            </w:r>
            <w:proofErr w:type="spellStart"/>
            <w:r w:rsidRPr="00D50EB3">
              <w:rPr>
                <w:rFonts w:ascii="Segoe UI" w:hAnsi="Segoe UI" w:cs="Segoe UI"/>
                <w:sz w:val="14"/>
                <w:szCs w:val="14"/>
              </w:rPr>
              <w:t>i</w:t>
            </w:r>
            <w:proofErr w:type="spellEnd"/>
            <w:r w:rsidRPr="00D50EB3">
              <w:rPr>
                <w:rFonts w:ascii="Segoe UI" w:hAnsi="Segoe UI" w:cs="Segoe UI"/>
                <w:sz w:val="14"/>
                <w:szCs w:val="14"/>
              </w:rPr>
              <w:t>) (ii) (Part 13 Trading Arrangement of the ‘Code’) relating to the proposed test.</w:t>
            </w:r>
          </w:p>
          <w:p w14:paraId="48FA8856" w14:textId="77777777" w:rsidR="00ED3CDD" w:rsidRPr="00D50EB3" w:rsidRDefault="00ED3CDD" w:rsidP="001703B0">
            <w:pPr>
              <w:spacing w:after="0" w:line="240" w:lineRule="auto"/>
              <w:rPr>
                <w:rFonts w:ascii="Segoe UI" w:hAnsi="Segoe UI" w:cs="Segoe UI"/>
                <w:sz w:val="18"/>
                <w:szCs w:val="18"/>
              </w:rPr>
            </w:pPr>
            <w:sdt>
              <w:sdtPr>
                <w:rPr>
                  <w:rFonts w:ascii="Segoe UI" w:hAnsi="Segoe UI" w:cs="Segoe UI"/>
                  <w:sz w:val="18"/>
                  <w:szCs w:val="18"/>
                </w:rPr>
                <w:alias w:val="Impact to Part 13"/>
                <w:tag w:val="Additional Operational Information"/>
                <w:id w:val="787246880"/>
                <w:placeholder>
                  <w:docPart w:val="23E3AD09D89C4EB08F1A6E397909ED84"/>
                </w:placeholder>
                <w:showingPlcHdr/>
              </w:sdtPr>
              <w:sdtContent>
                <w:r w:rsidRPr="00D50EB3">
                  <w:rPr>
                    <w:rStyle w:val="PlaceholderText"/>
                    <w:rFonts w:ascii="Segoe UI" w:hAnsi="Segoe UI" w:cs="Segoe UI"/>
                  </w:rPr>
                  <w:t>Click here to enter text.</w:t>
                </w:r>
              </w:sdtContent>
            </w:sdt>
          </w:p>
        </w:tc>
      </w:tr>
      <w:tr w:rsidR="00ED3CDD" w:rsidRPr="00D50EB3" w14:paraId="5118466F" w14:textId="77777777" w:rsidTr="001703B0">
        <w:trPr>
          <w:trHeight w:val="284"/>
        </w:trPr>
        <w:tc>
          <w:tcPr>
            <w:tcW w:w="1686" w:type="dxa"/>
            <w:vMerge w:val="restart"/>
          </w:tcPr>
          <w:p w14:paraId="7E9D5EEE"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Consultation with:</w:t>
            </w:r>
            <w:r w:rsidRPr="00D50EB3">
              <w:rPr>
                <w:rFonts w:ascii="Segoe UI" w:hAnsi="Segoe UI" w:cs="Segoe UI"/>
                <w:b/>
                <w:sz w:val="14"/>
                <w:szCs w:val="14"/>
              </w:rPr>
              <w:br/>
              <w:t>(Name and Date)</w:t>
            </w:r>
          </w:p>
        </w:tc>
        <w:tc>
          <w:tcPr>
            <w:tcW w:w="4830" w:type="dxa"/>
            <w:gridSpan w:val="6"/>
            <w:vMerge w:val="restart"/>
          </w:tcPr>
          <w:p w14:paraId="764FC87E" w14:textId="77777777" w:rsidR="00ED3CDD" w:rsidRDefault="00ED3CDD" w:rsidP="001703B0">
            <w:pPr>
              <w:spacing w:after="0" w:line="240" w:lineRule="auto"/>
              <w:rPr>
                <w:rFonts w:ascii="Segoe UI" w:hAnsi="Segoe UI" w:cs="Segoe UI"/>
                <w:sz w:val="18"/>
                <w:szCs w:val="18"/>
              </w:rPr>
            </w:pPr>
            <w:sdt>
              <w:sdtPr>
                <w:rPr>
                  <w:rFonts w:ascii="Segoe UI" w:hAnsi="Segoe UI" w:cs="Segoe UI"/>
                  <w:sz w:val="18"/>
                  <w:szCs w:val="18"/>
                </w:rPr>
                <w:tag w:val="System Operator "/>
                <w:id w:val="71785316"/>
                <w:placeholder>
                  <w:docPart w:val="525EC268395C41B9951D0A53E5A793CD"/>
                </w:placeholder>
                <w:showingPlcHdr/>
              </w:sdtPr>
              <w:sdtContent>
                <w:r w:rsidRPr="00D50EB3">
                  <w:rPr>
                    <w:rStyle w:val="PlaceholderText"/>
                    <w:rFonts w:ascii="Segoe UI" w:hAnsi="Segoe UI" w:cs="Segoe UI"/>
                  </w:rPr>
                  <w:t>Click here to enter text.</w:t>
                </w:r>
              </w:sdtContent>
            </w:sdt>
          </w:p>
          <w:p w14:paraId="6DCB89AC" w14:textId="77777777" w:rsidR="00ED3CDD" w:rsidRPr="00D50EB3" w:rsidRDefault="00ED3CDD" w:rsidP="001703B0">
            <w:pPr>
              <w:spacing w:after="0" w:line="240" w:lineRule="auto"/>
              <w:rPr>
                <w:rFonts w:ascii="Segoe UI" w:hAnsi="Segoe UI" w:cs="Segoe UI"/>
                <w:b/>
                <w:sz w:val="18"/>
                <w:szCs w:val="15"/>
              </w:rPr>
            </w:pPr>
            <w:sdt>
              <w:sdtPr>
                <w:rPr>
                  <w:rFonts w:ascii="Segoe UI" w:hAnsi="Segoe UI" w:cs="Segoe UI"/>
                  <w:sz w:val="18"/>
                  <w:szCs w:val="18"/>
                </w:rPr>
                <w:id w:val="666596173"/>
                <w:placeholder>
                  <w:docPart w:val="D0AA85F359DF4C3FACFEB29F8F4FE6B6"/>
                </w:placeholder>
                <w:showingPlcHdr/>
                <w:date>
                  <w:dateFormat w:val="d/MM/yyyy"/>
                  <w:lid w:val="en-NZ"/>
                  <w:storeMappedDataAs w:val="dateTime"/>
                  <w:calendar w:val="gregorian"/>
                </w:date>
              </w:sdtPr>
              <w:sdtContent>
                <w:r w:rsidRPr="00287CAC">
                  <w:rPr>
                    <w:rStyle w:val="PlaceholderText"/>
                  </w:rPr>
                  <w:t>Click or tap to enter a date.</w:t>
                </w:r>
              </w:sdtContent>
            </w:sdt>
          </w:p>
        </w:tc>
        <w:tc>
          <w:tcPr>
            <w:tcW w:w="1701" w:type="dxa"/>
            <w:gridSpan w:val="3"/>
          </w:tcPr>
          <w:p w14:paraId="346D8E16" w14:textId="77777777" w:rsidR="00ED3CDD" w:rsidRPr="00D50EB3" w:rsidRDefault="00ED3CDD" w:rsidP="001703B0">
            <w:pPr>
              <w:spacing w:after="0" w:line="240" w:lineRule="auto"/>
              <w:jc w:val="right"/>
              <w:rPr>
                <w:rFonts w:ascii="Segoe UI" w:hAnsi="Segoe UI" w:cs="Segoe UI"/>
                <w:b/>
                <w:sz w:val="15"/>
                <w:szCs w:val="15"/>
              </w:rPr>
            </w:pPr>
            <w:r w:rsidRPr="00D50EB3">
              <w:rPr>
                <w:rFonts w:ascii="Segoe UI" w:hAnsi="Segoe UI" w:cs="Segoe UI"/>
                <w:b/>
                <w:sz w:val="14"/>
                <w:szCs w:val="14"/>
              </w:rPr>
              <w:t>Maximum generation or load at risk</w:t>
            </w:r>
            <w:r w:rsidRPr="00D50EB3">
              <w:rPr>
                <w:rFonts w:ascii="Segoe UI" w:hAnsi="Segoe UI" w:cs="Segoe UI"/>
                <w:b/>
                <w:sz w:val="15"/>
                <w:szCs w:val="15"/>
              </w:rPr>
              <w:t>:</w:t>
            </w:r>
          </w:p>
        </w:tc>
        <w:tc>
          <w:tcPr>
            <w:tcW w:w="2258" w:type="dxa"/>
            <w:gridSpan w:val="2"/>
            <w:vAlign w:val="center"/>
          </w:tcPr>
          <w:p w14:paraId="69F0AC8B" w14:textId="77777777" w:rsidR="00ED3CDD" w:rsidRPr="00016A96" w:rsidRDefault="00ED3CDD" w:rsidP="001703B0">
            <w:pPr>
              <w:spacing w:after="0" w:line="240" w:lineRule="auto"/>
              <w:jc w:val="center"/>
              <w:rPr>
                <w:rFonts w:ascii="Segoe UI" w:hAnsi="Segoe UI" w:cs="Segoe UI"/>
                <w:bCs/>
                <w:sz w:val="20"/>
                <w:szCs w:val="20"/>
              </w:rPr>
            </w:pPr>
            <w:sdt>
              <w:sdtPr>
                <w:rPr>
                  <w:rFonts w:ascii="Segoe UI" w:hAnsi="Segoe UI" w:cs="Segoe UI"/>
                  <w:bCs/>
                  <w:sz w:val="20"/>
                  <w:szCs w:val="20"/>
                </w:rPr>
                <w:alias w:val="MW Risk"/>
                <w:tag w:val="MWrisk"/>
                <w:id w:val="-1620212550"/>
                <w:placeholder>
                  <w:docPart w:val="699BADFEC3B54F43B3230D5F62C00CB2"/>
                </w:placeholde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MWrisk[1]" w:storeItemID="{56C702C5-62B9-4150-AF5C-884E981FED5D}"/>
                <w:text/>
              </w:sdtPr>
              <w:sdtContent>
                <w:r>
                  <w:rPr>
                    <w:rFonts w:ascii="Segoe UI" w:hAnsi="Segoe UI" w:cs="Segoe UI"/>
                    <w:bCs/>
                    <w:sz w:val="20"/>
                    <w:szCs w:val="20"/>
                  </w:rPr>
                  <w:t>0</w:t>
                </w:r>
              </w:sdtContent>
            </w:sdt>
            <w:r w:rsidRPr="00016A96">
              <w:rPr>
                <w:rFonts w:ascii="Segoe UI" w:hAnsi="Segoe UI" w:cs="Segoe UI"/>
                <w:bCs/>
                <w:sz w:val="20"/>
                <w:szCs w:val="20"/>
              </w:rPr>
              <w:t xml:space="preserve"> MW</w:t>
            </w:r>
          </w:p>
        </w:tc>
      </w:tr>
      <w:tr w:rsidR="00ED3CDD" w:rsidRPr="00D50EB3" w14:paraId="5A125089" w14:textId="77777777" w:rsidTr="001703B0">
        <w:trPr>
          <w:trHeight w:val="283"/>
        </w:trPr>
        <w:tc>
          <w:tcPr>
            <w:tcW w:w="1686" w:type="dxa"/>
            <w:vMerge/>
          </w:tcPr>
          <w:p w14:paraId="2B52E66B" w14:textId="77777777" w:rsidR="00ED3CDD" w:rsidRPr="00D50EB3" w:rsidRDefault="00ED3CDD" w:rsidP="001703B0">
            <w:pPr>
              <w:spacing w:after="0" w:line="240" w:lineRule="auto"/>
              <w:jc w:val="right"/>
              <w:rPr>
                <w:rFonts w:ascii="Segoe UI" w:hAnsi="Segoe UI" w:cs="Segoe UI"/>
                <w:b/>
                <w:sz w:val="14"/>
                <w:szCs w:val="14"/>
              </w:rPr>
            </w:pPr>
          </w:p>
        </w:tc>
        <w:tc>
          <w:tcPr>
            <w:tcW w:w="4830" w:type="dxa"/>
            <w:gridSpan w:val="6"/>
            <w:vMerge/>
          </w:tcPr>
          <w:p w14:paraId="265E6566" w14:textId="77777777" w:rsidR="00ED3CDD" w:rsidRDefault="00ED3CDD" w:rsidP="001703B0">
            <w:pPr>
              <w:spacing w:after="0" w:line="240" w:lineRule="auto"/>
              <w:rPr>
                <w:rFonts w:ascii="Segoe UI" w:hAnsi="Segoe UI" w:cs="Segoe UI"/>
                <w:sz w:val="18"/>
                <w:szCs w:val="18"/>
              </w:rPr>
            </w:pPr>
          </w:p>
        </w:tc>
        <w:tc>
          <w:tcPr>
            <w:tcW w:w="1701" w:type="dxa"/>
            <w:gridSpan w:val="3"/>
          </w:tcPr>
          <w:p w14:paraId="0E64BB52" w14:textId="77777777" w:rsidR="00ED3CDD" w:rsidRPr="00D50EB3" w:rsidRDefault="00ED3CDD" w:rsidP="001703B0">
            <w:pPr>
              <w:spacing w:after="0" w:line="240" w:lineRule="auto"/>
              <w:jc w:val="right"/>
              <w:rPr>
                <w:rFonts w:ascii="Segoe UI" w:hAnsi="Segoe UI" w:cs="Segoe UI"/>
                <w:b/>
                <w:sz w:val="14"/>
                <w:szCs w:val="14"/>
              </w:rPr>
            </w:pPr>
            <w:r>
              <w:rPr>
                <w:rFonts w:ascii="Segoe UI" w:hAnsi="Segoe UI" w:cs="Segoe UI"/>
                <w:b/>
                <w:sz w:val="14"/>
                <w:szCs w:val="14"/>
              </w:rPr>
              <w:t xml:space="preserve">Maximum generation </w:t>
            </w:r>
            <w:r w:rsidRPr="00A4316C">
              <w:rPr>
                <w:rFonts w:ascii="Segoe UI" w:hAnsi="Segoe UI" w:cs="Segoe UI"/>
                <w:b/>
                <w:sz w:val="14"/>
                <w:szCs w:val="14"/>
              </w:rPr>
              <w:t xml:space="preserve">MW </w:t>
            </w:r>
            <w:r>
              <w:rPr>
                <w:rFonts w:ascii="Segoe UI" w:hAnsi="Segoe UI" w:cs="Segoe UI"/>
                <w:b/>
                <w:sz w:val="14"/>
                <w:szCs w:val="14"/>
              </w:rPr>
              <w:t>above</w:t>
            </w:r>
            <w:r w:rsidRPr="00A4316C">
              <w:rPr>
                <w:rFonts w:ascii="Segoe UI" w:hAnsi="Segoe UI" w:cs="Segoe UI"/>
                <w:b/>
                <w:sz w:val="14"/>
                <w:szCs w:val="14"/>
              </w:rPr>
              <w:t xml:space="preserve"> ACS MCO</w:t>
            </w:r>
          </w:p>
        </w:tc>
        <w:sdt>
          <w:sdtPr>
            <w:rPr>
              <w:rFonts w:ascii="Segoe UI" w:hAnsi="Segoe UI" w:cs="Segoe UI"/>
              <w:bCs/>
              <w:sz w:val="20"/>
              <w:szCs w:val="20"/>
            </w:rPr>
            <w:alias w:val="Test MW Larger Than ACS MCO"/>
            <w:tag w:val="TestMWLargerThanACSMCO"/>
            <w:id w:val="265122914"/>
            <w:placeholder>
              <w:docPart w:val="F1FA5139A2154D80B194455C180CDE34"/>
            </w:placeholde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TestMWLargerThanACSMCO[1]" w:storeItemID="{56C702C5-62B9-4150-AF5C-884E981FED5D}"/>
            <w:dropDownList>
              <w:listItem w:value="[Test MW Larger Than ACS MCO]"/>
              <w:listItem w:displayText="--" w:value="--"/>
              <w:listItem w:displayText="Y" w:value="Y"/>
              <w:listItem w:displayText="N" w:value="N"/>
            </w:dropDownList>
          </w:sdtPr>
          <w:sdtContent>
            <w:tc>
              <w:tcPr>
                <w:tcW w:w="2258" w:type="dxa"/>
                <w:gridSpan w:val="2"/>
                <w:vAlign w:val="center"/>
              </w:tcPr>
              <w:p w14:paraId="4972F448" w14:textId="77777777" w:rsidR="00ED3CDD" w:rsidRPr="00016A96" w:rsidRDefault="00ED3CDD" w:rsidP="001703B0">
                <w:pPr>
                  <w:spacing w:after="0" w:line="240" w:lineRule="auto"/>
                  <w:jc w:val="center"/>
                  <w:rPr>
                    <w:rFonts w:ascii="Segoe UI" w:hAnsi="Segoe UI" w:cs="Segoe UI"/>
                    <w:bCs/>
                    <w:sz w:val="20"/>
                    <w:szCs w:val="20"/>
                  </w:rPr>
                </w:pPr>
                <w:r>
                  <w:rPr>
                    <w:rFonts w:ascii="Segoe UI" w:hAnsi="Segoe UI" w:cs="Segoe UI"/>
                    <w:bCs/>
                    <w:sz w:val="20"/>
                    <w:szCs w:val="20"/>
                  </w:rPr>
                  <w:t>--</w:t>
                </w:r>
              </w:p>
            </w:tc>
          </w:sdtContent>
        </w:sdt>
      </w:tr>
      <w:tr w:rsidR="00ED3CDD" w:rsidRPr="00D50EB3" w14:paraId="5F3896F2" w14:textId="77777777" w:rsidTr="001703B0">
        <w:trPr>
          <w:trHeight w:val="982"/>
        </w:trPr>
        <w:tc>
          <w:tcPr>
            <w:tcW w:w="1686" w:type="dxa"/>
          </w:tcPr>
          <w:p w14:paraId="0BA88492" w14:textId="77777777" w:rsidR="00ED3CDD" w:rsidRPr="00D50EB3" w:rsidRDefault="00ED3CDD" w:rsidP="001703B0">
            <w:pPr>
              <w:spacing w:after="0" w:line="240" w:lineRule="auto"/>
              <w:jc w:val="right"/>
              <w:rPr>
                <w:rFonts w:ascii="Segoe UI" w:hAnsi="Segoe UI" w:cs="Segoe UI"/>
                <w:i/>
                <w:sz w:val="14"/>
                <w:szCs w:val="14"/>
              </w:rPr>
            </w:pPr>
            <w:r w:rsidRPr="00D50EB3">
              <w:rPr>
                <w:rFonts w:ascii="Segoe UI" w:hAnsi="Segoe UI" w:cs="Segoe UI"/>
                <w:b/>
                <w:sz w:val="14"/>
                <w:szCs w:val="14"/>
              </w:rPr>
              <w:t>Expected impact on Asset Owner performance requirements (Part 8 clause 8.28 (3a) of the ‘Code’)</w:t>
            </w:r>
          </w:p>
        </w:tc>
        <w:tc>
          <w:tcPr>
            <w:tcW w:w="8789" w:type="dxa"/>
            <w:gridSpan w:val="11"/>
          </w:tcPr>
          <w:p w14:paraId="5AF27E9F" w14:textId="77777777" w:rsidR="00ED3CDD" w:rsidRPr="00D50EB3" w:rsidRDefault="00ED3CDD" w:rsidP="001703B0">
            <w:pPr>
              <w:spacing w:after="0" w:line="240" w:lineRule="auto"/>
              <w:rPr>
                <w:rFonts w:ascii="Segoe UI" w:hAnsi="Segoe UI" w:cs="Segoe UI"/>
                <w:sz w:val="15"/>
                <w:szCs w:val="15"/>
              </w:rPr>
            </w:pPr>
            <w:r w:rsidRPr="00D50EB3">
              <w:rPr>
                <w:rFonts w:ascii="Segoe UI" w:hAnsi="Segoe UI" w:cs="Segoe UI"/>
                <w:sz w:val="15"/>
                <w:szCs w:val="15"/>
              </w:rPr>
              <w:t>Asset Owner to advise any relief from Asset Owner Performance Obligations or Technical Codes (Part 8 Common Quality of the ‘Code’) required for consideration with reasoning.</w:t>
            </w:r>
          </w:p>
          <w:sdt>
            <w:sdtPr>
              <w:rPr>
                <w:rFonts w:ascii="Segoe UI" w:hAnsi="Segoe UI" w:cs="Segoe UI"/>
                <w:sz w:val="18"/>
                <w:szCs w:val="18"/>
              </w:rPr>
              <w:alias w:val="Impact to Part 8 AOPO"/>
              <w:tag w:val="Impact to Part 8 AOPO"/>
              <w:id w:val="1285778812"/>
              <w:placeholder>
                <w:docPart w:val="BE87BBE4B5A944A1B02BEE67EE94BCD8"/>
              </w:placeholder>
              <w:showingPlcHdr/>
            </w:sdtPr>
            <w:sdtContent>
              <w:p w14:paraId="23F092B3" w14:textId="77777777" w:rsidR="00ED3CDD" w:rsidRPr="00D50EB3" w:rsidRDefault="00ED3CDD" w:rsidP="001703B0">
                <w:pPr>
                  <w:spacing w:after="0" w:line="240" w:lineRule="auto"/>
                  <w:rPr>
                    <w:rFonts w:ascii="Segoe UI" w:hAnsi="Segoe UI" w:cs="Segoe UI"/>
                    <w:b/>
                    <w:sz w:val="18"/>
                    <w:szCs w:val="15"/>
                  </w:rPr>
                </w:pPr>
                <w:r w:rsidRPr="00D50EB3">
                  <w:rPr>
                    <w:rStyle w:val="PlaceholderText"/>
                    <w:rFonts w:ascii="Segoe UI" w:hAnsi="Segoe UI" w:cs="Segoe UI"/>
                  </w:rPr>
                  <w:t>Click here to enter text.</w:t>
                </w:r>
              </w:p>
            </w:sdtContent>
          </w:sdt>
        </w:tc>
      </w:tr>
      <w:tr w:rsidR="00ED3CDD" w:rsidRPr="00D50EB3" w14:paraId="424E88BF" w14:textId="77777777" w:rsidTr="001703B0">
        <w:trPr>
          <w:trHeight w:val="567"/>
        </w:trPr>
        <w:tc>
          <w:tcPr>
            <w:tcW w:w="1686" w:type="dxa"/>
          </w:tcPr>
          <w:p w14:paraId="1903AB6A"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Risk for System Operator</w:t>
            </w:r>
          </w:p>
        </w:tc>
        <w:tc>
          <w:tcPr>
            <w:tcW w:w="8789" w:type="dxa"/>
            <w:gridSpan w:val="11"/>
          </w:tcPr>
          <w:p w14:paraId="3CD3D1C2" w14:textId="77777777" w:rsidR="00ED3CDD" w:rsidRPr="00D50EB3" w:rsidRDefault="00ED3CDD" w:rsidP="001703B0">
            <w:pPr>
              <w:spacing w:after="0" w:line="240" w:lineRule="auto"/>
              <w:rPr>
                <w:rFonts w:ascii="Segoe UI" w:hAnsi="Segoe UI" w:cs="Segoe UI"/>
                <w:sz w:val="15"/>
                <w:szCs w:val="15"/>
              </w:rPr>
            </w:pPr>
            <w:r w:rsidRPr="00D50EB3">
              <w:rPr>
                <w:rFonts w:ascii="Segoe UI" w:hAnsi="Segoe UI" w:cs="Segoe UI"/>
                <w:sz w:val="15"/>
                <w:szCs w:val="15"/>
              </w:rPr>
              <w:t>[</w:t>
            </w:r>
            <w:proofErr w:type="spellStart"/>
            <w:r w:rsidRPr="00D50EB3">
              <w:rPr>
                <w:rFonts w:ascii="Segoe UI" w:hAnsi="Segoe UI" w:cs="Segoe UI"/>
                <w:sz w:val="15"/>
                <w:szCs w:val="15"/>
              </w:rPr>
              <w:t>E.g</w:t>
            </w:r>
            <w:proofErr w:type="spellEnd"/>
            <w:r w:rsidRPr="00D50EB3">
              <w:rPr>
                <w:rFonts w:ascii="Segoe UI" w:hAnsi="Segoe UI" w:cs="Segoe UI"/>
                <w:sz w:val="15"/>
                <w:szCs w:val="15"/>
              </w:rPr>
              <w:t>: Increased or secondary risk of unit trip, frequency excursion, voltage excursion, unable to control voltage, etc.]</w:t>
            </w:r>
          </w:p>
          <w:sdt>
            <w:sdtPr>
              <w:rPr>
                <w:rFonts w:ascii="Segoe UI" w:hAnsi="Segoe UI" w:cs="Segoe UI"/>
                <w:sz w:val="18"/>
                <w:szCs w:val="18"/>
              </w:rPr>
              <w:alias w:val="Risk for System Operator"/>
              <w:tag w:val="Risk for System Operator"/>
              <w:id w:val="-217673516"/>
              <w:placeholder>
                <w:docPart w:val="D52B576E908B44AF96FF84B09D81EBBF"/>
              </w:placeholder>
              <w:showingPlcHdr/>
            </w:sdtPr>
            <w:sdtContent>
              <w:p w14:paraId="2522C78F" w14:textId="77777777" w:rsidR="00ED3CDD" w:rsidRPr="00D50EB3" w:rsidRDefault="00ED3CDD" w:rsidP="001703B0">
                <w:pPr>
                  <w:spacing w:after="0" w:line="240" w:lineRule="auto"/>
                  <w:rPr>
                    <w:rFonts w:ascii="Segoe UI" w:hAnsi="Segoe UI" w:cs="Segoe UI"/>
                    <w:sz w:val="18"/>
                    <w:szCs w:val="18"/>
                  </w:rPr>
                </w:pPr>
                <w:r w:rsidRPr="00D50EB3">
                  <w:rPr>
                    <w:rStyle w:val="PlaceholderText"/>
                    <w:rFonts w:ascii="Segoe UI" w:hAnsi="Segoe UI" w:cs="Segoe UI"/>
                    <w:sz w:val="18"/>
                    <w:szCs w:val="18"/>
                  </w:rPr>
                  <w:t>Click here to enter text.</w:t>
                </w:r>
              </w:p>
            </w:sdtContent>
          </w:sdt>
        </w:tc>
      </w:tr>
      <w:tr w:rsidR="00ED3CDD" w:rsidRPr="00D50EB3" w14:paraId="1598B02B" w14:textId="77777777" w:rsidTr="001703B0">
        <w:trPr>
          <w:trHeight w:val="567"/>
        </w:trPr>
        <w:tc>
          <w:tcPr>
            <w:tcW w:w="1686" w:type="dxa"/>
          </w:tcPr>
          <w:p w14:paraId="59E0F262"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Asset Owner pre-requisites to perform test</w:t>
            </w:r>
          </w:p>
        </w:tc>
        <w:tc>
          <w:tcPr>
            <w:tcW w:w="8789" w:type="dxa"/>
            <w:gridSpan w:val="11"/>
          </w:tcPr>
          <w:p w14:paraId="25BF8221" w14:textId="77777777" w:rsidR="00ED3CDD" w:rsidRPr="00D50EB3" w:rsidRDefault="00ED3CDD" w:rsidP="001703B0">
            <w:pPr>
              <w:spacing w:after="0" w:line="240" w:lineRule="auto"/>
              <w:rPr>
                <w:rFonts w:ascii="Segoe UI" w:hAnsi="Segoe UI" w:cs="Segoe UI"/>
                <w:sz w:val="15"/>
                <w:szCs w:val="15"/>
              </w:rPr>
            </w:pPr>
            <w:r w:rsidRPr="00D50EB3">
              <w:rPr>
                <w:rFonts w:ascii="Segoe UI" w:hAnsi="Segoe UI" w:cs="Segoe UI"/>
                <w:sz w:val="15"/>
                <w:szCs w:val="15"/>
              </w:rPr>
              <w:t>[E.g. Minimum number of units that will be made available for dispatch, Power System Stabiliser must be enabled, etc.]</w:t>
            </w:r>
          </w:p>
          <w:sdt>
            <w:sdtPr>
              <w:rPr>
                <w:rFonts w:ascii="Segoe UI" w:hAnsi="Segoe UI" w:cs="Segoe UI"/>
                <w:sz w:val="18"/>
                <w:szCs w:val="18"/>
              </w:rPr>
              <w:alias w:val="Asset Owner Test Pre-requisites"/>
              <w:tag w:val="Asset Owner Test Pre-requisites"/>
              <w:id w:val="-12612824"/>
              <w:placeholder>
                <w:docPart w:val="B32CB5048CA647108E18CC9D49E0715B"/>
              </w:placeholder>
              <w:showingPlcHdr/>
            </w:sdtPr>
            <w:sdtContent>
              <w:p w14:paraId="3EEFEE60" w14:textId="77777777" w:rsidR="00ED3CDD" w:rsidRPr="00D50EB3" w:rsidRDefault="00ED3CDD" w:rsidP="001703B0">
                <w:pPr>
                  <w:spacing w:after="0" w:line="240" w:lineRule="auto"/>
                  <w:rPr>
                    <w:rFonts w:ascii="Segoe UI" w:hAnsi="Segoe UI" w:cs="Segoe UI"/>
                    <w:sz w:val="18"/>
                    <w:szCs w:val="18"/>
                  </w:rPr>
                </w:pPr>
                <w:r w:rsidRPr="0051197C">
                  <w:rPr>
                    <w:rStyle w:val="PlaceholderText"/>
                  </w:rPr>
                  <w:t>Click here to enter text.</w:t>
                </w:r>
              </w:p>
            </w:sdtContent>
          </w:sdt>
        </w:tc>
      </w:tr>
      <w:tr w:rsidR="00ED3CDD" w:rsidRPr="00D50EB3" w14:paraId="5F4EC1EC" w14:textId="77777777" w:rsidTr="001703B0">
        <w:trPr>
          <w:trHeight w:val="776"/>
        </w:trPr>
        <w:tc>
          <w:tcPr>
            <w:tcW w:w="1686" w:type="dxa"/>
          </w:tcPr>
          <w:p w14:paraId="1DAB2C8D"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ACS data requires update?</w:t>
            </w:r>
          </w:p>
        </w:tc>
        <w:tc>
          <w:tcPr>
            <w:tcW w:w="1134" w:type="dxa"/>
          </w:tcPr>
          <w:p w14:paraId="4AD8E946" w14:textId="7CDBCCAF" w:rsidR="00ED3CDD" w:rsidRPr="00D50EB3" w:rsidRDefault="00ED3CDD" w:rsidP="001703B0">
            <w:pPr>
              <w:spacing w:after="0" w:line="240" w:lineRule="auto"/>
              <w:rPr>
                <w:rFonts w:ascii="Segoe UI" w:hAnsi="Segoe UI" w:cs="Segoe UI"/>
                <w:sz w:val="16"/>
                <w:szCs w:val="15"/>
              </w:rPr>
            </w:pPr>
            <w:r>
              <w:rPr>
                <w:rFonts w:ascii="Segoe UI" w:eastAsia="Times New Roman" w:hAnsi="Segoe UI" w:cs="Segoe UI"/>
                <w:noProof/>
                <w:sz w:val="8"/>
                <w:szCs w:val="7"/>
                <w:lang w:eastAsia="en-GB"/>
              </w:rPr>
              <w:drawing>
                <wp:inline distT="0" distB="0" distL="0" distR="0" wp14:anchorId="0E607582" wp14:editId="3A161977">
                  <wp:extent cx="544830" cy="228600"/>
                  <wp:effectExtent l="0" t="0" r="7620" b="0"/>
                  <wp:docPr id="21100967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44830" cy="228600"/>
                          </a:xfrm>
                          <a:prstGeom prst="rect">
                            <a:avLst/>
                          </a:prstGeom>
                          <a:noFill/>
                          <a:ln>
                            <a:noFill/>
                          </a:ln>
                        </pic:spPr>
                      </pic:pic>
                    </a:graphicData>
                  </a:graphic>
                </wp:inline>
              </w:drawing>
            </w:r>
            <w:r>
              <w:rPr>
                <w:rFonts w:ascii="Segoe UI" w:eastAsia="Times New Roman" w:hAnsi="Segoe UI" w:cs="Segoe UI"/>
                <w:noProof/>
                <w:sz w:val="16"/>
                <w:szCs w:val="15"/>
                <w:lang w:eastAsia="en-GB"/>
              </w:rPr>
              <w:drawing>
                <wp:inline distT="0" distB="0" distL="0" distR="0" wp14:anchorId="2588AD62" wp14:editId="49061A17">
                  <wp:extent cx="448310" cy="228600"/>
                  <wp:effectExtent l="0" t="0" r="8890" b="0"/>
                  <wp:docPr id="64358228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48310" cy="228600"/>
                          </a:xfrm>
                          <a:prstGeom prst="rect">
                            <a:avLst/>
                          </a:prstGeom>
                          <a:noFill/>
                          <a:ln>
                            <a:noFill/>
                          </a:ln>
                        </pic:spPr>
                      </pic:pic>
                    </a:graphicData>
                  </a:graphic>
                </wp:inline>
              </w:drawing>
            </w:r>
          </w:p>
        </w:tc>
        <w:tc>
          <w:tcPr>
            <w:tcW w:w="993" w:type="dxa"/>
          </w:tcPr>
          <w:p w14:paraId="7E7A0A47" w14:textId="77777777" w:rsidR="00ED3CDD" w:rsidRPr="00D50EB3" w:rsidRDefault="00ED3CDD" w:rsidP="001703B0">
            <w:pPr>
              <w:spacing w:after="0" w:line="240" w:lineRule="auto"/>
              <w:jc w:val="right"/>
              <w:rPr>
                <w:rFonts w:ascii="Segoe UI" w:hAnsi="Segoe UI" w:cs="Segoe UI"/>
                <w:b/>
                <w:sz w:val="14"/>
                <w:szCs w:val="14"/>
              </w:rPr>
            </w:pPr>
            <w:r w:rsidRPr="00D50EB3">
              <w:rPr>
                <w:rFonts w:ascii="Segoe UI" w:hAnsi="Segoe UI" w:cs="Segoe UI"/>
                <w:b/>
                <w:sz w:val="14"/>
                <w:szCs w:val="14"/>
              </w:rPr>
              <w:t xml:space="preserve">Test </w:t>
            </w:r>
            <w:r>
              <w:rPr>
                <w:rFonts w:ascii="Segoe UI" w:hAnsi="Segoe UI" w:cs="Segoe UI"/>
                <w:b/>
                <w:sz w:val="14"/>
                <w:szCs w:val="14"/>
              </w:rPr>
              <w:t>p</w:t>
            </w:r>
            <w:r w:rsidRPr="00D50EB3">
              <w:rPr>
                <w:rFonts w:ascii="Segoe UI" w:hAnsi="Segoe UI" w:cs="Segoe UI"/>
                <w:b/>
                <w:sz w:val="14"/>
                <w:szCs w:val="14"/>
              </w:rPr>
              <w:t>lan type:</w:t>
            </w:r>
          </w:p>
        </w:tc>
        <w:tc>
          <w:tcPr>
            <w:tcW w:w="1275" w:type="dxa"/>
            <w:gridSpan w:val="2"/>
          </w:tcPr>
          <w:p w14:paraId="2AE93C8E" w14:textId="1A7F6063" w:rsidR="00ED3CDD" w:rsidRPr="00D50EB3" w:rsidRDefault="00ED3CDD" w:rsidP="001703B0">
            <w:pPr>
              <w:spacing w:after="0" w:line="240" w:lineRule="auto"/>
              <w:rPr>
                <w:rFonts w:ascii="Segoe UI" w:hAnsi="Segoe UI" w:cs="Segoe UI"/>
                <w:sz w:val="16"/>
                <w:szCs w:val="15"/>
              </w:rPr>
            </w:pPr>
            <w:r>
              <w:rPr>
                <w:rFonts w:ascii="Segoe UI" w:eastAsia="Times New Roman" w:hAnsi="Segoe UI" w:cs="Segoe UI"/>
                <w:noProof/>
                <w:sz w:val="16"/>
                <w:szCs w:val="15"/>
                <w:lang w:eastAsia="en-GB"/>
              </w:rPr>
              <w:drawing>
                <wp:inline distT="0" distB="0" distL="0" distR="0" wp14:anchorId="07704213" wp14:editId="38BBDFA4">
                  <wp:extent cx="826770" cy="228600"/>
                  <wp:effectExtent l="0" t="0" r="0" b="0"/>
                  <wp:docPr id="38081812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826770" cy="228600"/>
                          </a:xfrm>
                          <a:prstGeom prst="rect">
                            <a:avLst/>
                          </a:prstGeom>
                          <a:noFill/>
                          <a:ln>
                            <a:noFill/>
                          </a:ln>
                        </pic:spPr>
                      </pic:pic>
                    </a:graphicData>
                  </a:graphic>
                </wp:inline>
              </w:drawing>
            </w:r>
            <w:r>
              <w:rPr>
                <w:rFonts w:ascii="Segoe UI" w:eastAsia="Times New Roman" w:hAnsi="Segoe UI" w:cs="Segoe UI"/>
                <w:noProof/>
                <w:sz w:val="16"/>
                <w:szCs w:val="15"/>
                <w:lang w:eastAsia="en-GB"/>
              </w:rPr>
              <w:drawing>
                <wp:inline distT="0" distB="0" distL="0" distR="0" wp14:anchorId="78A39297" wp14:editId="5CC2A062">
                  <wp:extent cx="826770" cy="228600"/>
                  <wp:effectExtent l="0" t="0" r="0" b="0"/>
                  <wp:docPr id="94987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826770" cy="228600"/>
                          </a:xfrm>
                          <a:prstGeom prst="rect">
                            <a:avLst/>
                          </a:prstGeom>
                          <a:noFill/>
                          <a:ln>
                            <a:noFill/>
                          </a:ln>
                        </pic:spPr>
                      </pic:pic>
                    </a:graphicData>
                  </a:graphic>
                </wp:inline>
              </w:drawing>
            </w:r>
          </w:p>
        </w:tc>
        <w:tc>
          <w:tcPr>
            <w:tcW w:w="1418" w:type="dxa"/>
          </w:tcPr>
          <w:p w14:paraId="50C4E9AE" w14:textId="77777777" w:rsidR="00ED3CDD" w:rsidRPr="00D50EB3" w:rsidRDefault="00ED3CDD" w:rsidP="001703B0">
            <w:pPr>
              <w:spacing w:after="0" w:line="240" w:lineRule="auto"/>
              <w:jc w:val="right"/>
              <w:rPr>
                <w:rFonts w:ascii="Segoe UI" w:hAnsi="Segoe UI" w:cs="Segoe UI"/>
                <w:b/>
                <w:sz w:val="16"/>
                <w:szCs w:val="16"/>
              </w:rPr>
            </w:pPr>
            <w:r w:rsidRPr="00D50EB3">
              <w:rPr>
                <w:rFonts w:ascii="Segoe UI" w:hAnsi="Segoe UI" w:cs="Segoe UI"/>
                <w:b/>
                <w:sz w:val="14"/>
                <w:szCs w:val="14"/>
              </w:rPr>
              <w:t>Reason for last revision:</w:t>
            </w:r>
          </w:p>
        </w:tc>
        <w:tc>
          <w:tcPr>
            <w:tcW w:w="3969" w:type="dxa"/>
            <w:gridSpan w:val="6"/>
          </w:tcPr>
          <w:sdt>
            <w:sdtPr>
              <w:rPr>
                <w:rFonts w:ascii="Segoe UI" w:hAnsi="Segoe UI" w:cs="Segoe UI"/>
                <w:sz w:val="18"/>
                <w:szCs w:val="18"/>
              </w:rPr>
              <w:alias w:val="Reason for Revision"/>
              <w:tag w:val="Reason for Revision"/>
              <w:id w:val="381378398"/>
              <w:placeholder>
                <w:docPart w:val="D3564BBEEBDB4F8EB6C9C97D66384035"/>
              </w:placeholder>
              <w:showingPlcHdr/>
            </w:sdtPr>
            <w:sdtContent>
              <w:p w14:paraId="2D4586BD" w14:textId="77777777" w:rsidR="00ED3CDD" w:rsidRPr="00D50EB3" w:rsidRDefault="00ED3CDD" w:rsidP="001703B0">
                <w:pPr>
                  <w:spacing w:after="0" w:line="240" w:lineRule="auto"/>
                  <w:rPr>
                    <w:rFonts w:ascii="Segoe UI" w:hAnsi="Segoe UI" w:cs="Segoe UI"/>
                    <w:b/>
                    <w:sz w:val="16"/>
                    <w:szCs w:val="15"/>
                  </w:rPr>
                </w:pPr>
                <w:r w:rsidRPr="00D50EB3">
                  <w:rPr>
                    <w:rStyle w:val="PlaceholderText"/>
                    <w:rFonts w:ascii="Segoe UI" w:hAnsi="Segoe UI" w:cs="Segoe UI"/>
                    <w:sz w:val="18"/>
                    <w:szCs w:val="18"/>
                  </w:rPr>
                  <w:t>Click here to enter text.</w:t>
                </w:r>
              </w:p>
            </w:sdtContent>
          </w:sdt>
        </w:tc>
      </w:tr>
    </w:tbl>
    <w:p w14:paraId="6B725C97" w14:textId="77777777" w:rsidR="00ED3CDD" w:rsidRPr="002067C4" w:rsidRDefault="00ED3CDD" w:rsidP="00ED3CDD">
      <w:pPr>
        <w:spacing w:after="0"/>
        <w:rPr>
          <w:sz w:val="4"/>
          <w:szCs w:val="10"/>
        </w:rPr>
      </w:pPr>
    </w:p>
    <w:tbl>
      <w:tblPr>
        <w:tblW w:w="10475"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69"/>
        <w:gridCol w:w="1389"/>
        <w:gridCol w:w="595"/>
        <w:gridCol w:w="1560"/>
        <w:gridCol w:w="567"/>
        <w:gridCol w:w="1701"/>
        <w:gridCol w:w="4394"/>
      </w:tblGrid>
      <w:tr w:rsidR="00ED3CDD" w:rsidRPr="002067C4" w14:paraId="2B24BDAB" w14:textId="77777777" w:rsidTr="001703B0">
        <w:trPr>
          <w:trHeight w:val="219"/>
          <w:tblHeader/>
        </w:trPr>
        <w:tc>
          <w:tcPr>
            <w:tcW w:w="10475" w:type="dxa"/>
            <w:gridSpan w:val="7"/>
            <w:tcBorders>
              <w:top w:val="single" w:sz="4" w:space="0" w:color="auto"/>
            </w:tcBorders>
            <w:shd w:val="clear" w:color="auto" w:fill="000000"/>
          </w:tcPr>
          <w:p w14:paraId="1D56EF3D" w14:textId="77777777" w:rsidR="00ED3CDD" w:rsidRPr="002067C4" w:rsidRDefault="00ED3CDD" w:rsidP="001703B0">
            <w:pPr>
              <w:spacing w:after="0"/>
              <w:jc w:val="center"/>
              <w:rPr>
                <w:rFonts w:cs="Segoe UI"/>
                <w:b/>
                <w:sz w:val="16"/>
                <w:szCs w:val="16"/>
              </w:rPr>
            </w:pPr>
            <w:r w:rsidRPr="002067C4">
              <w:rPr>
                <w:rFonts w:ascii="Arial" w:hAnsi="Arial" w:cs="Arial"/>
                <w:b/>
                <w:sz w:val="16"/>
                <w:szCs w:val="16"/>
              </w:rPr>
              <w:t xml:space="preserve">Section 3 System Operator Evaluation Conditions </w:t>
            </w:r>
            <w:r w:rsidRPr="00553A12">
              <w:rPr>
                <w:rFonts w:ascii="Arial" w:hAnsi="Arial" w:cs="Arial"/>
                <w:b/>
                <w:bCs/>
                <w:i/>
                <w:color w:val="FFFFFF" w:themeColor="background1"/>
                <w:sz w:val="14"/>
                <w:szCs w:val="14"/>
              </w:rPr>
              <w:t>(System Operator to Complete)</w:t>
            </w:r>
          </w:p>
        </w:tc>
      </w:tr>
      <w:tr w:rsidR="00ED3CDD" w:rsidRPr="002067C4" w14:paraId="6EDE0424" w14:textId="77777777" w:rsidTr="001703B0">
        <w:trPr>
          <w:cantSplit/>
          <w:trHeight w:val="340"/>
        </w:trPr>
        <w:tc>
          <w:tcPr>
            <w:tcW w:w="269" w:type="dxa"/>
            <w:vMerge w:val="restart"/>
            <w:shd w:val="clear" w:color="auto" w:fill="000000" w:themeFill="text1"/>
            <w:textDirection w:val="btLr"/>
          </w:tcPr>
          <w:p w14:paraId="3B8D200A" w14:textId="77777777" w:rsidR="00ED3CDD" w:rsidRPr="006426CE" w:rsidRDefault="00ED3CDD" w:rsidP="001703B0">
            <w:pPr>
              <w:spacing w:after="0" w:line="240" w:lineRule="auto"/>
              <w:jc w:val="center"/>
              <w:rPr>
                <w:rFonts w:ascii="Arial" w:hAnsi="Arial" w:cs="Arial"/>
                <w:b/>
                <w:color w:val="FFFFFF" w:themeColor="background1"/>
                <w:sz w:val="12"/>
                <w:szCs w:val="12"/>
              </w:rPr>
            </w:pPr>
            <w:r w:rsidRPr="006426CE">
              <w:rPr>
                <w:rFonts w:ascii="Arial" w:hAnsi="Arial" w:cs="Arial"/>
                <w:b/>
                <w:sz w:val="12"/>
                <w:szCs w:val="12"/>
              </w:rPr>
              <w:t>System Operator to complete and asset owner to agree prior to test date</w:t>
            </w:r>
          </w:p>
        </w:tc>
        <w:tc>
          <w:tcPr>
            <w:tcW w:w="1389" w:type="dxa"/>
            <w:vMerge w:val="restart"/>
          </w:tcPr>
          <w:p w14:paraId="3012EE16" w14:textId="77777777" w:rsidR="00ED3CDD" w:rsidRPr="002067C4" w:rsidRDefault="00ED3CDD" w:rsidP="001703B0">
            <w:pPr>
              <w:spacing w:after="0" w:line="240" w:lineRule="auto"/>
              <w:jc w:val="right"/>
              <w:rPr>
                <w:rFonts w:cs="Segoe UI"/>
                <w:b/>
                <w:sz w:val="15"/>
                <w:szCs w:val="15"/>
              </w:rPr>
            </w:pPr>
            <w:r w:rsidRPr="002067C4">
              <w:rPr>
                <w:rFonts w:cs="Segoe UI"/>
                <w:b/>
                <w:sz w:val="15"/>
                <w:szCs w:val="15"/>
              </w:rPr>
              <w:t>Daily system requirements:</w:t>
            </w:r>
          </w:p>
        </w:tc>
        <w:tc>
          <w:tcPr>
            <w:tcW w:w="2155" w:type="dxa"/>
            <w:gridSpan w:val="2"/>
            <w:vAlign w:val="center"/>
          </w:tcPr>
          <w:p w14:paraId="61447C49" w14:textId="77777777" w:rsidR="00ED3CDD" w:rsidRPr="00A94259" w:rsidRDefault="00ED3CDD" w:rsidP="001703B0">
            <w:pPr>
              <w:spacing w:after="0" w:line="240" w:lineRule="auto"/>
              <w:jc w:val="right"/>
              <w:rPr>
                <w:rFonts w:cs="Segoe UI"/>
                <w:b/>
                <w:sz w:val="14"/>
                <w:szCs w:val="16"/>
              </w:rPr>
            </w:pPr>
            <w:r w:rsidRPr="00A94259">
              <w:rPr>
                <w:rFonts w:cs="Segoe UI"/>
                <w:b/>
                <w:sz w:val="14"/>
                <w:szCs w:val="16"/>
              </w:rPr>
              <w:t>At all times:</w:t>
            </w:r>
          </w:p>
        </w:tc>
        <w:tc>
          <w:tcPr>
            <w:tcW w:w="6662" w:type="dxa"/>
            <w:gridSpan w:val="3"/>
            <w:vAlign w:val="center"/>
          </w:tcPr>
          <w:p w14:paraId="1B60E280" w14:textId="77777777" w:rsidR="00ED3CDD" w:rsidRPr="002067C4" w:rsidRDefault="00ED3CDD" w:rsidP="001703B0">
            <w:pPr>
              <w:spacing w:after="0" w:line="240" w:lineRule="auto"/>
              <w:rPr>
                <w:rFonts w:cs="Segoe UI"/>
                <w:sz w:val="18"/>
                <w:szCs w:val="18"/>
              </w:rPr>
            </w:pPr>
            <w:r w:rsidRPr="002067C4">
              <w:rPr>
                <w:rFonts w:cs="Segoe UI"/>
                <w:noProof/>
                <w:sz w:val="18"/>
                <w:szCs w:val="18"/>
              </w:rPr>
              <w:t>System impacts resulting from these tests to be minimised.</w:t>
            </w:r>
          </w:p>
        </w:tc>
      </w:tr>
      <w:tr w:rsidR="00ED3CDD" w:rsidRPr="002067C4" w14:paraId="1AACA075" w14:textId="77777777" w:rsidTr="001703B0">
        <w:trPr>
          <w:cantSplit/>
          <w:trHeight w:val="340"/>
        </w:trPr>
        <w:tc>
          <w:tcPr>
            <w:tcW w:w="269" w:type="dxa"/>
            <w:vMerge/>
            <w:shd w:val="clear" w:color="auto" w:fill="000000" w:themeFill="text1"/>
          </w:tcPr>
          <w:p w14:paraId="5651C965" w14:textId="77777777" w:rsidR="00ED3CDD" w:rsidRPr="002067C4" w:rsidRDefault="00ED3CDD" w:rsidP="001703B0">
            <w:pPr>
              <w:spacing w:after="0" w:line="240" w:lineRule="auto"/>
              <w:rPr>
                <w:rFonts w:cs="Segoe UI"/>
                <w:i/>
                <w:sz w:val="12"/>
                <w:szCs w:val="16"/>
              </w:rPr>
            </w:pPr>
          </w:p>
        </w:tc>
        <w:tc>
          <w:tcPr>
            <w:tcW w:w="1389" w:type="dxa"/>
            <w:vMerge/>
          </w:tcPr>
          <w:p w14:paraId="1AA80C53" w14:textId="77777777" w:rsidR="00ED3CDD" w:rsidRPr="002067C4" w:rsidRDefault="00ED3CDD" w:rsidP="001703B0">
            <w:pPr>
              <w:spacing w:after="0" w:line="240" w:lineRule="auto"/>
              <w:rPr>
                <w:rFonts w:cs="Segoe UI"/>
                <w:i/>
                <w:sz w:val="12"/>
                <w:szCs w:val="16"/>
              </w:rPr>
            </w:pPr>
          </w:p>
        </w:tc>
        <w:tc>
          <w:tcPr>
            <w:tcW w:w="2155" w:type="dxa"/>
            <w:gridSpan w:val="2"/>
            <w:vAlign w:val="center"/>
          </w:tcPr>
          <w:p w14:paraId="3BED7D75" w14:textId="77777777" w:rsidR="00ED3CDD" w:rsidRPr="00A94259" w:rsidRDefault="00ED3CDD" w:rsidP="001703B0">
            <w:pPr>
              <w:spacing w:after="0" w:line="240" w:lineRule="auto"/>
              <w:jc w:val="right"/>
              <w:rPr>
                <w:rFonts w:cs="Segoe UI"/>
                <w:b/>
                <w:sz w:val="14"/>
                <w:szCs w:val="16"/>
              </w:rPr>
            </w:pPr>
            <w:r w:rsidRPr="00A94259">
              <w:rPr>
                <w:rFonts w:cs="Segoe UI"/>
                <w:b/>
                <w:sz w:val="14"/>
                <w:szCs w:val="16"/>
              </w:rPr>
              <w:t>2 hours prior:</w:t>
            </w:r>
          </w:p>
        </w:tc>
        <w:tc>
          <w:tcPr>
            <w:tcW w:w="6662" w:type="dxa"/>
            <w:gridSpan w:val="3"/>
            <w:vAlign w:val="center"/>
          </w:tcPr>
          <w:p w14:paraId="20F2B8EA" w14:textId="77777777" w:rsidR="00ED3CDD" w:rsidRPr="002067C4" w:rsidRDefault="00ED3CDD" w:rsidP="001703B0">
            <w:pPr>
              <w:spacing w:after="0" w:line="240" w:lineRule="auto"/>
              <w:rPr>
                <w:rFonts w:cs="Segoe UI"/>
                <w:sz w:val="18"/>
                <w:szCs w:val="18"/>
              </w:rPr>
            </w:pPr>
            <w:r w:rsidRPr="002067C4">
              <w:rPr>
                <w:rFonts w:cs="Segoe UI"/>
                <w:noProof/>
                <w:sz w:val="18"/>
                <w:szCs w:val="18"/>
              </w:rPr>
              <w:t>Asset Owner must notify Security Coordinator that test will be proceeding as planned.</w:t>
            </w:r>
          </w:p>
        </w:tc>
      </w:tr>
      <w:tr w:rsidR="00ED3CDD" w:rsidRPr="002067C4" w14:paraId="041491A1" w14:textId="77777777" w:rsidTr="001703B0">
        <w:trPr>
          <w:cantSplit/>
          <w:trHeight w:val="340"/>
        </w:trPr>
        <w:tc>
          <w:tcPr>
            <w:tcW w:w="269" w:type="dxa"/>
            <w:vMerge/>
            <w:shd w:val="clear" w:color="auto" w:fill="000000" w:themeFill="text1"/>
          </w:tcPr>
          <w:p w14:paraId="6B946BDD" w14:textId="77777777" w:rsidR="00ED3CDD" w:rsidRPr="002067C4" w:rsidRDefault="00ED3CDD" w:rsidP="001703B0">
            <w:pPr>
              <w:spacing w:after="0" w:line="240" w:lineRule="auto"/>
              <w:rPr>
                <w:rFonts w:cs="Segoe UI"/>
                <w:i/>
                <w:sz w:val="12"/>
                <w:szCs w:val="16"/>
              </w:rPr>
            </w:pPr>
          </w:p>
        </w:tc>
        <w:tc>
          <w:tcPr>
            <w:tcW w:w="1389" w:type="dxa"/>
            <w:vMerge/>
          </w:tcPr>
          <w:p w14:paraId="37FAE270" w14:textId="77777777" w:rsidR="00ED3CDD" w:rsidRPr="002067C4" w:rsidRDefault="00ED3CDD" w:rsidP="001703B0">
            <w:pPr>
              <w:spacing w:after="0" w:line="240" w:lineRule="auto"/>
              <w:rPr>
                <w:rFonts w:cs="Segoe UI"/>
                <w:i/>
                <w:sz w:val="12"/>
                <w:szCs w:val="16"/>
              </w:rPr>
            </w:pPr>
          </w:p>
        </w:tc>
        <w:tc>
          <w:tcPr>
            <w:tcW w:w="2155" w:type="dxa"/>
            <w:gridSpan w:val="2"/>
            <w:vAlign w:val="center"/>
          </w:tcPr>
          <w:p w14:paraId="2ECDC4EB" w14:textId="77777777" w:rsidR="00ED3CDD" w:rsidRPr="00A94259" w:rsidRDefault="00ED3CDD" w:rsidP="001703B0">
            <w:pPr>
              <w:spacing w:after="0" w:line="240" w:lineRule="auto"/>
              <w:jc w:val="right"/>
              <w:rPr>
                <w:rFonts w:cs="Segoe UI"/>
                <w:b/>
                <w:sz w:val="14"/>
                <w:szCs w:val="16"/>
              </w:rPr>
            </w:pPr>
            <w:r w:rsidRPr="00A94259">
              <w:rPr>
                <w:rFonts w:cs="Segoe UI"/>
                <w:b/>
                <w:sz w:val="14"/>
                <w:szCs w:val="16"/>
              </w:rPr>
              <w:t>15 minutes prior:</w:t>
            </w:r>
          </w:p>
        </w:tc>
        <w:tc>
          <w:tcPr>
            <w:tcW w:w="6662" w:type="dxa"/>
            <w:gridSpan w:val="3"/>
            <w:vAlign w:val="center"/>
          </w:tcPr>
          <w:p w14:paraId="27084A3B" w14:textId="77777777" w:rsidR="00ED3CDD" w:rsidRPr="002067C4" w:rsidRDefault="00ED3CDD" w:rsidP="001703B0">
            <w:pPr>
              <w:spacing w:after="0" w:line="240" w:lineRule="auto"/>
              <w:rPr>
                <w:rFonts w:cs="Segoe UI"/>
                <w:sz w:val="18"/>
                <w:szCs w:val="18"/>
              </w:rPr>
            </w:pPr>
            <w:r w:rsidRPr="002067C4">
              <w:rPr>
                <w:rFonts w:cs="Segoe UI"/>
                <w:noProof/>
                <w:sz w:val="18"/>
                <w:szCs w:val="18"/>
              </w:rPr>
              <w:t>Asset Owner must receive approval from the Energy Coordinator to proceed with the test.</w:t>
            </w:r>
          </w:p>
        </w:tc>
      </w:tr>
      <w:tr w:rsidR="00ED3CDD" w:rsidRPr="002067C4" w14:paraId="675FB49B" w14:textId="77777777" w:rsidTr="001703B0">
        <w:trPr>
          <w:cantSplit/>
          <w:trHeight w:val="340"/>
        </w:trPr>
        <w:tc>
          <w:tcPr>
            <w:tcW w:w="269" w:type="dxa"/>
            <w:vMerge/>
            <w:shd w:val="clear" w:color="auto" w:fill="000000" w:themeFill="text1"/>
          </w:tcPr>
          <w:p w14:paraId="242378F3" w14:textId="77777777" w:rsidR="00ED3CDD" w:rsidRPr="002067C4" w:rsidRDefault="00ED3CDD" w:rsidP="001703B0">
            <w:pPr>
              <w:spacing w:after="0" w:line="240" w:lineRule="auto"/>
              <w:rPr>
                <w:rFonts w:cs="Segoe UI"/>
                <w:i/>
                <w:sz w:val="12"/>
                <w:szCs w:val="16"/>
              </w:rPr>
            </w:pPr>
          </w:p>
        </w:tc>
        <w:tc>
          <w:tcPr>
            <w:tcW w:w="1389" w:type="dxa"/>
            <w:vMerge/>
          </w:tcPr>
          <w:p w14:paraId="7FE3C33D" w14:textId="77777777" w:rsidR="00ED3CDD" w:rsidRPr="002067C4" w:rsidRDefault="00ED3CDD" w:rsidP="001703B0">
            <w:pPr>
              <w:spacing w:after="0" w:line="240" w:lineRule="auto"/>
              <w:rPr>
                <w:rFonts w:cs="Segoe UI"/>
                <w:i/>
                <w:sz w:val="12"/>
                <w:szCs w:val="16"/>
              </w:rPr>
            </w:pPr>
          </w:p>
        </w:tc>
        <w:tc>
          <w:tcPr>
            <w:tcW w:w="2155" w:type="dxa"/>
            <w:gridSpan w:val="2"/>
            <w:vAlign w:val="center"/>
          </w:tcPr>
          <w:p w14:paraId="5FC5E781" w14:textId="77777777" w:rsidR="00ED3CDD" w:rsidRPr="00A94259" w:rsidRDefault="00ED3CDD" w:rsidP="001703B0">
            <w:pPr>
              <w:spacing w:after="0" w:line="240" w:lineRule="auto"/>
              <w:jc w:val="right"/>
              <w:rPr>
                <w:rFonts w:cs="Segoe UI"/>
                <w:b/>
                <w:strike/>
                <w:sz w:val="14"/>
                <w:szCs w:val="16"/>
              </w:rPr>
            </w:pPr>
            <w:r w:rsidRPr="00A94259">
              <w:rPr>
                <w:rFonts w:cs="Segoe UI"/>
                <w:b/>
                <w:sz w:val="14"/>
                <w:szCs w:val="16"/>
              </w:rPr>
              <w:t>Immediately prior:</w:t>
            </w:r>
            <w:r w:rsidRPr="00A94259">
              <w:rPr>
                <w:rFonts w:cs="Segoe UI"/>
                <w:b/>
                <w:sz w:val="14"/>
                <w:szCs w:val="16"/>
              </w:rPr>
              <w:br/>
              <w:t>(test to commence within 1 minute of approval being given)</w:t>
            </w:r>
          </w:p>
        </w:tc>
        <w:tc>
          <w:tcPr>
            <w:tcW w:w="6662" w:type="dxa"/>
            <w:gridSpan w:val="3"/>
            <w:vAlign w:val="center"/>
          </w:tcPr>
          <w:p w14:paraId="464F32E1" w14:textId="77777777" w:rsidR="00ED3CDD" w:rsidRPr="002067C4" w:rsidRDefault="00ED3CDD" w:rsidP="001703B0">
            <w:pPr>
              <w:spacing w:after="0" w:line="240" w:lineRule="auto"/>
              <w:rPr>
                <w:rFonts w:cs="Segoe UI"/>
                <w:strike/>
                <w:noProof/>
                <w:sz w:val="18"/>
                <w:szCs w:val="18"/>
              </w:rPr>
            </w:pPr>
            <w:r w:rsidRPr="002067C4">
              <w:rPr>
                <w:rFonts w:cs="Segoe UI"/>
                <w:noProof/>
                <w:sz w:val="18"/>
                <w:szCs w:val="18"/>
              </w:rPr>
              <w:t>Asset Owner must receive approval from the Energy Coordinator to proceed with the test.</w:t>
            </w:r>
          </w:p>
        </w:tc>
      </w:tr>
      <w:tr w:rsidR="00ED3CDD" w:rsidRPr="002067C4" w14:paraId="2431DEAB" w14:textId="77777777" w:rsidTr="001703B0">
        <w:trPr>
          <w:trHeight w:val="841"/>
        </w:trPr>
        <w:tc>
          <w:tcPr>
            <w:tcW w:w="269" w:type="dxa"/>
            <w:vMerge/>
            <w:shd w:val="clear" w:color="auto" w:fill="000000" w:themeFill="text1"/>
          </w:tcPr>
          <w:p w14:paraId="5DA09A77" w14:textId="77777777" w:rsidR="00ED3CDD" w:rsidRPr="00D50EB3" w:rsidRDefault="00ED3CDD" w:rsidP="001703B0">
            <w:pPr>
              <w:spacing w:after="0" w:line="240" w:lineRule="auto"/>
              <w:jc w:val="right"/>
              <w:rPr>
                <w:rFonts w:cs="Segoe UI"/>
                <w:b/>
                <w:sz w:val="15"/>
                <w:szCs w:val="15"/>
              </w:rPr>
            </w:pPr>
          </w:p>
        </w:tc>
        <w:tc>
          <w:tcPr>
            <w:tcW w:w="1389" w:type="dxa"/>
            <w:vMerge w:val="restart"/>
          </w:tcPr>
          <w:p w14:paraId="7552A03E" w14:textId="77777777" w:rsidR="00ED3CDD" w:rsidRPr="00D50EB3" w:rsidRDefault="00ED3CDD" w:rsidP="001703B0">
            <w:pPr>
              <w:spacing w:after="0" w:line="240" w:lineRule="auto"/>
              <w:jc w:val="right"/>
              <w:rPr>
                <w:rFonts w:cs="Segoe UI"/>
                <w:b/>
                <w:sz w:val="15"/>
                <w:szCs w:val="15"/>
              </w:rPr>
            </w:pPr>
            <w:r w:rsidRPr="002067C4">
              <w:rPr>
                <w:rFonts w:cs="Segoe UI"/>
                <w:b/>
                <w:sz w:val="15"/>
                <w:szCs w:val="15"/>
              </w:rPr>
              <w:t>Conditions applying to dispatch of asset during this Test Plan/ reduced asset capability</w:t>
            </w:r>
          </w:p>
        </w:tc>
        <w:tc>
          <w:tcPr>
            <w:tcW w:w="595" w:type="dxa"/>
            <w:tcBorders>
              <w:right w:val="nil"/>
            </w:tcBorders>
            <w:vAlign w:val="center"/>
          </w:tcPr>
          <w:p w14:paraId="7DDA62A1" w14:textId="77777777" w:rsidR="00ED3CDD" w:rsidRPr="00BF731B" w:rsidRDefault="00ED3CDD" w:rsidP="001703B0">
            <w:pPr>
              <w:spacing w:after="0" w:line="240" w:lineRule="auto"/>
              <w:rPr>
                <w:rFonts w:cs="Segoe UI"/>
                <w:sz w:val="20"/>
                <w:szCs w:val="18"/>
              </w:rPr>
            </w:pPr>
            <w:r>
              <w:rPr>
                <w:noProof/>
              </w:rPr>
              <w:drawing>
                <wp:inline distT="0" distB="0" distL="0" distR="0" wp14:anchorId="1F127749" wp14:editId="2276E704">
                  <wp:extent cx="136959" cy="132984"/>
                  <wp:effectExtent l="0" t="0" r="0" b="63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48334" cy="144029"/>
                          </a:xfrm>
                          <a:prstGeom prst="rect">
                            <a:avLst/>
                          </a:prstGeom>
                        </pic:spPr>
                      </pic:pic>
                    </a:graphicData>
                  </a:graphic>
                </wp:inline>
              </w:drawing>
            </w:r>
          </w:p>
        </w:tc>
        <w:tc>
          <w:tcPr>
            <w:tcW w:w="8222" w:type="dxa"/>
            <w:gridSpan w:val="4"/>
            <w:tcBorders>
              <w:left w:val="nil"/>
            </w:tcBorders>
            <w:vAlign w:val="center"/>
          </w:tcPr>
          <w:p w14:paraId="3E06C149" w14:textId="77777777" w:rsidR="00ED3CDD" w:rsidRPr="00A94259" w:rsidRDefault="00ED3CDD" w:rsidP="001703B0">
            <w:pPr>
              <w:pStyle w:val="BodyText"/>
              <w:rPr>
                <w:rFonts w:asciiTheme="minorHAnsi" w:hAnsiTheme="minorHAnsi" w:cstheme="minorHAnsi"/>
                <w:sz w:val="18"/>
              </w:rPr>
            </w:pPr>
            <w:r w:rsidRPr="00A94259">
              <w:rPr>
                <w:rFonts w:asciiTheme="minorHAnsi" w:hAnsiTheme="minorHAnsi" w:cstheme="minorHAnsi"/>
                <w:sz w:val="18"/>
                <w:szCs w:val="16"/>
              </w:rPr>
              <w:t>Security Coordinator agreement</w:t>
            </w:r>
            <w:r w:rsidRPr="00A94259">
              <w:rPr>
                <w:rFonts w:asciiTheme="minorHAnsi" w:hAnsiTheme="minorHAnsi" w:cstheme="minorHAnsi"/>
                <w:sz w:val="18"/>
              </w:rPr>
              <w:t xml:space="preserve"> for testing to proceed is subject to suitable system conditions existing at the actual time of the test and may be withdrawn up to and immediately prior to the agreed time of the test should system conditions dictate</w:t>
            </w:r>
            <w:r>
              <w:rPr>
                <w:rFonts w:asciiTheme="minorHAnsi" w:hAnsiTheme="minorHAnsi" w:cstheme="minorHAnsi"/>
                <w:sz w:val="18"/>
              </w:rPr>
              <w:t>.</w:t>
            </w:r>
          </w:p>
        </w:tc>
      </w:tr>
      <w:tr w:rsidR="00ED3CDD" w:rsidRPr="002067C4" w14:paraId="53A86407" w14:textId="77777777" w:rsidTr="001703B0">
        <w:trPr>
          <w:trHeight w:val="167"/>
        </w:trPr>
        <w:tc>
          <w:tcPr>
            <w:tcW w:w="269" w:type="dxa"/>
            <w:vMerge/>
            <w:shd w:val="clear" w:color="auto" w:fill="000000" w:themeFill="text1"/>
          </w:tcPr>
          <w:p w14:paraId="28381519" w14:textId="77777777" w:rsidR="00ED3CDD" w:rsidRPr="002067C4" w:rsidRDefault="00ED3CDD" w:rsidP="001703B0">
            <w:pPr>
              <w:spacing w:after="0" w:line="240" w:lineRule="auto"/>
              <w:jc w:val="right"/>
              <w:rPr>
                <w:rFonts w:cs="Segoe UI"/>
                <w:b/>
                <w:sz w:val="15"/>
                <w:szCs w:val="15"/>
              </w:rPr>
            </w:pPr>
          </w:p>
        </w:tc>
        <w:tc>
          <w:tcPr>
            <w:tcW w:w="1389" w:type="dxa"/>
            <w:vMerge/>
          </w:tcPr>
          <w:p w14:paraId="0A8E24CB" w14:textId="77777777" w:rsidR="00ED3CDD" w:rsidRPr="002067C4" w:rsidRDefault="00ED3CDD" w:rsidP="001703B0">
            <w:pPr>
              <w:spacing w:after="0" w:line="240" w:lineRule="auto"/>
              <w:jc w:val="right"/>
              <w:rPr>
                <w:rFonts w:cs="Segoe UI"/>
                <w:b/>
                <w:sz w:val="15"/>
                <w:szCs w:val="15"/>
              </w:rPr>
            </w:pPr>
          </w:p>
        </w:tc>
        <w:tc>
          <w:tcPr>
            <w:tcW w:w="595" w:type="dxa"/>
            <w:tcBorders>
              <w:right w:val="nil"/>
            </w:tcBorders>
            <w:vAlign w:val="center"/>
          </w:tcPr>
          <w:p w14:paraId="0A2648E1" w14:textId="77777777" w:rsidR="00ED3CDD" w:rsidRPr="00BF731B" w:rsidRDefault="00ED3CDD" w:rsidP="001703B0">
            <w:pPr>
              <w:spacing w:after="0" w:line="240" w:lineRule="auto"/>
              <w:rPr>
                <w:rFonts w:cs="Segoe UI"/>
                <w:sz w:val="20"/>
                <w:szCs w:val="18"/>
              </w:rPr>
            </w:pPr>
            <w:r>
              <w:rPr>
                <w:noProof/>
              </w:rPr>
              <w:drawing>
                <wp:inline distT="0" distB="0" distL="0" distR="0" wp14:anchorId="46894078" wp14:editId="1A7B2864">
                  <wp:extent cx="136959" cy="132984"/>
                  <wp:effectExtent l="0" t="0" r="0" b="63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48334" cy="144029"/>
                          </a:xfrm>
                          <a:prstGeom prst="rect">
                            <a:avLst/>
                          </a:prstGeom>
                        </pic:spPr>
                      </pic:pic>
                    </a:graphicData>
                  </a:graphic>
                </wp:inline>
              </w:drawing>
            </w:r>
          </w:p>
        </w:tc>
        <w:tc>
          <w:tcPr>
            <w:tcW w:w="8222" w:type="dxa"/>
            <w:gridSpan w:val="4"/>
            <w:tcBorders>
              <w:left w:val="nil"/>
            </w:tcBorders>
            <w:vAlign w:val="center"/>
          </w:tcPr>
          <w:p w14:paraId="79C69E00" w14:textId="77777777" w:rsidR="00ED3CDD" w:rsidRPr="00A94259" w:rsidRDefault="00ED3CDD" w:rsidP="001703B0">
            <w:pPr>
              <w:pStyle w:val="BodyText"/>
              <w:rPr>
                <w:rFonts w:asciiTheme="minorHAnsi" w:hAnsiTheme="minorHAnsi" w:cstheme="minorHAnsi"/>
                <w:sz w:val="18"/>
                <w:szCs w:val="16"/>
              </w:rPr>
            </w:pPr>
            <w:r w:rsidRPr="00A94259">
              <w:rPr>
                <w:rFonts w:asciiTheme="minorHAnsi" w:hAnsiTheme="minorHAnsi" w:cstheme="minorHAnsi"/>
                <w:sz w:val="18"/>
                <w:szCs w:val="16"/>
              </w:rPr>
              <w:t>Asset Owner needs to be aware that having a test plan does not relieve the Asset Owner as potentially being found the causer of an under-frequency event (when frequency falls below 49.25 Hz</w:t>
            </w:r>
            <w:r>
              <w:rPr>
                <w:rFonts w:asciiTheme="minorHAnsi" w:hAnsiTheme="minorHAnsi" w:cstheme="minorHAnsi"/>
                <w:sz w:val="18"/>
                <w:szCs w:val="16"/>
              </w:rPr>
              <w:t xml:space="preserve">. </w:t>
            </w:r>
          </w:p>
        </w:tc>
      </w:tr>
      <w:tr w:rsidR="00ED3CDD" w:rsidRPr="002067C4" w14:paraId="5CE1B160" w14:textId="77777777" w:rsidTr="001703B0">
        <w:trPr>
          <w:trHeight w:val="167"/>
        </w:trPr>
        <w:tc>
          <w:tcPr>
            <w:tcW w:w="269" w:type="dxa"/>
            <w:vMerge/>
            <w:shd w:val="clear" w:color="auto" w:fill="000000" w:themeFill="text1"/>
          </w:tcPr>
          <w:p w14:paraId="7E124E76" w14:textId="77777777" w:rsidR="00ED3CDD" w:rsidRPr="002067C4" w:rsidRDefault="00ED3CDD" w:rsidP="001703B0">
            <w:pPr>
              <w:spacing w:after="0" w:line="240" w:lineRule="auto"/>
              <w:jc w:val="right"/>
              <w:rPr>
                <w:rFonts w:cs="Segoe UI"/>
                <w:b/>
                <w:sz w:val="12"/>
                <w:szCs w:val="14"/>
              </w:rPr>
            </w:pPr>
          </w:p>
        </w:tc>
        <w:tc>
          <w:tcPr>
            <w:tcW w:w="1389" w:type="dxa"/>
            <w:vMerge/>
          </w:tcPr>
          <w:p w14:paraId="1F58F09E" w14:textId="77777777" w:rsidR="00ED3CDD" w:rsidRPr="002067C4" w:rsidRDefault="00ED3CDD" w:rsidP="001703B0">
            <w:pPr>
              <w:spacing w:after="0" w:line="240" w:lineRule="auto"/>
              <w:jc w:val="right"/>
              <w:rPr>
                <w:rFonts w:cs="Segoe UI"/>
                <w:b/>
                <w:sz w:val="12"/>
                <w:szCs w:val="14"/>
              </w:rPr>
            </w:pPr>
          </w:p>
        </w:tc>
        <w:tc>
          <w:tcPr>
            <w:tcW w:w="595" w:type="dxa"/>
            <w:tcBorders>
              <w:right w:val="nil"/>
            </w:tcBorders>
            <w:vAlign w:val="center"/>
          </w:tcPr>
          <w:p w14:paraId="321398AB" w14:textId="77777777" w:rsidR="00ED3CDD" w:rsidRPr="00BF731B" w:rsidRDefault="00ED3CDD" w:rsidP="001703B0">
            <w:pPr>
              <w:spacing w:after="0" w:line="240" w:lineRule="auto"/>
              <w:rPr>
                <w:rFonts w:cs="Segoe UI"/>
                <w:sz w:val="20"/>
                <w:szCs w:val="18"/>
              </w:rPr>
            </w:pPr>
            <w:r>
              <w:rPr>
                <w:noProof/>
              </w:rPr>
              <w:drawing>
                <wp:inline distT="0" distB="0" distL="0" distR="0" wp14:anchorId="01C95448" wp14:editId="23B2FA5E">
                  <wp:extent cx="136959" cy="132984"/>
                  <wp:effectExtent l="0" t="0" r="0" b="63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48334" cy="144029"/>
                          </a:xfrm>
                          <a:prstGeom prst="rect">
                            <a:avLst/>
                          </a:prstGeom>
                        </pic:spPr>
                      </pic:pic>
                    </a:graphicData>
                  </a:graphic>
                </wp:inline>
              </w:drawing>
            </w:r>
          </w:p>
        </w:tc>
        <w:tc>
          <w:tcPr>
            <w:tcW w:w="8222" w:type="dxa"/>
            <w:gridSpan w:val="4"/>
            <w:tcBorders>
              <w:left w:val="nil"/>
            </w:tcBorders>
            <w:vAlign w:val="center"/>
          </w:tcPr>
          <w:p w14:paraId="34D4A599" w14:textId="77777777" w:rsidR="00ED3CDD" w:rsidRPr="00A94259" w:rsidRDefault="00ED3CDD" w:rsidP="001703B0">
            <w:pPr>
              <w:pStyle w:val="BodyText"/>
              <w:rPr>
                <w:rFonts w:asciiTheme="minorHAnsi" w:hAnsiTheme="minorHAnsi" w:cstheme="minorHAnsi"/>
                <w:sz w:val="18"/>
              </w:rPr>
            </w:pPr>
            <w:r w:rsidRPr="00A94259">
              <w:rPr>
                <w:rFonts w:asciiTheme="minorHAnsi" w:hAnsiTheme="minorHAnsi" w:cstheme="minorHAnsi"/>
                <w:sz w:val="18"/>
              </w:rPr>
              <w:t>When a test is not undertaken or commenced by the time approved by the System Operator the approval is rescinded and a new approval must be obtained before the test is commenced.</w:t>
            </w:r>
          </w:p>
        </w:tc>
      </w:tr>
      <w:tr w:rsidR="00ED3CDD" w:rsidRPr="002067C4" w14:paraId="4D9E6FC8" w14:textId="77777777" w:rsidTr="001703B0">
        <w:trPr>
          <w:trHeight w:val="167"/>
        </w:trPr>
        <w:tc>
          <w:tcPr>
            <w:tcW w:w="269" w:type="dxa"/>
            <w:vMerge/>
            <w:shd w:val="clear" w:color="auto" w:fill="000000" w:themeFill="text1"/>
          </w:tcPr>
          <w:p w14:paraId="595EA510" w14:textId="77777777" w:rsidR="00ED3CDD" w:rsidRPr="002067C4" w:rsidRDefault="00ED3CDD" w:rsidP="001703B0">
            <w:pPr>
              <w:spacing w:after="0" w:line="240" w:lineRule="auto"/>
              <w:jc w:val="right"/>
              <w:rPr>
                <w:rFonts w:cs="Segoe UI"/>
                <w:b/>
                <w:sz w:val="12"/>
                <w:szCs w:val="14"/>
              </w:rPr>
            </w:pPr>
          </w:p>
        </w:tc>
        <w:tc>
          <w:tcPr>
            <w:tcW w:w="1389" w:type="dxa"/>
            <w:vMerge/>
          </w:tcPr>
          <w:p w14:paraId="1EEF33F3" w14:textId="77777777" w:rsidR="00ED3CDD" w:rsidRPr="002067C4" w:rsidRDefault="00ED3CDD" w:rsidP="001703B0">
            <w:pPr>
              <w:spacing w:after="0" w:line="240" w:lineRule="auto"/>
              <w:jc w:val="right"/>
              <w:rPr>
                <w:rFonts w:cs="Segoe UI"/>
                <w:b/>
                <w:sz w:val="12"/>
                <w:szCs w:val="14"/>
              </w:rPr>
            </w:pPr>
          </w:p>
        </w:tc>
        <w:tc>
          <w:tcPr>
            <w:tcW w:w="595" w:type="dxa"/>
            <w:tcBorders>
              <w:right w:val="nil"/>
            </w:tcBorders>
            <w:vAlign w:val="center"/>
          </w:tcPr>
          <w:p w14:paraId="59A8C2A6" w14:textId="77777777" w:rsidR="00ED3CDD" w:rsidRPr="00BF731B" w:rsidRDefault="00ED3CDD" w:rsidP="001703B0">
            <w:pPr>
              <w:spacing w:after="0" w:line="240" w:lineRule="auto"/>
              <w:rPr>
                <w:rFonts w:cs="Segoe UI"/>
                <w:sz w:val="20"/>
                <w:szCs w:val="18"/>
              </w:rPr>
            </w:pPr>
            <w:r>
              <w:rPr>
                <w:noProof/>
              </w:rPr>
              <w:drawing>
                <wp:inline distT="0" distB="0" distL="0" distR="0" wp14:anchorId="243BA213" wp14:editId="1EC566AE">
                  <wp:extent cx="136959" cy="132984"/>
                  <wp:effectExtent l="0" t="0" r="0" b="63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148334" cy="144029"/>
                          </a:xfrm>
                          <a:prstGeom prst="rect">
                            <a:avLst/>
                          </a:prstGeom>
                        </pic:spPr>
                      </pic:pic>
                    </a:graphicData>
                  </a:graphic>
                </wp:inline>
              </w:drawing>
            </w:r>
          </w:p>
        </w:tc>
        <w:tc>
          <w:tcPr>
            <w:tcW w:w="8222" w:type="dxa"/>
            <w:gridSpan w:val="4"/>
            <w:tcBorders>
              <w:left w:val="nil"/>
            </w:tcBorders>
            <w:vAlign w:val="center"/>
          </w:tcPr>
          <w:p w14:paraId="3A403E2F" w14:textId="77777777" w:rsidR="00ED3CDD" w:rsidRPr="00A94259" w:rsidRDefault="00ED3CDD" w:rsidP="001703B0">
            <w:pPr>
              <w:pStyle w:val="BodyText"/>
              <w:rPr>
                <w:rFonts w:asciiTheme="minorHAnsi" w:hAnsiTheme="minorHAnsi" w:cstheme="minorHAnsi"/>
                <w:sz w:val="18"/>
              </w:rPr>
            </w:pPr>
            <w:r w:rsidRPr="00A94259">
              <w:rPr>
                <w:rFonts w:asciiTheme="minorHAnsi" w:hAnsiTheme="minorHAnsi" w:cstheme="minorHAnsi"/>
                <w:sz w:val="18"/>
              </w:rPr>
              <w:t>Any changes to this Test Plan must be submitted on a new Test Plan Form unless agreed prior with the Security Coordinator</w:t>
            </w:r>
            <w:r>
              <w:rPr>
                <w:rFonts w:asciiTheme="minorHAnsi" w:hAnsiTheme="minorHAnsi" w:cstheme="minorHAnsi"/>
                <w:sz w:val="18"/>
              </w:rPr>
              <w:t>.</w:t>
            </w:r>
          </w:p>
        </w:tc>
      </w:tr>
      <w:tr w:rsidR="00ED3CDD" w:rsidRPr="002067C4" w14:paraId="068BC48F" w14:textId="77777777" w:rsidTr="001703B0">
        <w:trPr>
          <w:trHeight w:val="522"/>
        </w:trPr>
        <w:tc>
          <w:tcPr>
            <w:tcW w:w="269" w:type="dxa"/>
            <w:vMerge/>
            <w:shd w:val="clear" w:color="auto" w:fill="000000" w:themeFill="text1"/>
          </w:tcPr>
          <w:p w14:paraId="52333C46" w14:textId="77777777" w:rsidR="00ED3CDD" w:rsidRPr="002067C4" w:rsidRDefault="00ED3CDD" w:rsidP="001703B0">
            <w:pPr>
              <w:spacing w:after="0" w:line="240" w:lineRule="auto"/>
              <w:jc w:val="right"/>
              <w:rPr>
                <w:rFonts w:cs="Segoe UI"/>
                <w:b/>
                <w:sz w:val="12"/>
                <w:szCs w:val="14"/>
              </w:rPr>
            </w:pPr>
          </w:p>
        </w:tc>
        <w:tc>
          <w:tcPr>
            <w:tcW w:w="1389" w:type="dxa"/>
            <w:vMerge/>
          </w:tcPr>
          <w:p w14:paraId="129C237F" w14:textId="77777777" w:rsidR="00ED3CDD" w:rsidRPr="002067C4" w:rsidRDefault="00ED3CDD" w:rsidP="001703B0">
            <w:pPr>
              <w:spacing w:after="0" w:line="240" w:lineRule="auto"/>
              <w:jc w:val="right"/>
              <w:rPr>
                <w:rFonts w:cs="Segoe UI"/>
                <w:b/>
                <w:sz w:val="12"/>
                <w:szCs w:val="14"/>
              </w:rPr>
            </w:pPr>
          </w:p>
        </w:tc>
        <w:sdt>
          <w:sdtPr>
            <w:rPr>
              <w:rFonts w:cs="Segoe UI"/>
              <w:sz w:val="20"/>
              <w:szCs w:val="18"/>
            </w:rPr>
            <w:id w:val="-194769064"/>
            <w14:checkbox>
              <w14:checked w14:val="0"/>
              <w14:checkedState w14:val="2612" w14:font="MS Gothic"/>
              <w14:uncheckedState w14:val="2610" w14:font="MS Gothic"/>
            </w14:checkbox>
          </w:sdtPr>
          <w:sdtContent>
            <w:tc>
              <w:tcPr>
                <w:tcW w:w="595" w:type="dxa"/>
                <w:tcBorders>
                  <w:right w:val="nil"/>
                </w:tcBorders>
                <w:vAlign w:val="center"/>
              </w:tcPr>
              <w:p w14:paraId="0B0A7F5B" w14:textId="2A7A572F" w:rsidR="00ED3CDD" w:rsidRPr="00BF731B" w:rsidRDefault="00ED3CDD" w:rsidP="001703B0">
                <w:pPr>
                  <w:spacing w:after="0" w:line="240" w:lineRule="auto"/>
                  <w:rPr>
                    <w:rFonts w:cs="Segoe UI"/>
                    <w:sz w:val="20"/>
                    <w:szCs w:val="18"/>
                  </w:rPr>
                </w:pPr>
                <w:r>
                  <w:rPr>
                    <w:rFonts w:ascii="MS Gothic" w:eastAsia="MS Gothic" w:hAnsi="MS Gothic" w:cs="Segoe UI" w:hint="eastAsia"/>
                    <w:sz w:val="20"/>
                    <w:szCs w:val="18"/>
                  </w:rPr>
                  <w:t>☐</w:t>
                </w:r>
              </w:p>
            </w:tc>
          </w:sdtContent>
        </w:sdt>
        <w:tc>
          <w:tcPr>
            <w:tcW w:w="8222" w:type="dxa"/>
            <w:gridSpan w:val="4"/>
            <w:tcBorders>
              <w:left w:val="nil"/>
            </w:tcBorders>
            <w:vAlign w:val="center"/>
          </w:tcPr>
          <w:p w14:paraId="2CC46CB9" w14:textId="77777777" w:rsidR="00ED3CDD" w:rsidRPr="00A94259" w:rsidRDefault="00ED3CDD" w:rsidP="001703B0">
            <w:pPr>
              <w:pStyle w:val="BodyText"/>
              <w:rPr>
                <w:rFonts w:asciiTheme="minorHAnsi" w:hAnsiTheme="minorHAnsi" w:cstheme="minorHAnsi"/>
                <w:sz w:val="18"/>
              </w:rPr>
            </w:pPr>
            <w:r w:rsidRPr="00A94259">
              <w:rPr>
                <w:rFonts w:asciiTheme="minorHAnsi" w:hAnsiTheme="minorHAnsi" w:cstheme="minorHAnsi"/>
                <w:sz w:val="18"/>
              </w:rPr>
              <w:t>System Operator agrees to clause 13.82</w:t>
            </w:r>
            <w:r>
              <w:rPr>
                <w:rFonts w:asciiTheme="minorHAnsi" w:hAnsiTheme="minorHAnsi" w:cstheme="minorHAnsi"/>
                <w:sz w:val="18"/>
              </w:rPr>
              <w:t xml:space="preserve">.2 </w:t>
            </w:r>
            <w:r w:rsidRPr="00A94259">
              <w:rPr>
                <w:rFonts w:asciiTheme="minorHAnsi" w:hAnsiTheme="minorHAnsi" w:cstheme="minorHAnsi"/>
                <w:sz w:val="18"/>
              </w:rPr>
              <w:t>(</w:t>
            </w:r>
            <w:proofErr w:type="spellStart"/>
            <w:r w:rsidRPr="00A94259">
              <w:rPr>
                <w:rFonts w:asciiTheme="minorHAnsi" w:hAnsiTheme="minorHAnsi" w:cstheme="minorHAnsi"/>
                <w:sz w:val="18"/>
              </w:rPr>
              <w:t>i</w:t>
            </w:r>
            <w:proofErr w:type="spellEnd"/>
            <w:r w:rsidRPr="00A94259">
              <w:rPr>
                <w:rFonts w:asciiTheme="minorHAnsi" w:hAnsiTheme="minorHAnsi" w:cstheme="minorHAnsi"/>
                <w:sz w:val="18"/>
              </w:rPr>
              <w:t xml:space="preserve">) (ii) of the ‘Code’ as the Asset Owner has no other means of meeting dispatch during testing. </w:t>
            </w:r>
          </w:p>
        </w:tc>
      </w:tr>
      <w:tr w:rsidR="00ED3CDD" w:rsidRPr="002067C4" w14:paraId="6DBA4C27" w14:textId="77777777" w:rsidTr="001703B0">
        <w:trPr>
          <w:trHeight w:val="432"/>
        </w:trPr>
        <w:tc>
          <w:tcPr>
            <w:tcW w:w="269" w:type="dxa"/>
            <w:vMerge/>
            <w:shd w:val="clear" w:color="auto" w:fill="000000" w:themeFill="text1"/>
          </w:tcPr>
          <w:p w14:paraId="3B006323" w14:textId="77777777" w:rsidR="00ED3CDD" w:rsidRPr="002067C4" w:rsidRDefault="00ED3CDD" w:rsidP="001703B0">
            <w:pPr>
              <w:spacing w:after="0" w:line="240" w:lineRule="auto"/>
              <w:jc w:val="right"/>
              <w:rPr>
                <w:rFonts w:cs="Segoe UI"/>
                <w:b/>
                <w:sz w:val="12"/>
                <w:szCs w:val="14"/>
              </w:rPr>
            </w:pPr>
          </w:p>
        </w:tc>
        <w:tc>
          <w:tcPr>
            <w:tcW w:w="1389" w:type="dxa"/>
            <w:vMerge/>
          </w:tcPr>
          <w:p w14:paraId="18E8109B" w14:textId="77777777" w:rsidR="00ED3CDD" w:rsidRPr="002067C4" w:rsidRDefault="00ED3CDD" w:rsidP="001703B0">
            <w:pPr>
              <w:spacing w:after="0" w:line="240" w:lineRule="auto"/>
              <w:jc w:val="right"/>
              <w:rPr>
                <w:rFonts w:cs="Segoe UI"/>
                <w:b/>
                <w:sz w:val="12"/>
                <w:szCs w:val="14"/>
              </w:rPr>
            </w:pPr>
          </w:p>
        </w:tc>
        <w:tc>
          <w:tcPr>
            <w:tcW w:w="595" w:type="dxa"/>
            <w:tcBorders>
              <w:bottom w:val="single" w:sz="4" w:space="0" w:color="auto"/>
              <w:right w:val="nil"/>
            </w:tcBorders>
            <w:vAlign w:val="center"/>
          </w:tcPr>
          <w:tbl>
            <w:tblPr>
              <w:tblStyle w:val="TableGrid"/>
              <w:tblW w:w="0" w:type="auto"/>
              <w:tblLayout w:type="fixed"/>
              <w:tblCellMar>
                <w:left w:w="0" w:type="dxa"/>
                <w:right w:w="0" w:type="dxa"/>
              </w:tblCellMar>
              <w:tblLook w:val="04A0" w:firstRow="1" w:lastRow="0" w:firstColumn="1" w:lastColumn="0" w:noHBand="0" w:noVBand="1"/>
            </w:tblPr>
            <w:tblGrid>
              <w:gridCol w:w="170"/>
            </w:tblGrid>
            <w:tr w:rsidR="00ED3CDD" w:rsidRPr="008F28C0" w14:paraId="205063D6" w14:textId="77777777" w:rsidTr="001703B0">
              <w:tc>
                <w:tcPr>
                  <w:tcW w:w="170" w:type="dxa"/>
                </w:tcPr>
                <w:p w14:paraId="19D1CA73" w14:textId="77777777" w:rsidR="00ED3CDD" w:rsidRPr="008F28C0" w:rsidRDefault="00ED3CDD" w:rsidP="001703B0">
                  <w:pPr>
                    <w:jc w:val="center"/>
                    <w:rPr>
                      <w:rFonts w:ascii="Segoe UI" w:hAnsi="Segoe UI"/>
                      <w:sz w:val="20"/>
                    </w:rPr>
                  </w:pPr>
                  <w:sdt>
                    <w:sdtPr>
                      <w:rPr>
                        <w:rStyle w:val="Text1Char"/>
                      </w:rPr>
                      <w:alias w:val="2WeekReassessment"/>
                      <w:tag w:val="2WeekReaccessment"/>
                      <w:id w:val="-201403857"/>
                      <w:placeholder>
                        <w:docPart w:val="40A9772A4AD046ACAF1D8CC568DA90E6"/>
                      </w:placeholde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_x0032_WeekReaccessment[1]" w:storeItemID="{56C702C5-62B9-4150-AF5C-884E981FED5D}"/>
                      <w:dropDownList>
                        <w:listItem w:displayText="-" w:value="-"/>
                        <w:listItem w:displayText="Y" w:value="Y"/>
                        <w:listItem w:displayText="N" w:value="N"/>
                      </w:dropDownList>
                    </w:sdtPr>
                    <w:sdtContent>
                      <w:r>
                        <w:rPr>
                          <w:rStyle w:val="Text1Char"/>
                        </w:rPr>
                        <w:t>-</w:t>
                      </w:r>
                    </w:sdtContent>
                  </w:sdt>
                </w:p>
              </w:tc>
            </w:tr>
          </w:tbl>
          <w:p w14:paraId="4712DC36" w14:textId="77777777" w:rsidR="00ED3CDD" w:rsidRPr="00BF731B" w:rsidRDefault="00ED3CDD" w:rsidP="001703B0">
            <w:pPr>
              <w:spacing w:after="0" w:line="240" w:lineRule="auto"/>
              <w:rPr>
                <w:rFonts w:cs="Segoe UI"/>
                <w:sz w:val="20"/>
                <w:szCs w:val="18"/>
              </w:rPr>
            </w:pPr>
          </w:p>
        </w:tc>
        <w:tc>
          <w:tcPr>
            <w:tcW w:w="8222" w:type="dxa"/>
            <w:gridSpan w:val="4"/>
            <w:tcBorders>
              <w:left w:val="nil"/>
              <w:bottom w:val="single" w:sz="4" w:space="0" w:color="auto"/>
            </w:tcBorders>
            <w:vAlign w:val="center"/>
          </w:tcPr>
          <w:p w14:paraId="3996EACB" w14:textId="77777777" w:rsidR="00ED3CDD" w:rsidRPr="002517AE" w:rsidRDefault="00ED3CDD" w:rsidP="001703B0">
            <w:pPr>
              <w:pStyle w:val="BodyText"/>
              <w:rPr>
                <w:rFonts w:asciiTheme="minorHAnsi" w:hAnsiTheme="minorHAnsi" w:cstheme="minorHAnsi"/>
                <w:sz w:val="18"/>
              </w:rPr>
            </w:pPr>
            <w:r w:rsidRPr="002517AE">
              <w:rPr>
                <w:rFonts w:asciiTheme="minorHAnsi" w:hAnsiTheme="minorHAnsi" w:cstheme="minorHAnsi"/>
                <w:sz w:val="18"/>
              </w:rPr>
              <w:t>This test plan will be reassessed two weeks prior to the test date.</w:t>
            </w:r>
          </w:p>
        </w:tc>
      </w:tr>
      <w:tr w:rsidR="00ED3CDD" w:rsidRPr="002067C4" w14:paraId="5271CDED" w14:textId="77777777" w:rsidTr="001703B0">
        <w:trPr>
          <w:trHeight w:val="432"/>
        </w:trPr>
        <w:tc>
          <w:tcPr>
            <w:tcW w:w="269" w:type="dxa"/>
            <w:vMerge/>
            <w:shd w:val="clear" w:color="auto" w:fill="000000" w:themeFill="text1"/>
          </w:tcPr>
          <w:p w14:paraId="1F086F47" w14:textId="77777777" w:rsidR="00ED3CDD" w:rsidRPr="002067C4" w:rsidRDefault="00ED3CDD" w:rsidP="001703B0">
            <w:pPr>
              <w:spacing w:after="0" w:line="240" w:lineRule="auto"/>
              <w:jc w:val="right"/>
              <w:rPr>
                <w:rFonts w:cs="Segoe UI"/>
                <w:b/>
                <w:sz w:val="12"/>
                <w:szCs w:val="14"/>
              </w:rPr>
            </w:pPr>
          </w:p>
        </w:tc>
        <w:tc>
          <w:tcPr>
            <w:tcW w:w="1389" w:type="dxa"/>
            <w:vMerge/>
            <w:tcBorders>
              <w:bottom w:val="single" w:sz="4" w:space="0" w:color="auto"/>
            </w:tcBorders>
          </w:tcPr>
          <w:p w14:paraId="21A1BB0E" w14:textId="77777777" w:rsidR="00ED3CDD" w:rsidRPr="002067C4" w:rsidRDefault="00ED3CDD" w:rsidP="001703B0">
            <w:pPr>
              <w:spacing w:after="0" w:line="240" w:lineRule="auto"/>
              <w:jc w:val="right"/>
              <w:rPr>
                <w:rFonts w:cs="Segoe UI"/>
                <w:b/>
                <w:sz w:val="12"/>
                <w:szCs w:val="14"/>
              </w:rPr>
            </w:pPr>
          </w:p>
        </w:tc>
        <w:tc>
          <w:tcPr>
            <w:tcW w:w="595" w:type="dxa"/>
            <w:tcBorders>
              <w:bottom w:val="single" w:sz="4" w:space="0" w:color="auto"/>
              <w:right w:val="nil"/>
            </w:tcBorders>
            <w:vAlign w:val="center"/>
          </w:tcPr>
          <w:tbl>
            <w:tblPr>
              <w:tblStyle w:val="TableGrid"/>
              <w:tblW w:w="0" w:type="auto"/>
              <w:tblLayout w:type="fixed"/>
              <w:tblCellMar>
                <w:left w:w="0" w:type="dxa"/>
                <w:right w:w="0" w:type="dxa"/>
              </w:tblCellMar>
              <w:tblLook w:val="04A0" w:firstRow="1" w:lastRow="0" w:firstColumn="1" w:lastColumn="0" w:noHBand="0" w:noVBand="1"/>
            </w:tblPr>
            <w:tblGrid>
              <w:gridCol w:w="170"/>
            </w:tblGrid>
            <w:tr w:rsidR="00ED3CDD" w:rsidRPr="007D6A4A" w14:paraId="788FD58E" w14:textId="77777777" w:rsidTr="001703B0">
              <w:tc>
                <w:tcPr>
                  <w:tcW w:w="170" w:type="dxa"/>
                </w:tcPr>
                <w:p w14:paraId="5491CDC5" w14:textId="77777777" w:rsidR="00ED3CDD" w:rsidRPr="007D6A4A" w:rsidRDefault="00ED3CDD" w:rsidP="001703B0">
                  <w:pPr>
                    <w:jc w:val="center"/>
                    <w:rPr>
                      <w:rFonts w:ascii="Segoe UI" w:hAnsi="Segoe UI"/>
                      <w:sz w:val="20"/>
                    </w:rPr>
                  </w:pPr>
                  <w:sdt>
                    <w:sdtPr>
                      <w:rPr>
                        <w:rFonts w:cs="Segoe UI"/>
                        <w:szCs w:val="18"/>
                      </w:rPr>
                      <w:alias w:val="Secondary Risk?"/>
                      <w:tag w:val="SecondaryRisk"/>
                      <w:id w:val="-1488858448"/>
                      <w:placeholder>
                        <w:docPart w:val="7F8C5C0B78854E32A588CC828E8791E5"/>
                      </w:placeholde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SecondaryRisk[1]" w:storeItemID="{56C702C5-62B9-4150-AF5C-884E981FED5D}"/>
                      <w:dropDownList>
                        <w:listItem w:value="[Secondary Risk?]"/>
                        <w:listItem w:displayText="-" w:value="-"/>
                        <w:listItem w:displayText="Y" w:value="Y"/>
                        <w:listItem w:displayText="N" w:value="N"/>
                      </w:dropDownList>
                    </w:sdtPr>
                    <w:sdtContent>
                      <w:r w:rsidRPr="007D6A4A">
                        <w:rPr>
                          <w:rFonts w:cs="Segoe UI"/>
                          <w:szCs w:val="18"/>
                        </w:rPr>
                        <w:t>-</w:t>
                      </w:r>
                    </w:sdtContent>
                  </w:sdt>
                </w:p>
              </w:tc>
            </w:tr>
          </w:tbl>
          <w:p w14:paraId="4100A45E" w14:textId="77777777" w:rsidR="00ED3CDD" w:rsidRPr="007D6A4A" w:rsidRDefault="00ED3CDD" w:rsidP="001703B0">
            <w:pPr>
              <w:rPr>
                <w:rFonts w:ascii="Segoe UI" w:hAnsi="Segoe UI"/>
                <w:sz w:val="20"/>
              </w:rPr>
            </w:pPr>
          </w:p>
        </w:tc>
        <w:tc>
          <w:tcPr>
            <w:tcW w:w="8222" w:type="dxa"/>
            <w:gridSpan w:val="4"/>
            <w:tcBorders>
              <w:left w:val="nil"/>
              <w:bottom w:val="single" w:sz="4" w:space="0" w:color="auto"/>
            </w:tcBorders>
            <w:vAlign w:val="center"/>
          </w:tcPr>
          <w:p w14:paraId="50AE86AF" w14:textId="77777777" w:rsidR="00ED3CDD" w:rsidRPr="007D6A4A" w:rsidRDefault="00ED3CDD" w:rsidP="001703B0">
            <w:pPr>
              <w:spacing w:after="0" w:line="240" w:lineRule="auto"/>
              <w:rPr>
                <w:rFonts w:cstheme="minorHAnsi"/>
                <w:sz w:val="20"/>
                <w:szCs w:val="18"/>
              </w:rPr>
            </w:pPr>
            <w:r w:rsidRPr="007D6A4A">
              <w:rPr>
                <w:rFonts w:eastAsia="Times New Roman" w:cstheme="minorHAnsi"/>
                <w:sz w:val="18"/>
                <w:szCs w:val="20"/>
                <w:lang w:val="en-AU" w:eastAsia="en-GB"/>
              </w:rPr>
              <w:t>This test is a secondary risk to the power system.</w:t>
            </w:r>
            <w:r w:rsidRPr="007D6A4A">
              <w:rPr>
                <w:rFonts w:cstheme="minorHAnsi"/>
                <w:szCs w:val="18"/>
              </w:rPr>
              <w:t xml:space="preserve"> </w:t>
            </w:r>
          </w:p>
        </w:tc>
      </w:tr>
      <w:tr w:rsidR="00ED3CDD" w:rsidRPr="002067C4" w14:paraId="55778183" w14:textId="77777777" w:rsidTr="001703B0">
        <w:trPr>
          <w:trHeight w:val="432"/>
        </w:trPr>
        <w:tc>
          <w:tcPr>
            <w:tcW w:w="269" w:type="dxa"/>
            <w:vMerge/>
            <w:shd w:val="clear" w:color="auto" w:fill="000000" w:themeFill="text1"/>
          </w:tcPr>
          <w:p w14:paraId="72F5DB94" w14:textId="77777777" w:rsidR="00ED3CDD" w:rsidRPr="002067C4" w:rsidRDefault="00ED3CDD" w:rsidP="001703B0">
            <w:pPr>
              <w:spacing w:after="0" w:line="240" w:lineRule="auto"/>
              <w:jc w:val="right"/>
              <w:rPr>
                <w:rFonts w:cs="Segoe UI"/>
                <w:b/>
                <w:sz w:val="12"/>
                <w:szCs w:val="14"/>
              </w:rPr>
            </w:pPr>
          </w:p>
        </w:tc>
        <w:tc>
          <w:tcPr>
            <w:tcW w:w="1389" w:type="dxa"/>
            <w:tcBorders>
              <w:right w:val="single" w:sz="4" w:space="0" w:color="auto"/>
            </w:tcBorders>
          </w:tcPr>
          <w:p w14:paraId="5CF5BED7" w14:textId="77777777" w:rsidR="00ED3CDD" w:rsidRPr="002067C4" w:rsidRDefault="00ED3CDD" w:rsidP="001703B0">
            <w:pPr>
              <w:spacing w:after="0" w:line="240" w:lineRule="auto"/>
              <w:jc w:val="right"/>
              <w:rPr>
                <w:rFonts w:cs="Segoe UI"/>
                <w:b/>
                <w:sz w:val="12"/>
                <w:szCs w:val="14"/>
              </w:rPr>
            </w:pPr>
            <w:r w:rsidRPr="00CD272B">
              <w:rPr>
                <w:rFonts w:cs="Segoe UI"/>
                <w:b/>
                <w:sz w:val="15"/>
                <w:szCs w:val="15"/>
              </w:rPr>
              <w:t>Compliance Assessment</w:t>
            </w:r>
          </w:p>
        </w:tc>
        <w:sdt>
          <w:sdtPr>
            <w:rPr>
              <w:rStyle w:val="Text1Char"/>
              <w:sz w:val="18"/>
              <w:szCs w:val="20"/>
            </w:rPr>
            <w:alias w:val="Compliance Approval"/>
            <w:tag w:val="ComplianceApproval"/>
            <w:id w:val="-1734528838"/>
            <w:placeholder>
              <w:docPart w:val="8445D30484954B25BEE68F80A4E565A0"/>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ComplianceApproval[1]" w:storeItemID="{56C702C5-62B9-4150-AF5C-884E981FED5D}"/>
            <w:dropDownList>
              <w:listItem w:value="[Compliance Approval]"/>
              <w:listItem w:displayText="Not Informed" w:value="Not Informed"/>
              <w:listItem w:displayText="Notified" w:value="Notified"/>
              <w:listItem w:displayText="More information requested" w:value="More information requested"/>
              <w:listItem w:displayText="Approved (no conditions)" w:value="Approved (no conditions)"/>
              <w:listItem w:displayText="Approved (conditions)" w:value="Approved (conditions)"/>
              <w:listItem w:displayText="Rejected (see conditions)" w:value="Rejected (see conditions)"/>
            </w:dropDownList>
          </w:sdtPr>
          <w:sdtContent>
            <w:tc>
              <w:tcPr>
                <w:tcW w:w="2722" w:type="dxa"/>
                <w:gridSpan w:val="3"/>
                <w:tcBorders>
                  <w:left w:val="single" w:sz="4" w:space="0" w:color="auto"/>
                  <w:right w:val="single" w:sz="4" w:space="0" w:color="auto"/>
                </w:tcBorders>
                <w:vAlign w:val="center"/>
              </w:tcPr>
              <w:p w14:paraId="5AA72488" w14:textId="77777777" w:rsidR="00ED3CDD" w:rsidRPr="00A94259" w:rsidRDefault="00ED3CDD" w:rsidP="001703B0">
                <w:pPr>
                  <w:spacing w:after="0"/>
                  <w:rPr>
                    <w:rStyle w:val="Text1Char"/>
                    <w:sz w:val="18"/>
                    <w:szCs w:val="20"/>
                  </w:rPr>
                </w:pPr>
                <w:r w:rsidRPr="00ED454F">
                  <w:rPr>
                    <w:rStyle w:val="PlaceholderText"/>
                  </w:rPr>
                  <w:t>[Compliance Approval]</w:t>
                </w:r>
              </w:p>
            </w:tc>
          </w:sdtContent>
        </w:sdt>
        <w:sdt>
          <w:sdtPr>
            <w:rPr>
              <w:rFonts w:ascii="Segoe UI" w:hAnsi="Segoe UI" w:cs="Segoe UI"/>
              <w:sz w:val="18"/>
              <w:szCs w:val="18"/>
            </w:rPr>
            <w:alias w:val="Compliance Assessment Comment and Conditions"/>
            <w:tag w:val="ComplianceAssessmentComment"/>
            <w:id w:val="1541471559"/>
            <w:placeholder>
              <w:docPart w:val="779D174AF7474EA28CE8CE35BDAD66A7"/>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ComplianceAssessmentComment[1]" w:storeItemID="{56C702C5-62B9-4150-AF5C-884E981FED5D}"/>
            <w:text w:multiLine="1"/>
          </w:sdtPr>
          <w:sdtContent>
            <w:tc>
              <w:tcPr>
                <w:tcW w:w="6095" w:type="dxa"/>
                <w:gridSpan w:val="2"/>
                <w:tcBorders>
                  <w:left w:val="single" w:sz="4" w:space="0" w:color="auto"/>
                </w:tcBorders>
                <w:vAlign w:val="center"/>
              </w:tcPr>
              <w:p w14:paraId="59315ADC" w14:textId="77777777" w:rsidR="00ED3CDD" w:rsidRPr="00F42FEA" w:rsidRDefault="00ED3CDD" w:rsidP="001703B0">
                <w:pPr>
                  <w:spacing w:after="0" w:line="240" w:lineRule="auto"/>
                  <w:rPr>
                    <w:rFonts w:ascii="Segoe UI" w:hAnsi="Segoe UI" w:cs="Segoe UI"/>
                    <w:sz w:val="18"/>
                    <w:szCs w:val="18"/>
                  </w:rPr>
                </w:pPr>
                <w:r w:rsidRPr="00CE1967">
                  <w:rPr>
                    <w:rStyle w:val="PlaceholderText"/>
                  </w:rPr>
                  <w:t>[Compliance Assessment Comment and Conditions]</w:t>
                </w:r>
              </w:p>
            </w:tc>
          </w:sdtContent>
        </w:sdt>
      </w:tr>
      <w:tr w:rsidR="00ED3CDD" w:rsidRPr="002067C4" w14:paraId="0B6DD1A9" w14:textId="77777777" w:rsidTr="001703B0">
        <w:trPr>
          <w:trHeight w:val="232"/>
        </w:trPr>
        <w:tc>
          <w:tcPr>
            <w:tcW w:w="269" w:type="dxa"/>
            <w:vMerge/>
            <w:shd w:val="clear" w:color="auto" w:fill="000000" w:themeFill="text1"/>
          </w:tcPr>
          <w:p w14:paraId="64B06564" w14:textId="77777777" w:rsidR="00ED3CDD" w:rsidRPr="002067C4" w:rsidRDefault="00ED3CDD" w:rsidP="001703B0">
            <w:pPr>
              <w:spacing w:after="0" w:line="240" w:lineRule="auto"/>
              <w:jc w:val="right"/>
              <w:rPr>
                <w:rFonts w:cs="Segoe UI"/>
                <w:b/>
                <w:sz w:val="12"/>
                <w:szCs w:val="14"/>
              </w:rPr>
            </w:pPr>
          </w:p>
        </w:tc>
        <w:tc>
          <w:tcPr>
            <w:tcW w:w="1389" w:type="dxa"/>
            <w:vMerge w:val="restart"/>
            <w:tcBorders>
              <w:right w:val="single" w:sz="4" w:space="0" w:color="auto"/>
            </w:tcBorders>
          </w:tcPr>
          <w:p w14:paraId="5E2E8F42" w14:textId="77777777" w:rsidR="00ED3CDD" w:rsidRPr="002067C4" w:rsidRDefault="00ED3CDD" w:rsidP="001703B0">
            <w:pPr>
              <w:spacing w:after="0" w:line="240" w:lineRule="auto"/>
              <w:jc w:val="right"/>
              <w:rPr>
                <w:rFonts w:cs="Segoe UI"/>
                <w:b/>
                <w:sz w:val="12"/>
                <w:szCs w:val="14"/>
              </w:rPr>
            </w:pPr>
            <w:r>
              <w:rPr>
                <w:rFonts w:cs="Segoe UI"/>
                <w:b/>
                <w:sz w:val="15"/>
                <w:szCs w:val="15"/>
              </w:rPr>
              <w:t>Operations Planning</w:t>
            </w:r>
            <w:r w:rsidRPr="00CD272B">
              <w:rPr>
                <w:rFonts w:cs="Segoe UI"/>
                <w:b/>
                <w:sz w:val="15"/>
                <w:szCs w:val="15"/>
              </w:rPr>
              <w:t xml:space="preserve"> Assessment</w:t>
            </w:r>
          </w:p>
        </w:tc>
        <w:sdt>
          <w:sdtPr>
            <w:rPr>
              <w:rStyle w:val="Text1Char"/>
              <w:sz w:val="18"/>
              <w:szCs w:val="20"/>
            </w:rPr>
            <w:alias w:val="Ops Planning Approval"/>
            <w:tag w:val="OpsPlanningApproval"/>
            <w:id w:val="-2042968299"/>
            <w:placeholder>
              <w:docPart w:val="235DAB3DD11941FEA9FD9EBE1814B23A"/>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OpsPlanningApproval[1]" w:storeItemID="{56C702C5-62B9-4150-AF5C-884E981FED5D}"/>
            <w:dropDownList>
              <w:listItem w:value="[Ops Planning Approval]"/>
              <w:listItem w:displayText="Not informed" w:value="Not informed"/>
              <w:listItem w:displayText="Notified" w:value="Notified"/>
              <w:listItem w:displayText="More information requested" w:value="More information requested"/>
              <w:listItem w:displayText="Approved (no conditions)" w:value="Approved (no conditions)"/>
              <w:listItem w:displayText="Approved (conditions)" w:value="Approved (conditions)"/>
              <w:listItem w:displayText="Rejected (see conditions)" w:value="Rejected (see conditions)"/>
            </w:dropDownList>
          </w:sdtPr>
          <w:sdtContent>
            <w:tc>
              <w:tcPr>
                <w:tcW w:w="2722" w:type="dxa"/>
                <w:gridSpan w:val="3"/>
                <w:vMerge w:val="restart"/>
                <w:tcBorders>
                  <w:left w:val="single" w:sz="4" w:space="0" w:color="auto"/>
                  <w:right w:val="single" w:sz="4" w:space="0" w:color="auto"/>
                </w:tcBorders>
                <w:vAlign w:val="center"/>
              </w:tcPr>
              <w:p w14:paraId="3B3AC054" w14:textId="77777777" w:rsidR="00ED3CDD" w:rsidRPr="00A94259" w:rsidRDefault="00ED3CDD" w:rsidP="001703B0">
                <w:pPr>
                  <w:spacing w:after="0"/>
                  <w:rPr>
                    <w:rStyle w:val="Text1Char"/>
                    <w:sz w:val="18"/>
                    <w:szCs w:val="20"/>
                  </w:rPr>
                </w:pPr>
                <w:r w:rsidRPr="00ED454F">
                  <w:rPr>
                    <w:rStyle w:val="PlaceholderText"/>
                  </w:rPr>
                  <w:t>[Ops Planning Approval]</w:t>
                </w:r>
              </w:p>
            </w:tc>
          </w:sdtContent>
        </w:sdt>
        <w:tc>
          <w:tcPr>
            <w:tcW w:w="1701" w:type="dxa"/>
            <w:tcBorders>
              <w:left w:val="single" w:sz="4" w:space="0" w:color="auto"/>
            </w:tcBorders>
            <w:vAlign w:val="center"/>
          </w:tcPr>
          <w:p w14:paraId="57F118D3" w14:textId="77777777" w:rsidR="00ED3CDD" w:rsidRPr="00976044" w:rsidRDefault="00ED3CDD" w:rsidP="001703B0">
            <w:pPr>
              <w:spacing w:after="0" w:line="240" w:lineRule="auto"/>
              <w:rPr>
                <w:rFonts w:cstheme="minorHAnsi"/>
                <w:b/>
                <w:bCs/>
                <w:sz w:val="15"/>
                <w:szCs w:val="15"/>
              </w:rPr>
            </w:pPr>
            <w:r w:rsidRPr="00976044">
              <w:rPr>
                <w:rFonts w:cstheme="minorHAnsi"/>
                <w:b/>
                <w:bCs/>
                <w:sz w:val="15"/>
                <w:szCs w:val="15"/>
              </w:rPr>
              <w:t>Date Change Permitted</w:t>
            </w:r>
          </w:p>
        </w:tc>
        <w:tc>
          <w:tcPr>
            <w:tcW w:w="4394" w:type="dxa"/>
            <w:tcBorders>
              <w:left w:val="single" w:sz="4" w:space="0" w:color="auto"/>
            </w:tcBorders>
            <w:vAlign w:val="center"/>
          </w:tcPr>
          <w:p w14:paraId="57524D56" w14:textId="77777777" w:rsidR="00ED3CDD" w:rsidRPr="00A94259" w:rsidRDefault="00ED3CDD" w:rsidP="001703B0">
            <w:pPr>
              <w:spacing w:after="0" w:line="240" w:lineRule="auto"/>
              <w:rPr>
                <w:rFonts w:ascii="Segoe UI" w:hAnsi="Segoe UI" w:cs="Segoe UI"/>
                <w:sz w:val="18"/>
                <w:szCs w:val="18"/>
              </w:rPr>
            </w:pPr>
            <w:sdt>
              <w:sdtPr>
                <w:rPr>
                  <w:rFonts w:ascii="Segoe UI" w:hAnsi="Segoe UI" w:cs="Segoe UI"/>
                  <w:sz w:val="18"/>
                  <w:szCs w:val="18"/>
                </w:rPr>
                <w:alias w:val="DateChangePermitted"/>
                <w:tag w:val="DateChangePermitted"/>
                <w:id w:val="661582256"/>
                <w:placeholder>
                  <w:docPart w:val="65704DDB86874216B26824E409CF90DD"/>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DateChangePermitted[1]" w:storeItemID="{56C702C5-62B9-4150-AF5C-884E981FED5D}"/>
                <w:dropDownList>
                  <w:listItem w:value="[DateChangePermitted]"/>
                  <w:listItem w:displayText="No" w:value="No"/>
                  <w:listItem w:displayText="+1 Day" w:value="+1 Day"/>
                  <w:listItem w:displayText="up to + 3 days" w:value="up to + 3 days"/>
                  <w:listItem w:displayText="up to + 5 days" w:value="up to + 5 days"/>
                  <w:listItem w:displayText="Conditional" w:value="Conditional"/>
                </w:dropDownList>
              </w:sdtPr>
              <w:sdtContent>
                <w:r w:rsidRPr="000070D7">
                  <w:rPr>
                    <w:rStyle w:val="PlaceholderText"/>
                  </w:rPr>
                  <w:t>[DateChangePermitted]</w:t>
                </w:r>
              </w:sdtContent>
            </w:sdt>
          </w:p>
        </w:tc>
      </w:tr>
      <w:tr w:rsidR="00ED3CDD" w:rsidRPr="002067C4" w14:paraId="2DEB2005" w14:textId="77777777" w:rsidTr="001703B0">
        <w:trPr>
          <w:trHeight w:val="231"/>
        </w:trPr>
        <w:tc>
          <w:tcPr>
            <w:tcW w:w="269" w:type="dxa"/>
            <w:vMerge/>
            <w:shd w:val="clear" w:color="auto" w:fill="000000" w:themeFill="text1"/>
          </w:tcPr>
          <w:p w14:paraId="0F10E5B6" w14:textId="77777777" w:rsidR="00ED3CDD" w:rsidRPr="002067C4" w:rsidRDefault="00ED3CDD" w:rsidP="001703B0">
            <w:pPr>
              <w:spacing w:after="0" w:line="240" w:lineRule="auto"/>
              <w:jc w:val="right"/>
              <w:rPr>
                <w:rFonts w:cs="Segoe UI"/>
                <w:b/>
                <w:sz w:val="12"/>
                <w:szCs w:val="14"/>
              </w:rPr>
            </w:pPr>
          </w:p>
        </w:tc>
        <w:tc>
          <w:tcPr>
            <w:tcW w:w="1389" w:type="dxa"/>
            <w:vMerge/>
            <w:tcBorders>
              <w:right w:val="single" w:sz="4" w:space="0" w:color="auto"/>
            </w:tcBorders>
          </w:tcPr>
          <w:p w14:paraId="16493C21" w14:textId="77777777" w:rsidR="00ED3CDD" w:rsidRDefault="00ED3CDD" w:rsidP="001703B0">
            <w:pPr>
              <w:spacing w:after="0" w:line="240" w:lineRule="auto"/>
              <w:jc w:val="right"/>
              <w:rPr>
                <w:rFonts w:cs="Segoe UI"/>
                <w:b/>
                <w:sz w:val="15"/>
                <w:szCs w:val="15"/>
              </w:rPr>
            </w:pPr>
          </w:p>
        </w:tc>
        <w:tc>
          <w:tcPr>
            <w:tcW w:w="2722" w:type="dxa"/>
            <w:gridSpan w:val="3"/>
            <w:vMerge/>
            <w:tcBorders>
              <w:left w:val="single" w:sz="4" w:space="0" w:color="auto"/>
              <w:right w:val="single" w:sz="4" w:space="0" w:color="auto"/>
            </w:tcBorders>
            <w:vAlign w:val="center"/>
          </w:tcPr>
          <w:p w14:paraId="12947CA2" w14:textId="77777777" w:rsidR="00ED3CDD" w:rsidRDefault="00ED3CDD" w:rsidP="001703B0">
            <w:pPr>
              <w:spacing w:after="0"/>
              <w:rPr>
                <w:rStyle w:val="Text1Char"/>
                <w:sz w:val="18"/>
                <w:szCs w:val="20"/>
              </w:rPr>
            </w:pPr>
          </w:p>
        </w:tc>
        <w:tc>
          <w:tcPr>
            <w:tcW w:w="6095" w:type="dxa"/>
            <w:gridSpan w:val="2"/>
            <w:tcBorders>
              <w:left w:val="single" w:sz="4" w:space="0" w:color="auto"/>
            </w:tcBorders>
            <w:vAlign w:val="center"/>
          </w:tcPr>
          <w:p w14:paraId="657E00A1" w14:textId="77777777" w:rsidR="00ED3CDD" w:rsidRDefault="00ED3CDD" w:rsidP="001703B0">
            <w:pPr>
              <w:spacing w:after="0" w:line="240" w:lineRule="auto"/>
              <w:rPr>
                <w:rFonts w:ascii="Segoe UI" w:hAnsi="Segoe UI" w:cs="Segoe UI"/>
                <w:sz w:val="18"/>
                <w:szCs w:val="18"/>
              </w:rPr>
            </w:pPr>
            <w:sdt>
              <w:sdtPr>
                <w:rPr>
                  <w:rFonts w:ascii="Segoe UI" w:hAnsi="Segoe UI" w:cs="Segoe UI"/>
                  <w:sz w:val="18"/>
                  <w:szCs w:val="18"/>
                </w:rPr>
                <w:alias w:val="Ops Planning Assessment Comment and Conditions"/>
                <w:tag w:val="OpsPlanningAssessmentComment"/>
                <w:id w:val="1449743971"/>
                <w:placeholder>
                  <w:docPart w:val="BF6AF59F6DA34747B9FAC80022896CB1"/>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OpsPlanningAssessmentComment[1]" w:storeItemID="{56C702C5-62B9-4150-AF5C-884E981FED5D}"/>
                <w:text w:multiLine="1"/>
              </w:sdtPr>
              <w:sdtContent>
                <w:r w:rsidRPr="00CE1967">
                  <w:rPr>
                    <w:rStyle w:val="PlaceholderText"/>
                  </w:rPr>
                  <w:t>[Ops Planning Assessment Comment and Conditions]</w:t>
                </w:r>
              </w:sdtContent>
            </w:sdt>
          </w:p>
        </w:tc>
      </w:tr>
      <w:tr w:rsidR="00ED3CDD" w:rsidRPr="002067C4" w14:paraId="29C3BA95" w14:textId="77777777" w:rsidTr="001703B0">
        <w:trPr>
          <w:trHeight w:val="432"/>
        </w:trPr>
        <w:tc>
          <w:tcPr>
            <w:tcW w:w="269" w:type="dxa"/>
            <w:vMerge/>
            <w:shd w:val="clear" w:color="auto" w:fill="000000" w:themeFill="text1"/>
          </w:tcPr>
          <w:p w14:paraId="30381923" w14:textId="77777777" w:rsidR="00ED3CDD" w:rsidRPr="002067C4" w:rsidRDefault="00ED3CDD" w:rsidP="001703B0">
            <w:pPr>
              <w:spacing w:after="0" w:line="240" w:lineRule="auto"/>
              <w:jc w:val="right"/>
              <w:rPr>
                <w:rFonts w:cs="Segoe UI"/>
                <w:b/>
                <w:sz w:val="12"/>
                <w:szCs w:val="14"/>
              </w:rPr>
            </w:pPr>
          </w:p>
        </w:tc>
        <w:tc>
          <w:tcPr>
            <w:tcW w:w="1389" w:type="dxa"/>
            <w:tcBorders>
              <w:right w:val="single" w:sz="4" w:space="0" w:color="auto"/>
            </w:tcBorders>
          </w:tcPr>
          <w:p w14:paraId="73292BD4" w14:textId="77777777" w:rsidR="00ED3CDD" w:rsidRDefault="00ED3CDD" w:rsidP="001703B0">
            <w:pPr>
              <w:spacing w:after="0" w:line="240" w:lineRule="auto"/>
              <w:jc w:val="right"/>
              <w:rPr>
                <w:rFonts w:cs="Segoe UI"/>
                <w:b/>
                <w:sz w:val="15"/>
                <w:szCs w:val="15"/>
              </w:rPr>
            </w:pPr>
            <w:r>
              <w:rPr>
                <w:rFonts w:cs="Segoe UI"/>
                <w:b/>
                <w:sz w:val="15"/>
                <w:szCs w:val="15"/>
              </w:rPr>
              <w:t>Power System Assessment</w:t>
            </w:r>
          </w:p>
        </w:tc>
        <w:sdt>
          <w:sdtPr>
            <w:rPr>
              <w:rStyle w:val="Text1Char"/>
              <w:sz w:val="18"/>
              <w:szCs w:val="20"/>
            </w:rPr>
            <w:alias w:val="PS Engineering Approval"/>
            <w:tag w:val="PSEngineeringapproval"/>
            <w:id w:val="1843667529"/>
            <w:placeholder>
              <w:docPart w:val="F366FF9E6C034EAAA44409494DAC1A06"/>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SEngineeringapproval[1]" w:storeItemID="{56C702C5-62B9-4150-AF5C-884E981FED5D}"/>
            <w:dropDownList>
              <w:listItem w:value="[PS Engineering Approval]"/>
              <w:listItem w:displayText="Not required" w:value="Not required"/>
              <w:listItem w:displayText="Not informed" w:value="Not informed"/>
              <w:listItem w:displayText="Notified" w:value="Notified"/>
              <w:listItem w:displayText="Approved (no conditions)" w:value="Approved (no conditions)"/>
              <w:listItem w:displayText="Approved (conditions)" w:value="Approved (conditions)"/>
              <w:listItem w:displayText="Rejected (see conditions)" w:value="Rejected (see conditions)"/>
            </w:dropDownList>
          </w:sdtPr>
          <w:sdtContent>
            <w:tc>
              <w:tcPr>
                <w:tcW w:w="2722" w:type="dxa"/>
                <w:gridSpan w:val="3"/>
                <w:tcBorders>
                  <w:left w:val="single" w:sz="4" w:space="0" w:color="auto"/>
                  <w:right w:val="single" w:sz="4" w:space="0" w:color="auto"/>
                </w:tcBorders>
                <w:vAlign w:val="center"/>
              </w:tcPr>
              <w:p w14:paraId="0D83553C" w14:textId="77777777" w:rsidR="00ED3CDD" w:rsidRPr="00A94259" w:rsidRDefault="00ED3CDD" w:rsidP="001703B0">
                <w:pPr>
                  <w:spacing w:after="0"/>
                  <w:rPr>
                    <w:rStyle w:val="Text1Char"/>
                    <w:sz w:val="18"/>
                    <w:szCs w:val="20"/>
                  </w:rPr>
                </w:pPr>
                <w:r w:rsidRPr="00ED454F">
                  <w:rPr>
                    <w:rStyle w:val="PlaceholderText"/>
                  </w:rPr>
                  <w:t>[PS Engineering Approval]</w:t>
                </w:r>
              </w:p>
            </w:tc>
          </w:sdtContent>
        </w:sdt>
        <w:sdt>
          <w:sdtPr>
            <w:rPr>
              <w:rFonts w:ascii="Segoe UI" w:hAnsi="Segoe UI" w:cs="Segoe UI"/>
              <w:sz w:val="18"/>
              <w:szCs w:val="18"/>
            </w:rPr>
            <w:alias w:val="Power Systems Assessment Comment and Conditions"/>
            <w:tag w:val="PowerSystemsAssessmentComment"/>
            <w:id w:val="17439377"/>
            <w:placeholder>
              <w:docPart w:val="A0C7592B37FB42F1BC1D25C7EAF567E0"/>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PowerSystemsAssessmentComment[1]" w:storeItemID="{56C702C5-62B9-4150-AF5C-884E981FED5D}"/>
            <w:text w:multiLine="1"/>
          </w:sdtPr>
          <w:sdtContent>
            <w:tc>
              <w:tcPr>
                <w:tcW w:w="6095" w:type="dxa"/>
                <w:gridSpan w:val="2"/>
                <w:tcBorders>
                  <w:left w:val="single" w:sz="4" w:space="0" w:color="auto"/>
                </w:tcBorders>
                <w:vAlign w:val="center"/>
              </w:tcPr>
              <w:p w14:paraId="0269A3F6" w14:textId="77777777" w:rsidR="00ED3CDD" w:rsidRPr="00A94259" w:rsidRDefault="00ED3CDD" w:rsidP="001703B0">
                <w:pPr>
                  <w:spacing w:after="0" w:line="240" w:lineRule="auto"/>
                  <w:rPr>
                    <w:rFonts w:ascii="Segoe UI" w:hAnsi="Segoe UI" w:cs="Segoe UI"/>
                    <w:sz w:val="18"/>
                    <w:szCs w:val="18"/>
                  </w:rPr>
                </w:pPr>
                <w:r w:rsidRPr="00CE1967">
                  <w:rPr>
                    <w:rStyle w:val="PlaceholderText"/>
                  </w:rPr>
                  <w:t>[Power Systems Assessment Comment and Conditions]</w:t>
                </w:r>
              </w:p>
            </w:tc>
          </w:sdtContent>
        </w:sdt>
      </w:tr>
      <w:tr w:rsidR="00ED3CDD" w:rsidRPr="007635A6" w14:paraId="4ECE722A" w14:textId="77777777" w:rsidTr="001703B0">
        <w:trPr>
          <w:trHeight w:val="1134"/>
        </w:trPr>
        <w:tc>
          <w:tcPr>
            <w:tcW w:w="269" w:type="dxa"/>
            <w:vMerge/>
            <w:shd w:val="clear" w:color="auto" w:fill="000000" w:themeFill="text1"/>
          </w:tcPr>
          <w:p w14:paraId="54D9B208" w14:textId="77777777" w:rsidR="00ED3CDD" w:rsidRPr="002067C4" w:rsidRDefault="00ED3CDD" w:rsidP="001703B0">
            <w:pPr>
              <w:spacing w:after="0" w:line="240" w:lineRule="auto"/>
              <w:jc w:val="right"/>
              <w:rPr>
                <w:rFonts w:cs="Segoe UI"/>
                <w:b/>
                <w:color w:val="FF0000"/>
                <w:sz w:val="15"/>
                <w:szCs w:val="15"/>
              </w:rPr>
            </w:pPr>
          </w:p>
        </w:tc>
        <w:tc>
          <w:tcPr>
            <w:tcW w:w="1389" w:type="dxa"/>
          </w:tcPr>
          <w:p w14:paraId="3E8FCDD3" w14:textId="77777777" w:rsidR="00ED3CDD" w:rsidRPr="009336B7" w:rsidRDefault="00ED3CDD" w:rsidP="001703B0">
            <w:pPr>
              <w:spacing w:after="0" w:line="240" w:lineRule="auto"/>
              <w:jc w:val="right"/>
              <w:rPr>
                <w:rFonts w:cs="Segoe UI"/>
                <w:b/>
                <w:color w:val="000000" w:themeColor="text1"/>
                <w:sz w:val="15"/>
                <w:szCs w:val="15"/>
              </w:rPr>
            </w:pPr>
            <w:r w:rsidRPr="009336B7">
              <w:rPr>
                <w:rFonts w:cs="Segoe UI"/>
                <w:b/>
                <w:color w:val="000000" w:themeColor="text1"/>
                <w:sz w:val="15"/>
                <w:szCs w:val="15"/>
              </w:rPr>
              <w:t>System pre-conditions and additional comments:</w:t>
            </w:r>
          </w:p>
        </w:tc>
        <w:tc>
          <w:tcPr>
            <w:tcW w:w="8817" w:type="dxa"/>
            <w:gridSpan w:val="5"/>
          </w:tcPr>
          <w:p w14:paraId="2DD7E73A" w14:textId="77777777" w:rsidR="00ED3CDD" w:rsidRPr="009336B7" w:rsidRDefault="00ED3CDD" w:rsidP="001703B0">
            <w:pPr>
              <w:spacing w:after="0" w:line="240" w:lineRule="auto"/>
              <w:rPr>
                <w:rFonts w:cs="Segoe UI"/>
                <w:color w:val="000000" w:themeColor="text1"/>
                <w:sz w:val="18"/>
                <w:szCs w:val="18"/>
              </w:rPr>
            </w:pPr>
            <w:sdt>
              <w:sdtPr>
                <w:rPr>
                  <w:rFonts w:cs="Segoe UI"/>
                  <w:color w:val="000000" w:themeColor="text1"/>
                  <w:sz w:val="18"/>
                  <w:szCs w:val="18"/>
                </w:rPr>
                <w:alias w:val="NCC Assessment Comment and Conditions"/>
                <w:tag w:val="NCCAssessmentCommentConditions"/>
                <w:id w:val="1079719850"/>
                <w:placeholder>
                  <w:docPart w:val="F235185B685A453FBCE740FB60F14C73"/>
                </w:placeholder>
                <w:showingPlcHdr/>
                <w:dataBinding w:prefixMappings="xmlns:ns0='http://schemas.microsoft.com/office/2006/metadata/properties' xmlns:ns1='http://www.w3.org/2001/XMLSchema-instance' xmlns:ns2='http://schemas.microsoft.com/office/infopath/2007/PartnerControls' xmlns:ns3='ed230fa4-7750-4b7e-bf8e-118afa964ad9' xmlns:ns4='1f95069b-0517-448f-ad8a-5edd2fd38221' xmlns:ns5='00f81c9c-2d72-4c89-8156-44e11fd878d4' xmlns:ns6='5df066bb-01a2-4d01-a119-ba32ed612606' xmlns:ns7='http://schemas.microsoft.com/sharepoint/v3' " w:xpath="/ns0:properties[1]/documentManagement[1]/ns6:NCCAssessmentCommentConditions[1]" w:storeItemID="{56C702C5-62B9-4150-AF5C-884E981FED5D}"/>
                <w:text w:multiLine="1"/>
              </w:sdtPr>
              <w:sdtContent>
                <w:r w:rsidRPr="009336B7">
                  <w:rPr>
                    <w:rStyle w:val="PlaceholderText"/>
                    <w:color w:val="000000" w:themeColor="text1"/>
                  </w:rPr>
                  <w:t>[NCC Assessment Comment and Conditions]</w:t>
                </w:r>
              </w:sdtContent>
            </w:sdt>
          </w:p>
        </w:tc>
      </w:tr>
    </w:tbl>
    <w:p w14:paraId="6873307D" w14:textId="77777777" w:rsidR="00ED3CDD" w:rsidRPr="002067C4" w:rsidRDefault="00ED3CDD" w:rsidP="003E6383">
      <w:pPr>
        <w:spacing w:after="0"/>
        <w:rPr>
          <w:sz w:val="4"/>
          <w:szCs w:val="10"/>
        </w:rPr>
      </w:pPr>
    </w:p>
    <w:sectPr w:rsidR="00ED3CDD" w:rsidRPr="002067C4" w:rsidSect="00536798">
      <w:headerReference w:type="default" r:id="rId24"/>
      <w:footerReference w:type="default" r:id="rId25"/>
      <w:type w:val="continuous"/>
      <w:pgSz w:w="11906" w:h="16838"/>
      <w:pgMar w:top="720" w:right="720" w:bottom="720" w:left="720" w:header="708" w:footer="54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830E46" w14:textId="77777777" w:rsidR="00A7369E" w:rsidRDefault="00A7369E" w:rsidP="00484871">
      <w:pPr>
        <w:spacing w:after="0" w:line="240" w:lineRule="auto"/>
      </w:pPr>
      <w:r>
        <w:separator/>
      </w:r>
    </w:p>
  </w:endnote>
  <w:endnote w:type="continuationSeparator" w:id="0">
    <w:p w14:paraId="4021C5EF" w14:textId="77777777" w:rsidR="00A7369E" w:rsidRDefault="00A7369E" w:rsidP="0048487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2"/>
      <w:gridCol w:w="2664"/>
    </w:tblGrid>
    <w:tr w:rsidR="00A7369E" w:rsidRPr="00536798" w14:paraId="2AC7E4A8" w14:textId="77777777" w:rsidTr="00D21404">
      <w:trPr>
        <w:trHeight w:val="270"/>
      </w:trPr>
      <w:tc>
        <w:tcPr>
          <w:tcW w:w="7792" w:type="dxa"/>
        </w:tcPr>
        <w:p w14:paraId="426A5996" w14:textId="77777777" w:rsidR="00A7369E" w:rsidRPr="00D21404" w:rsidRDefault="00A7369E" w:rsidP="00536798">
          <w:pPr>
            <w:pStyle w:val="Footer"/>
            <w:rPr>
              <w:rFonts w:ascii="Segoe UI" w:hAnsi="Segoe UI" w:cs="Segoe UI"/>
              <w:i/>
              <w:iCs/>
              <w:sz w:val="20"/>
              <w:szCs w:val="20"/>
            </w:rPr>
          </w:pPr>
          <w:r w:rsidRPr="00D21404">
            <w:rPr>
              <w:rFonts w:ascii="Segoe UI" w:hAnsi="Segoe UI" w:cs="Segoe UI"/>
              <w:i/>
              <w:iCs/>
              <w:sz w:val="20"/>
              <w:szCs w:val="20"/>
            </w:rPr>
            <w:t xml:space="preserve">Page </w:t>
          </w:r>
          <w:r w:rsidRPr="00D21404">
            <w:rPr>
              <w:rFonts w:ascii="Segoe UI" w:hAnsi="Segoe UI" w:cs="Segoe UI"/>
              <w:i/>
              <w:iCs/>
              <w:sz w:val="20"/>
              <w:szCs w:val="20"/>
            </w:rPr>
            <w:fldChar w:fldCharType="begin"/>
          </w:r>
          <w:r w:rsidRPr="00D21404">
            <w:rPr>
              <w:rFonts w:ascii="Segoe UI" w:hAnsi="Segoe UI" w:cs="Segoe UI"/>
              <w:i/>
              <w:iCs/>
              <w:sz w:val="20"/>
              <w:szCs w:val="20"/>
            </w:rPr>
            <w:instrText xml:space="preserve"> PAGE   \* MERGEFORMAT </w:instrText>
          </w:r>
          <w:r w:rsidRPr="00D21404">
            <w:rPr>
              <w:rFonts w:ascii="Segoe UI" w:hAnsi="Segoe UI" w:cs="Segoe UI"/>
              <w:i/>
              <w:iCs/>
              <w:sz w:val="20"/>
              <w:szCs w:val="20"/>
            </w:rPr>
            <w:fldChar w:fldCharType="separate"/>
          </w:r>
          <w:r w:rsidRPr="00D21404">
            <w:rPr>
              <w:rFonts w:ascii="Segoe UI" w:hAnsi="Segoe UI" w:cs="Segoe UI"/>
              <w:i/>
              <w:iCs/>
              <w:noProof/>
              <w:sz w:val="20"/>
              <w:szCs w:val="20"/>
            </w:rPr>
            <w:t>1</w:t>
          </w:r>
          <w:r w:rsidRPr="00D21404">
            <w:rPr>
              <w:rFonts w:ascii="Segoe UI" w:hAnsi="Segoe UI" w:cs="Segoe UI"/>
              <w:i/>
              <w:iCs/>
              <w:noProof/>
              <w:sz w:val="20"/>
              <w:szCs w:val="20"/>
            </w:rPr>
            <w:fldChar w:fldCharType="end"/>
          </w:r>
          <w:r w:rsidRPr="00D21404">
            <w:rPr>
              <w:rFonts w:ascii="Segoe UI" w:hAnsi="Segoe UI" w:cs="Segoe UI"/>
              <w:i/>
              <w:iCs/>
              <w:noProof/>
              <w:sz w:val="20"/>
              <w:szCs w:val="20"/>
            </w:rPr>
            <w:t xml:space="preserve"> of </w:t>
          </w:r>
          <w:r w:rsidRPr="00D21404">
            <w:rPr>
              <w:rFonts w:ascii="Segoe UI" w:hAnsi="Segoe UI" w:cs="Segoe UI"/>
              <w:i/>
              <w:iCs/>
              <w:noProof/>
              <w:sz w:val="20"/>
              <w:szCs w:val="20"/>
            </w:rPr>
            <w:fldChar w:fldCharType="begin"/>
          </w:r>
          <w:r w:rsidRPr="00D21404">
            <w:rPr>
              <w:rFonts w:ascii="Segoe UI" w:hAnsi="Segoe UI" w:cs="Segoe UI"/>
              <w:i/>
              <w:iCs/>
              <w:noProof/>
              <w:sz w:val="20"/>
              <w:szCs w:val="20"/>
            </w:rPr>
            <w:instrText xml:space="preserve"> NUMPAGES  \* Arabic  \* MERGEFORMAT </w:instrText>
          </w:r>
          <w:r w:rsidRPr="00D21404">
            <w:rPr>
              <w:rFonts w:ascii="Segoe UI" w:hAnsi="Segoe UI" w:cs="Segoe UI"/>
              <w:i/>
              <w:iCs/>
              <w:noProof/>
              <w:sz w:val="20"/>
              <w:szCs w:val="20"/>
            </w:rPr>
            <w:fldChar w:fldCharType="separate"/>
          </w:r>
          <w:r w:rsidRPr="00D21404">
            <w:rPr>
              <w:rFonts w:ascii="Segoe UI" w:hAnsi="Segoe UI" w:cs="Segoe UI"/>
              <w:i/>
              <w:iCs/>
              <w:noProof/>
              <w:sz w:val="20"/>
              <w:szCs w:val="20"/>
            </w:rPr>
            <w:t>3</w:t>
          </w:r>
          <w:r w:rsidRPr="00D21404">
            <w:rPr>
              <w:rFonts w:ascii="Segoe UI" w:hAnsi="Segoe UI" w:cs="Segoe UI"/>
              <w:i/>
              <w:iCs/>
              <w:noProof/>
              <w:sz w:val="20"/>
              <w:szCs w:val="20"/>
            </w:rPr>
            <w:fldChar w:fldCharType="end"/>
          </w:r>
        </w:p>
      </w:tc>
      <w:tc>
        <w:tcPr>
          <w:tcW w:w="2664" w:type="dxa"/>
        </w:tcPr>
        <w:p w14:paraId="2AAC305B" w14:textId="031F75DA" w:rsidR="00A7369E" w:rsidRPr="00D21404" w:rsidRDefault="00A7369E" w:rsidP="00D21404">
          <w:pPr>
            <w:pStyle w:val="Footer"/>
            <w:jc w:val="right"/>
            <w:rPr>
              <w:rFonts w:ascii="Segoe UI" w:hAnsi="Segoe UI" w:cs="Segoe UI"/>
              <w:i/>
              <w:iCs/>
              <w:sz w:val="20"/>
              <w:szCs w:val="20"/>
            </w:rPr>
          </w:pPr>
          <w:r w:rsidRPr="00D21404">
            <w:rPr>
              <w:rFonts w:ascii="Segoe UI" w:hAnsi="Segoe UI" w:cs="Segoe UI"/>
              <w:i/>
              <w:iCs/>
              <w:sz w:val="20"/>
              <w:szCs w:val="20"/>
            </w:rPr>
            <w:t xml:space="preserve">Form ID </w:t>
          </w:r>
          <w:sdt>
            <w:sdtPr>
              <w:rPr>
                <w:rFonts w:ascii="Segoe UI" w:hAnsi="Segoe UI" w:cs="Segoe UI"/>
                <w:i/>
                <w:iCs/>
                <w:sz w:val="20"/>
                <w:szCs w:val="20"/>
              </w:rPr>
              <w:alias w:val="Doc Id Number"/>
              <w:tag w:val="Doc_x0020_Id_x0020_Number"/>
              <w:id w:val="-75910834"/>
              <w:placeholder>
                <w:docPart w:val="0E23638ABF3D441E9F89649570B1AB33"/>
              </w:placeholder>
              <w:dataBinding w:prefixMappings="xmlns:ns0='http://schemas.microsoft.com/office/2006/metadata/properties' xmlns:ns1='http://www.w3.org/2001/XMLSchema-instance' xmlns:ns2='http://schemas.microsoft.com/office/infopath/2007/PartnerControls' xmlns:ns3='c8bb8461-480e-4d4d-bf55-c99826583131' xmlns:ns4='ed230fa4-7750-4b7e-bf8e-118afa964ad9' xmlns:ns5='1f95069b-0517-448f-ad8a-5edd2fd38221' xmlns:ns6='bc326b62-8592-4cd9-8c3a-1a840fa1efbe' xmlns:ns7='http://schemas.microsoft.com/sharepoint/v4' xmlns:ns8='9a75d499-dff4-4385-88cc-9be2ea8c03f8' xmlns:ns9='49a1c405-d3a8-4a6a-ab79-550cf17fb8b5' xmlns:ns10='fd09b04b-c448-408d-b1d4-c0058ac8627f' " w:xpath="/ns0:properties[1]/documentManagement[1]/ns3:Doc_x0020_Id_x0020_Number[1]" w:storeItemID="{56C702C5-62B9-4150-AF5C-884E981FED5D}"/>
              <w:text/>
            </w:sdtPr>
            <w:sdtEndPr/>
            <w:sdtContent>
              <w:r w:rsidRPr="00D21404">
                <w:rPr>
                  <w:rFonts w:ascii="Segoe UI" w:hAnsi="Segoe UI" w:cs="Segoe UI"/>
                  <w:i/>
                  <w:iCs/>
                  <w:sz w:val="20"/>
                  <w:szCs w:val="20"/>
                </w:rPr>
                <w:t>FM-EA-010</w:t>
              </w:r>
            </w:sdtContent>
          </w:sdt>
          <w:r w:rsidRPr="00D21404">
            <w:rPr>
              <w:rFonts w:ascii="Segoe UI" w:hAnsi="Segoe UI" w:cs="Segoe UI"/>
              <w:i/>
              <w:iCs/>
              <w:sz w:val="20"/>
              <w:szCs w:val="20"/>
            </w:rPr>
            <w:t>/</w:t>
          </w:r>
          <w:r>
            <w:rPr>
              <w:rFonts w:ascii="Segoe UI" w:hAnsi="Segoe UI" w:cs="Segoe UI"/>
              <w:i/>
              <w:iCs/>
              <w:sz w:val="20"/>
              <w:szCs w:val="20"/>
            </w:rPr>
            <w:t>V</w:t>
          </w:r>
          <w:sdt>
            <w:sdtPr>
              <w:rPr>
                <w:rFonts w:ascii="Segoe UI" w:hAnsi="Segoe UI" w:cs="Segoe UI"/>
                <w:i/>
                <w:iCs/>
                <w:sz w:val="20"/>
                <w:szCs w:val="20"/>
              </w:rPr>
              <w:alias w:val="Issued Version"/>
              <w:tag w:val="IssuedVersion"/>
              <w:id w:val="-1537887564"/>
              <w:placeholder>
                <w:docPart w:val="37809B392C594E2EA63A0F728AD8FF73"/>
              </w:placeholder>
              <w:dataBinding w:prefixMappings="xmlns:ns0='http://schemas.microsoft.com/office/2006/metadata/properties' xmlns:ns1='http://www.w3.org/2001/XMLSchema-instance' xmlns:ns2='http://schemas.microsoft.com/office/infopath/2007/PartnerControls' xmlns:ns3='c8bb8461-480e-4d4d-bf55-c99826583131' xmlns:ns4='ed230fa4-7750-4b7e-bf8e-118afa964ad9' xmlns:ns5='1f95069b-0517-448f-ad8a-5edd2fd38221' xmlns:ns6='bc326b62-8592-4cd9-8c3a-1a840fa1efbe' xmlns:ns7='http://schemas.microsoft.com/sharepoint/v4' xmlns:ns8='9a75d499-dff4-4385-88cc-9be2ea8c03f8' xmlns:ns9='49a1c405-d3a8-4a6a-ab79-550cf17fb8b5' xmlns:ns10='fd09b04b-c448-408d-b1d4-c0058ac8627f' " w:xpath="/ns0:properties[1]/documentManagement[1]/ns6:IssuedVersion[1]" w:storeItemID="{56C702C5-62B9-4150-AF5C-884E981FED5D}"/>
              <w:text/>
            </w:sdtPr>
            <w:sdtEndPr/>
            <w:sdtContent>
              <w:r>
                <w:rPr>
                  <w:rFonts w:ascii="Segoe UI" w:hAnsi="Segoe UI" w:cs="Segoe UI"/>
                  <w:i/>
                  <w:iCs/>
                  <w:sz w:val="20"/>
                  <w:szCs w:val="20"/>
                </w:rPr>
                <w:t>1</w:t>
              </w:r>
              <w:r w:rsidR="00ED3CDD">
                <w:rPr>
                  <w:rFonts w:ascii="Segoe UI" w:hAnsi="Segoe UI" w:cs="Segoe UI"/>
                  <w:i/>
                  <w:iCs/>
                  <w:sz w:val="20"/>
                  <w:szCs w:val="20"/>
                </w:rPr>
                <w:t>9</w:t>
              </w:r>
            </w:sdtContent>
          </w:sdt>
        </w:p>
      </w:tc>
    </w:tr>
  </w:tbl>
  <w:p w14:paraId="29E92C27" w14:textId="3407CF65" w:rsidR="00A7369E" w:rsidRPr="00D21404" w:rsidRDefault="00A7369E" w:rsidP="00D21404">
    <w:pPr>
      <w:pStyle w:val="Footer"/>
      <w:jc w:val="cen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13C591" w14:textId="77777777" w:rsidR="00A7369E" w:rsidRDefault="00A7369E" w:rsidP="00484871">
      <w:pPr>
        <w:spacing w:after="0" w:line="240" w:lineRule="auto"/>
      </w:pPr>
      <w:r>
        <w:separator/>
      </w:r>
    </w:p>
  </w:footnote>
  <w:footnote w:type="continuationSeparator" w:id="0">
    <w:p w14:paraId="5403A619" w14:textId="77777777" w:rsidR="00A7369E" w:rsidRDefault="00A7369E" w:rsidP="0048487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Look w:val="04A0" w:firstRow="1" w:lastRow="0" w:firstColumn="1" w:lastColumn="0" w:noHBand="0" w:noVBand="1"/>
    </w:tblPr>
    <w:tblGrid>
      <w:gridCol w:w="4057"/>
      <w:gridCol w:w="6399"/>
    </w:tblGrid>
    <w:tr w:rsidR="00A7369E" w14:paraId="3DFC569B" w14:textId="77777777" w:rsidTr="00D21404">
      <w:trPr>
        <w:trHeight w:val="558"/>
      </w:trPr>
      <w:tc>
        <w:tcPr>
          <w:tcW w:w="2263" w:type="dxa"/>
          <w:vAlign w:val="center"/>
        </w:tcPr>
        <w:p w14:paraId="1E1A1BD9" w14:textId="77777777" w:rsidR="00A7369E" w:rsidRDefault="00A7369E" w:rsidP="00536798">
          <w:pPr>
            <w:jc w:val="center"/>
          </w:pPr>
          <w:r>
            <w:rPr>
              <w:rFonts w:ascii="Arial" w:hAnsi="Arial" w:cs="Arial"/>
              <w:noProof/>
              <w:color w:val="FFFFFF" w:themeColor="background1"/>
              <w:sz w:val="12"/>
              <w:szCs w:val="12"/>
              <w:lang w:eastAsia="en-NZ"/>
            </w:rPr>
            <w:drawing>
              <wp:inline distT="0" distB="0" distL="0" distR="0" wp14:anchorId="149345A3" wp14:editId="70E34312">
                <wp:extent cx="2439213" cy="292608"/>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Left trimmed_TPR_Logo_L_RGB small.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46344" cy="293463"/>
                        </a:xfrm>
                        <a:prstGeom prst="rect">
                          <a:avLst/>
                        </a:prstGeom>
                      </pic:spPr>
                    </pic:pic>
                  </a:graphicData>
                </a:graphic>
              </wp:inline>
            </w:drawing>
          </w:r>
        </w:p>
      </w:tc>
      <w:tc>
        <w:tcPr>
          <w:tcW w:w="8193" w:type="dxa"/>
        </w:tcPr>
        <w:p w14:paraId="6AAB056F" w14:textId="77777777" w:rsidR="00A7369E" w:rsidRPr="006A5A43" w:rsidRDefault="00A7369E" w:rsidP="00536798">
          <w:pPr>
            <w:jc w:val="center"/>
            <w:rPr>
              <w:rFonts w:ascii="Segoe UI" w:hAnsi="Segoe UI" w:cs="Segoe UI"/>
              <w:b/>
              <w:bCs/>
            </w:rPr>
          </w:pPr>
          <w:r w:rsidRPr="006A5A43">
            <w:rPr>
              <w:rFonts w:ascii="Segoe UI" w:hAnsi="Segoe UI" w:cs="Segoe UI"/>
              <w:b/>
              <w:bCs/>
              <w:sz w:val="36"/>
              <w:szCs w:val="36"/>
            </w:rPr>
            <w:t>TEST PLAN FORM</w:t>
          </w:r>
        </w:p>
      </w:tc>
    </w:tr>
  </w:tbl>
  <w:p w14:paraId="0433D7F1" w14:textId="3EF42624" w:rsidR="00A7369E" w:rsidRPr="00D21404" w:rsidRDefault="00A7369E">
    <w:pPr>
      <w:pStyle w:val="Header"/>
      <w:rPr>
        <w:sz w:val="8"/>
        <w:szCs w:val="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574AB"/>
    <w:multiLevelType w:val="hybridMultilevel"/>
    <w:tmpl w:val="425AFEBE"/>
    <w:lvl w:ilvl="0" w:tplc="E6165994">
      <w:start w:val="1"/>
      <w:numFmt w:val="bullet"/>
      <w:pStyle w:val="Style1"/>
      <w:lvlText w:val="&gt;"/>
      <w:lvlJc w:val="left"/>
      <w:pPr>
        <w:tabs>
          <w:tab w:val="num" w:pos="567"/>
        </w:tabs>
        <w:ind w:left="567" w:hanging="567"/>
      </w:pPr>
      <w:rPr>
        <w:rFonts w:ascii="Arial" w:hAnsi="Arial" w:hint="default"/>
        <w:b/>
        <w:i w:val="0"/>
        <w:color w:val="FF9900"/>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25EF7527"/>
    <w:multiLevelType w:val="hybridMultilevel"/>
    <w:tmpl w:val="7DB0516C"/>
    <w:lvl w:ilvl="0" w:tplc="62B07564">
      <w:start w:val="1"/>
      <w:numFmt w:val="bullet"/>
      <w:lvlText w:val=""/>
      <w:lvlJc w:val="left"/>
      <w:pPr>
        <w:ind w:left="720" w:hanging="360"/>
      </w:pPr>
      <w:rPr>
        <w:rFonts w:ascii="Wingdings" w:hAnsi="Wingdings" w:hint="default"/>
        <w:sz w:val="18"/>
        <w:szCs w:val="18"/>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37171C60"/>
    <w:multiLevelType w:val="hybridMultilevel"/>
    <w:tmpl w:val="981AC9A4"/>
    <w:lvl w:ilvl="0" w:tplc="1E365330">
      <w:start w:val="1"/>
      <w:numFmt w:val="bullet"/>
      <w:pStyle w:val="BulletText1"/>
      <w:lvlText w:val=""/>
      <w:lvlJc w:val="left"/>
      <w:pPr>
        <w:tabs>
          <w:tab w:val="num" w:pos="360"/>
        </w:tabs>
        <w:ind w:left="36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3FE4560F"/>
    <w:multiLevelType w:val="hybridMultilevel"/>
    <w:tmpl w:val="948652D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 w15:restartNumberingAfterBreak="0">
    <w:nsid w:val="47426739"/>
    <w:multiLevelType w:val="hybridMultilevel"/>
    <w:tmpl w:val="D5106CD0"/>
    <w:lvl w:ilvl="0" w:tplc="FDDA4CB2">
      <w:start w:val="44"/>
      <w:numFmt w:val="bullet"/>
      <w:lvlText w:val="-"/>
      <w:lvlJc w:val="left"/>
      <w:pPr>
        <w:ind w:left="720" w:hanging="360"/>
      </w:pPr>
      <w:rPr>
        <w:rFonts w:ascii="Calibri" w:eastAsia="Calibri" w:hAnsi="Calibri" w:cs="Calibri" w:hint="default"/>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Courier New"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Courier New" w:hint="default"/>
      </w:rPr>
    </w:lvl>
    <w:lvl w:ilvl="8" w:tplc="14090005">
      <w:start w:val="1"/>
      <w:numFmt w:val="bullet"/>
      <w:lvlText w:val=""/>
      <w:lvlJc w:val="left"/>
      <w:pPr>
        <w:ind w:left="6480" w:hanging="360"/>
      </w:pPr>
      <w:rPr>
        <w:rFonts w:ascii="Wingdings" w:hAnsi="Wingdings" w:hint="default"/>
      </w:rPr>
    </w:lvl>
  </w:abstractNum>
  <w:abstractNum w:abstractNumId="5" w15:restartNumberingAfterBreak="0">
    <w:nsid w:val="56D85616"/>
    <w:multiLevelType w:val="hybridMultilevel"/>
    <w:tmpl w:val="51386A34"/>
    <w:lvl w:ilvl="0" w:tplc="14090005">
      <w:start w:val="1"/>
      <w:numFmt w:val="bullet"/>
      <w:lvlText w:val=""/>
      <w:lvlJc w:val="left"/>
      <w:pPr>
        <w:ind w:left="360" w:hanging="360"/>
      </w:pPr>
      <w:rPr>
        <w:rFonts w:ascii="Wingdings" w:hAnsi="Wingdings" w:hint="default"/>
      </w:rPr>
    </w:lvl>
    <w:lvl w:ilvl="1" w:tplc="14090003" w:tentative="1">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num w:numId="1" w16cid:durableId="836652368">
    <w:abstractNumId w:val="2"/>
  </w:num>
  <w:num w:numId="2" w16cid:durableId="43674137">
    <w:abstractNumId w:val="1"/>
  </w:num>
  <w:num w:numId="3" w16cid:durableId="1359811902">
    <w:abstractNumId w:val="3"/>
  </w:num>
  <w:num w:numId="4" w16cid:durableId="1567185403">
    <w:abstractNumId w:val="0"/>
  </w:num>
  <w:num w:numId="5" w16cid:durableId="1145506656">
    <w:abstractNumId w:val="4"/>
  </w:num>
  <w:num w:numId="6" w16cid:durableId="1926958021">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8"/>
  <w:proofState w:spelling="clean" w:grammar="clean"/>
  <w:documentProtection w:edit="forms" w:enforcement="1" w:cryptProviderType="rsaAES" w:cryptAlgorithmClass="hash" w:cryptAlgorithmType="typeAny" w:cryptAlgorithmSid="14" w:cryptSpinCount="100000" w:hash="3GghMRz3PDokMYtlnuBtstDoETiqHra6T6cTWSJd3mUMFOsjroTWBtrvMHZzK1OLtjPULtYnvKqLgGDzUzHHsA==" w:salt="Os9WFq9LDMa/IvZ04DCiCQ=="/>
  <w:defaultTabStop w:val="720"/>
  <w:characterSpacingControl w:val="doNotCompress"/>
  <w:hdrShapeDefaults>
    <o:shapedefaults v:ext="edit" spidmax="9932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5A43"/>
    <w:rsid w:val="000016A1"/>
    <w:rsid w:val="00010E8D"/>
    <w:rsid w:val="00012530"/>
    <w:rsid w:val="00016A96"/>
    <w:rsid w:val="00023D98"/>
    <w:rsid w:val="000246B0"/>
    <w:rsid w:val="00032387"/>
    <w:rsid w:val="00040766"/>
    <w:rsid w:val="00046038"/>
    <w:rsid w:val="00046BFA"/>
    <w:rsid w:val="00053711"/>
    <w:rsid w:val="000670A8"/>
    <w:rsid w:val="000855BF"/>
    <w:rsid w:val="0009571B"/>
    <w:rsid w:val="000A3858"/>
    <w:rsid w:val="000A4A9D"/>
    <w:rsid w:val="000B404E"/>
    <w:rsid w:val="000C372E"/>
    <w:rsid w:val="000C6CF1"/>
    <w:rsid w:val="000E366B"/>
    <w:rsid w:val="000E7B02"/>
    <w:rsid w:val="000F0577"/>
    <w:rsid w:val="000F3152"/>
    <w:rsid w:val="000F5679"/>
    <w:rsid w:val="00113067"/>
    <w:rsid w:val="00120272"/>
    <w:rsid w:val="00140221"/>
    <w:rsid w:val="001437A0"/>
    <w:rsid w:val="00147BDC"/>
    <w:rsid w:val="00167740"/>
    <w:rsid w:val="00170DDC"/>
    <w:rsid w:val="0018229F"/>
    <w:rsid w:val="00194708"/>
    <w:rsid w:val="001968F6"/>
    <w:rsid w:val="001A26A3"/>
    <w:rsid w:val="001A4C0C"/>
    <w:rsid w:val="001B0F39"/>
    <w:rsid w:val="001C2667"/>
    <w:rsid w:val="001C5D4D"/>
    <w:rsid w:val="001F4A5D"/>
    <w:rsid w:val="00202B66"/>
    <w:rsid w:val="002067C4"/>
    <w:rsid w:val="0023433B"/>
    <w:rsid w:val="00234906"/>
    <w:rsid w:val="002405C1"/>
    <w:rsid w:val="002517AE"/>
    <w:rsid w:val="00256BB6"/>
    <w:rsid w:val="00262014"/>
    <w:rsid w:val="00270EE4"/>
    <w:rsid w:val="002927A1"/>
    <w:rsid w:val="00294F41"/>
    <w:rsid w:val="002B409F"/>
    <w:rsid w:val="002C1E1E"/>
    <w:rsid w:val="002D39B7"/>
    <w:rsid w:val="0030777C"/>
    <w:rsid w:val="003269DA"/>
    <w:rsid w:val="003307A8"/>
    <w:rsid w:val="0033657A"/>
    <w:rsid w:val="00361809"/>
    <w:rsid w:val="00372052"/>
    <w:rsid w:val="00374341"/>
    <w:rsid w:val="00381CA4"/>
    <w:rsid w:val="00393D0F"/>
    <w:rsid w:val="00396469"/>
    <w:rsid w:val="003A2BDB"/>
    <w:rsid w:val="003B4FA3"/>
    <w:rsid w:val="003E6383"/>
    <w:rsid w:val="003F66CC"/>
    <w:rsid w:val="00404691"/>
    <w:rsid w:val="004051A8"/>
    <w:rsid w:val="00423178"/>
    <w:rsid w:val="00435F81"/>
    <w:rsid w:val="0044273A"/>
    <w:rsid w:val="00443065"/>
    <w:rsid w:val="004726B7"/>
    <w:rsid w:val="00472D84"/>
    <w:rsid w:val="00474FA9"/>
    <w:rsid w:val="0047538A"/>
    <w:rsid w:val="004763CC"/>
    <w:rsid w:val="00484871"/>
    <w:rsid w:val="00486F66"/>
    <w:rsid w:val="0049560B"/>
    <w:rsid w:val="004A1927"/>
    <w:rsid w:val="004B1811"/>
    <w:rsid w:val="004B1A9F"/>
    <w:rsid w:val="004D10F0"/>
    <w:rsid w:val="004F464F"/>
    <w:rsid w:val="004F47E9"/>
    <w:rsid w:val="005056A5"/>
    <w:rsid w:val="00507CF3"/>
    <w:rsid w:val="0051184F"/>
    <w:rsid w:val="00521DAA"/>
    <w:rsid w:val="00523319"/>
    <w:rsid w:val="00536798"/>
    <w:rsid w:val="005451F5"/>
    <w:rsid w:val="00545802"/>
    <w:rsid w:val="00550297"/>
    <w:rsid w:val="00553A12"/>
    <w:rsid w:val="00562E77"/>
    <w:rsid w:val="0056342D"/>
    <w:rsid w:val="00565909"/>
    <w:rsid w:val="00580C2F"/>
    <w:rsid w:val="005B03AB"/>
    <w:rsid w:val="005B314B"/>
    <w:rsid w:val="005C1739"/>
    <w:rsid w:val="005D2556"/>
    <w:rsid w:val="005E4EC3"/>
    <w:rsid w:val="005E5813"/>
    <w:rsid w:val="005E7836"/>
    <w:rsid w:val="00601712"/>
    <w:rsid w:val="006063B2"/>
    <w:rsid w:val="00611F09"/>
    <w:rsid w:val="006426CE"/>
    <w:rsid w:val="00650F5B"/>
    <w:rsid w:val="006911C7"/>
    <w:rsid w:val="00691225"/>
    <w:rsid w:val="006934AC"/>
    <w:rsid w:val="006A5A43"/>
    <w:rsid w:val="006D0D5F"/>
    <w:rsid w:val="006E4BB6"/>
    <w:rsid w:val="006F3A36"/>
    <w:rsid w:val="006F5CBE"/>
    <w:rsid w:val="00707A2E"/>
    <w:rsid w:val="0071434E"/>
    <w:rsid w:val="00724016"/>
    <w:rsid w:val="00735D43"/>
    <w:rsid w:val="00747399"/>
    <w:rsid w:val="007546DE"/>
    <w:rsid w:val="00760A23"/>
    <w:rsid w:val="007668EC"/>
    <w:rsid w:val="007871B0"/>
    <w:rsid w:val="007876E1"/>
    <w:rsid w:val="00794839"/>
    <w:rsid w:val="007A447D"/>
    <w:rsid w:val="007B0BCB"/>
    <w:rsid w:val="007B5D74"/>
    <w:rsid w:val="007C05B2"/>
    <w:rsid w:val="007D6A4A"/>
    <w:rsid w:val="007D7700"/>
    <w:rsid w:val="007E645E"/>
    <w:rsid w:val="007F668F"/>
    <w:rsid w:val="008018C2"/>
    <w:rsid w:val="00811F48"/>
    <w:rsid w:val="00842D16"/>
    <w:rsid w:val="008453DE"/>
    <w:rsid w:val="00846222"/>
    <w:rsid w:val="00853DC0"/>
    <w:rsid w:val="00860925"/>
    <w:rsid w:val="00862D1D"/>
    <w:rsid w:val="00867439"/>
    <w:rsid w:val="00895D85"/>
    <w:rsid w:val="00896A25"/>
    <w:rsid w:val="008A60BD"/>
    <w:rsid w:val="008C1317"/>
    <w:rsid w:val="008F28C0"/>
    <w:rsid w:val="008F4C61"/>
    <w:rsid w:val="009262F8"/>
    <w:rsid w:val="009336B7"/>
    <w:rsid w:val="0097469B"/>
    <w:rsid w:val="009751E0"/>
    <w:rsid w:val="00976044"/>
    <w:rsid w:val="0099296A"/>
    <w:rsid w:val="00997E04"/>
    <w:rsid w:val="009A1869"/>
    <w:rsid w:val="009A4BBD"/>
    <w:rsid w:val="009B2907"/>
    <w:rsid w:val="009B7793"/>
    <w:rsid w:val="009C1C76"/>
    <w:rsid w:val="009D67AF"/>
    <w:rsid w:val="009F46C5"/>
    <w:rsid w:val="00A00BE3"/>
    <w:rsid w:val="00A30B46"/>
    <w:rsid w:val="00A57F59"/>
    <w:rsid w:val="00A61789"/>
    <w:rsid w:val="00A71332"/>
    <w:rsid w:val="00A7369E"/>
    <w:rsid w:val="00A8062C"/>
    <w:rsid w:val="00A9029D"/>
    <w:rsid w:val="00A94259"/>
    <w:rsid w:val="00A97F11"/>
    <w:rsid w:val="00AA22F0"/>
    <w:rsid w:val="00AA6F25"/>
    <w:rsid w:val="00AA73BC"/>
    <w:rsid w:val="00AA7A5C"/>
    <w:rsid w:val="00AB0E4F"/>
    <w:rsid w:val="00AB42E3"/>
    <w:rsid w:val="00AC1D14"/>
    <w:rsid w:val="00AC2BBB"/>
    <w:rsid w:val="00AD1522"/>
    <w:rsid w:val="00AD33A2"/>
    <w:rsid w:val="00AD48FE"/>
    <w:rsid w:val="00AD5157"/>
    <w:rsid w:val="00AE072B"/>
    <w:rsid w:val="00B021BB"/>
    <w:rsid w:val="00B10352"/>
    <w:rsid w:val="00B27AD2"/>
    <w:rsid w:val="00B34C04"/>
    <w:rsid w:val="00B449A5"/>
    <w:rsid w:val="00B60C5A"/>
    <w:rsid w:val="00B66119"/>
    <w:rsid w:val="00B772F0"/>
    <w:rsid w:val="00B905FE"/>
    <w:rsid w:val="00B91CC0"/>
    <w:rsid w:val="00BB527E"/>
    <w:rsid w:val="00BB7F28"/>
    <w:rsid w:val="00BF731B"/>
    <w:rsid w:val="00C00C56"/>
    <w:rsid w:val="00C23BEB"/>
    <w:rsid w:val="00C369B4"/>
    <w:rsid w:val="00C4289E"/>
    <w:rsid w:val="00C638E8"/>
    <w:rsid w:val="00C644BF"/>
    <w:rsid w:val="00C65E08"/>
    <w:rsid w:val="00C83789"/>
    <w:rsid w:val="00CA14C9"/>
    <w:rsid w:val="00CB0DD8"/>
    <w:rsid w:val="00CB27CB"/>
    <w:rsid w:val="00CD0D2D"/>
    <w:rsid w:val="00CD0D8F"/>
    <w:rsid w:val="00CD272B"/>
    <w:rsid w:val="00CE0D9D"/>
    <w:rsid w:val="00CE6EAF"/>
    <w:rsid w:val="00CF1B45"/>
    <w:rsid w:val="00CF752D"/>
    <w:rsid w:val="00D05C5E"/>
    <w:rsid w:val="00D07E55"/>
    <w:rsid w:val="00D117DE"/>
    <w:rsid w:val="00D14E24"/>
    <w:rsid w:val="00D15834"/>
    <w:rsid w:val="00D21404"/>
    <w:rsid w:val="00D22213"/>
    <w:rsid w:val="00D23978"/>
    <w:rsid w:val="00D35B0C"/>
    <w:rsid w:val="00D41312"/>
    <w:rsid w:val="00D50EB3"/>
    <w:rsid w:val="00D5462D"/>
    <w:rsid w:val="00D56DB2"/>
    <w:rsid w:val="00D66099"/>
    <w:rsid w:val="00D941F4"/>
    <w:rsid w:val="00DA1145"/>
    <w:rsid w:val="00DA60A1"/>
    <w:rsid w:val="00DA62E1"/>
    <w:rsid w:val="00DB1722"/>
    <w:rsid w:val="00DC22D0"/>
    <w:rsid w:val="00DE5912"/>
    <w:rsid w:val="00E20BC5"/>
    <w:rsid w:val="00E41C9D"/>
    <w:rsid w:val="00E45562"/>
    <w:rsid w:val="00E555E6"/>
    <w:rsid w:val="00E574FD"/>
    <w:rsid w:val="00E600C9"/>
    <w:rsid w:val="00E6199B"/>
    <w:rsid w:val="00E62C79"/>
    <w:rsid w:val="00E81F69"/>
    <w:rsid w:val="00E91F3E"/>
    <w:rsid w:val="00E97C48"/>
    <w:rsid w:val="00EA34CD"/>
    <w:rsid w:val="00EA56CB"/>
    <w:rsid w:val="00EB65A1"/>
    <w:rsid w:val="00EC6BF3"/>
    <w:rsid w:val="00ED3CDD"/>
    <w:rsid w:val="00ED5A15"/>
    <w:rsid w:val="00ED67E9"/>
    <w:rsid w:val="00EF2189"/>
    <w:rsid w:val="00EF2660"/>
    <w:rsid w:val="00EF3306"/>
    <w:rsid w:val="00EF45FF"/>
    <w:rsid w:val="00F00089"/>
    <w:rsid w:val="00F00120"/>
    <w:rsid w:val="00F3260F"/>
    <w:rsid w:val="00F4295B"/>
    <w:rsid w:val="00F42F34"/>
    <w:rsid w:val="00F42FEA"/>
    <w:rsid w:val="00F53AD5"/>
    <w:rsid w:val="00F54E70"/>
    <w:rsid w:val="00F926C8"/>
    <w:rsid w:val="00FA37CF"/>
    <w:rsid w:val="00FB294D"/>
    <w:rsid w:val="00FD5E65"/>
    <w:rsid w:val="00FF2649"/>
  </w:rsids>
  <m:mathPr>
    <m:mathFont m:val="Cambria Math"/>
    <m:brkBin m:val="before"/>
    <m:brkBinSub m:val="--"/>
    <m:smallFrac m:val="0"/>
    <m:dispDef/>
    <m:lMargin m:val="0"/>
    <m:rMargin m:val="0"/>
    <m:defJc m:val="centerGroup"/>
    <m:wrapIndent m:val="1440"/>
    <m:intLim m:val="subSup"/>
    <m:naryLim m:val="undOvr"/>
  </m:mathPr>
  <w:themeFontLang w:val="en-NZ" w:eastAsia="zh-CN"/>
  <w:clrSchemeMapping w:bg1="light1" w:t1="dark1" w:bg2="light2" w:t2="dark2" w:accent1="accent1" w:accent2="accent2" w:accent3="accent3" w:accent4="accent4" w:accent5="accent5" w:accent6="accent6" w:hyperlink="hyperlink" w:followedHyperlink="followedHyperlink"/>
  <w:shapeDefaults>
    <o:shapedefaults v:ext="edit" spidmax="99329"/>
    <o:shapelayout v:ext="edit">
      <o:idmap v:ext="edit" data="1"/>
    </o:shapelayout>
  </w:shapeDefaults>
  <w:decimalSymbol w:val="."/>
  <w:listSeparator w:val=","/>
  <w14:docId w14:val="45EB4953"/>
  <w15:chartTrackingRefBased/>
  <w15:docId w15:val="{D43EE3D6-D152-4E79-B58C-84EBA5765D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NZ"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6A5A4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6A5A43"/>
    <w:rPr>
      <w:color w:val="0000FF"/>
      <w:u w:val="single"/>
    </w:rPr>
  </w:style>
  <w:style w:type="character" w:styleId="UnresolvedMention">
    <w:name w:val="Unresolved Mention"/>
    <w:basedOn w:val="DefaultParagraphFont"/>
    <w:uiPriority w:val="99"/>
    <w:semiHidden/>
    <w:unhideWhenUsed/>
    <w:rsid w:val="006A5A43"/>
    <w:rPr>
      <w:color w:val="605E5C"/>
      <w:shd w:val="clear" w:color="auto" w:fill="E1DFDD"/>
    </w:rPr>
  </w:style>
  <w:style w:type="paragraph" w:customStyle="1" w:styleId="BulletText1">
    <w:name w:val="Bullet Text 1"/>
    <w:basedOn w:val="Normal"/>
    <w:rsid w:val="006A5A43"/>
    <w:pPr>
      <w:numPr>
        <w:numId w:val="1"/>
      </w:numPr>
      <w:spacing w:after="0" w:line="240" w:lineRule="auto"/>
    </w:pPr>
    <w:rPr>
      <w:rFonts w:ascii="Segoe UI" w:eastAsia="Times New Roman" w:hAnsi="Segoe UI" w:cs="Times New Roman"/>
      <w:sz w:val="20"/>
      <w:szCs w:val="20"/>
      <w:lang w:eastAsia="en-GB"/>
    </w:rPr>
  </w:style>
  <w:style w:type="paragraph" w:styleId="ListParagraph">
    <w:name w:val="List Paragraph"/>
    <w:basedOn w:val="Normal"/>
    <w:uiPriority w:val="34"/>
    <w:qFormat/>
    <w:rsid w:val="006A5A43"/>
    <w:pPr>
      <w:ind w:left="720"/>
      <w:contextualSpacing/>
    </w:pPr>
  </w:style>
  <w:style w:type="paragraph" w:styleId="BalloonText">
    <w:name w:val="Balloon Text"/>
    <w:basedOn w:val="Normal"/>
    <w:link w:val="BalloonTextChar"/>
    <w:uiPriority w:val="99"/>
    <w:semiHidden/>
    <w:unhideWhenUsed/>
    <w:rsid w:val="006A5A4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A5A43"/>
    <w:rPr>
      <w:rFonts w:ascii="Segoe UI" w:hAnsi="Segoe UI" w:cs="Segoe UI"/>
      <w:sz w:val="18"/>
      <w:szCs w:val="18"/>
    </w:rPr>
  </w:style>
  <w:style w:type="paragraph" w:customStyle="1" w:styleId="Style1">
    <w:name w:val="Style1"/>
    <w:basedOn w:val="Normal"/>
    <w:rsid w:val="00FA37CF"/>
    <w:pPr>
      <w:numPr>
        <w:numId w:val="4"/>
      </w:numPr>
      <w:spacing w:after="0" w:line="240" w:lineRule="auto"/>
    </w:pPr>
    <w:rPr>
      <w:rFonts w:ascii="Segoe UI" w:eastAsia="Times New Roman" w:hAnsi="Segoe UI" w:cs="Times New Roman"/>
      <w:sz w:val="20"/>
      <w:szCs w:val="20"/>
      <w:lang w:eastAsia="en-GB"/>
    </w:rPr>
  </w:style>
  <w:style w:type="character" w:styleId="PlaceholderText">
    <w:name w:val="Placeholder Text"/>
    <w:basedOn w:val="DefaultParagraphFont"/>
    <w:uiPriority w:val="99"/>
    <w:semiHidden/>
    <w:rsid w:val="00523319"/>
    <w:rPr>
      <w:color w:val="808080"/>
    </w:rPr>
  </w:style>
  <w:style w:type="paragraph" w:styleId="BodyText">
    <w:name w:val="Body Text"/>
    <w:basedOn w:val="Normal"/>
    <w:link w:val="BodyTextChar"/>
    <w:rsid w:val="000855BF"/>
    <w:pPr>
      <w:spacing w:after="0" w:line="240" w:lineRule="auto"/>
    </w:pPr>
    <w:rPr>
      <w:rFonts w:ascii="Arial" w:eastAsia="Times New Roman" w:hAnsi="Arial" w:cs="Times New Roman"/>
      <w:sz w:val="20"/>
      <w:szCs w:val="20"/>
      <w:lang w:val="en-AU" w:eastAsia="en-GB"/>
    </w:rPr>
  </w:style>
  <w:style w:type="character" w:customStyle="1" w:styleId="BodyTextChar">
    <w:name w:val="Body Text Char"/>
    <w:basedOn w:val="DefaultParagraphFont"/>
    <w:link w:val="BodyText"/>
    <w:rsid w:val="000855BF"/>
    <w:rPr>
      <w:rFonts w:ascii="Arial" w:eastAsia="Times New Roman" w:hAnsi="Arial" w:cs="Times New Roman"/>
      <w:sz w:val="20"/>
      <w:szCs w:val="20"/>
      <w:lang w:val="en-AU" w:eastAsia="en-GB"/>
    </w:rPr>
  </w:style>
  <w:style w:type="paragraph" w:styleId="CommentText">
    <w:name w:val="annotation text"/>
    <w:basedOn w:val="Normal"/>
    <w:link w:val="CommentTextChar"/>
    <w:rsid w:val="000855BF"/>
    <w:pPr>
      <w:spacing w:after="0" w:line="240" w:lineRule="auto"/>
    </w:pPr>
    <w:rPr>
      <w:rFonts w:ascii="Segoe UI" w:eastAsia="Times New Roman" w:hAnsi="Segoe UI" w:cs="Times New Roman"/>
      <w:sz w:val="20"/>
      <w:szCs w:val="20"/>
      <w:lang w:eastAsia="en-GB"/>
    </w:rPr>
  </w:style>
  <w:style w:type="character" w:customStyle="1" w:styleId="CommentTextChar">
    <w:name w:val="Comment Text Char"/>
    <w:basedOn w:val="DefaultParagraphFont"/>
    <w:link w:val="CommentText"/>
    <w:rsid w:val="000855BF"/>
    <w:rPr>
      <w:rFonts w:ascii="Segoe UI" w:eastAsia="Times New Roman" w:hAnsi="Segoe UI" w:cs="Times New Roman"/>
      <w:sz w:val="20"/>
      <w:szCs w:val="20"/>
      <w:lang w:eastAsia="en-GB"/>
    </w:rPr>
  </w:style>
  <w:style w:type="character" w:styleId="CommentReference">
    <w:name w:val="annotation reference"/>
    <w:basedOn w:val="DefaultParagraphFont"/>
    <w:rsid w:val="000855BF"/>
    <w:rPr>
      <w:sz w:val="16"/>
      <w:szCs w:val="16"/>
    </w:rPr>
  </w:style>
  <w:style w:type="paragraph" w:styleId="z-TopofForm">
    <w:name w:val="HTML Top of Form"/>
    <w:basedOn w:val="Normal"/>
    <w:next w:val="Normal"/>
    <w:link w:val="z-TopofFormChar"/>
    <w:hidden/>
    <w:uiPriority w:val="99"/>
    <w:semiHidden/>
    <w:unhideWhenUsed/>
    <w:rsid w:val="003E6383"/>
    <w:pPr>
      <w:pBdr>
        <w:bottom w:val="single" w:sz="6" w:space="1" w:color="auto"/>
      </w:pBdr>
      <w:spacing w:after="0"/>
      <w:jc w:val="center"/>
    </w:pPr>
    <w:rPr>
      <w:rFonts w:ascii="Arial" w:hAnsi="Arial" w:cs="Arial"/>
      <w:vanish/>
      <w:sz w:val="16"/>
      <w:szCs w:val="16"/>
    </w:rPr>
  </w:style>
  <w:style w:type="character" w:customStyle="1" w:styleId="z-TopofFormChar">
    <w:name w:val="z-Top of Form Char"/>
    <w:basedOn w:val="DefaultParagraphFont"/>
    <w:link w:val="z-TopofForm"/>
    <w:uiPriority w:val="99"/>
    <w:semiHidden/>
    <w:rsid w:val="003E6383"/>
    <w:rPr>
      <w:rFonts w:ascii="Arial" w:hAnsi="Arial" w:cs="Arial"/>
      <w:vanish/>
      <w:sz w:val="16"/>
      <w:szCs w:val="16"/>
    </w:rPr>
  </w:style>
  <w:style w:type="paragraph" w:styleId="z-BottomofForm">
    <w:name w:val="HTML Bottom of Form"/>
    <w:basedOn w:val="Normal"/>
    <w:next w:val="Normal"/>
    <w:link w:val="z-BottomofFormChar"/>
    <w:hidden/>
    <w:uiPriority w:val="99"/>
    <w:semiHidden/>
    <w:unhideWhenUsed/>
    <w:rsid w:val="003E6383"/>
    <w:pPr>
      <w:pBdr>
        <w:top w:val="single" w:sz="6" w:space="1" w:color="auto"/>
      </w:pBdr>
      <w:spacing w:after="0"/>
      <w:jc w:val="center"/>
    </w:pPr>
    <w:rPr>
      <w:rFonts w:ascii="Arial" w:hAnsi="Arial" w:cs="Arial"/>
      <w:vanish/>
      <w:sz w:val="16"/>
      <w:szCs w:val="16"/>
    </w:rPr>
  </w:style>
  <w:style w:type="character" w:customStyle="1" w:styleId="z-BottomofFormChar">
    <w:name w:val="z-Bottom of Form Char"/>
    <w:basedOn w:val="DefaultParagraphFont"/>
    <w:link w:val="z-BottomofForm"/>
    <w:uiPriority w:val="99"/>
    <w:semiHidden/>
    <w:rsid w:val="003E6383"/>
    <w:rPr>
      <w:rFonts w:ascii="Arial" w:hAnsi="Arial" w:cs="Arial"/>
      <w:vanish/>
      <w:sz w:val="16"/>
      <w:szCs w:val="16"/>
    </w:rPr>
  </w:style>
  <w:style w:type="paragraph" w:styleId="CommentSubject">
    <w:name w:val="annotation subject"/>
    <w:basedOn w:val="CommentText"/>
    <w:next w:val="CommentText"/>
    <w:link w:val="CommentSubjectChar"/>
    <w:uiPriority w:val="99"/>
    <w:semiHidden/>
    <w:unhideWhenUsed/>
    <w:rsid w:val="00DA60A1"/>
    <w:pPr>
      <w:spacing w:after="160"/>
    </w:pPr>
    <w:rPr>
      <w:rFonts w:asciiTheme="minorHAnsi" w:eastAsiaTheme="minorEastAsia" w:hAnsiTheme="minorHAnsi" w:cstheme="minorBidi"/>
      <w:b/>
      <w:bCs/>
      <w:lang w:eastAsia="zh-CN"/>
    </w:rPr>
  </w:style>
  <w:style w:type="character" w:customStyle="1" w:styleId="CommentSubjectChar">
    <w:name w:val="Comment Subject Char"/>
    <w:basedOn w:val="CommentTextChar"/>
    <w:link w:val="CommentSubject"/>
    <w:uiPriority w:val="99"/>
    <w:semiHidden/>
    <w:rsid w:val="00DA60A1"/>
    <w:rPr>
      <w:rFonts w:ascii="Segoe UI" w:eastAsia="Times New Roman" w:hAnsi="Segoe UI" w:cs="Times New Roman"/>
      <w:b/>
      <w:bCs/>
      <w:sz w:val="20"/>
      <w:szCs w:val="20"/>
      <w:lang w:eastAsia="en-GB"/>
    </w:rPr>
  </w:style>
  <w:style w:type="paragraph" w:styleId="Header">
    <w:name w:val="header"/>
    <w:basedOn w:val="Normal"/>
    <w:link w:val="HeaderChar"/>
    <w:uiPriority w:val="99"/>
    <w:unhideWhenUsed/>
    <w:rsid w:val="000246B0"/>
    <w:pPr>
      <w:tabs>
        <w:tab w:val="center" w:pos="4513"/>
        <w:tab w:val="right" w:pos="9026"/>
      </w:tabs>
      <w:spacing w:after="0" w:line="240" w:lineRule="auto"/>
    </w:pPr>
  </w:style>
  <w:style w:type="character" w:customStyle="1" w:styleId="HeaderChar">
    <w:name w:val="Header Char"/>
    <w:basedOn w:val="DefaultParagraphFont"/>
    <w:link w:val="Header"/>
    <w:uiPriority w:val="99"/>
    <w:rsid w:val="000246B0"/>
  </w:style>
  <w:style w:type="paragraph" w:styleId="Footer">
    <w:name w:val="footer"/>
    <w:basedOn w:val="Normal"/>
    <w:link w:val="FooterChar"/>
    <w:uiPriority w:val="99"/>
    <w:unhideWhenUsed/>
    <w:rsid w:val="000246B0"/>
    <w:pPr>
      <w:tabs>
        <w:tab w:val="center" w:pos="4513"/>
        <w:tab w:val="right" w:pos="9026"/>
      </w:tabs>
      <w:spacing w:after="0" w:line="240" w:lineRule="auto"/>
    </w:pPr>
  </w:style>
  <w:style w:type="character" w:customStyle="1" w:styleId="FooterChar">
    <w:name w:val="Footer Char"/>
    <w:basedOn w:val="DefaultParagraphFont"/>
    <w:link w:val="Footer"/>
    <w:uiPriority w:val="99"/>
    <w:rsid w:val="000246B0"/>
  </w:style>
  <w:style w:type="paragraph" w:customStyle="1" w:styleId="Text1">
    <w:name w:val="Text1"/>
    <w:basedOn w:val="Normal"/>
    <w:link w:val="Text1Char"/>
    <w:rsid w:val="00D35B0C"/>
    <w:pPr>
      <w:pBdr>
        <w:top w:val="single" w:sz="4" w:space="1" w:color="auto"/>
        <w:left w:val="single" w:sz="4" w:space="4" w:color="auto"/>
        <w:bottom w:val="single" w:sz="4" w:space="1" w:color="auto"/>
        <w:right w:val="single" w:sz="4" w:space="4" w:color="auto"/>
      </w:pBdr>
      <w:spacing w:after="0" w:line="240" w:lineRule="auto"/>
    </w:pPr>
    <w:rPr>
      <w:rFonts w:ascii="Segoe UI" w:hAnsi="Segoe UI"/>
      <w:sz w:val="20"/>
    </w:rPr>
  </w:style>
  <w:style w:type="character" w:customStyle="1" w:styleId="Text1Char">
    <w:name w:val="Text1 Char"/>
    <w:basedOn w:val="DefaultParagraphFont"/>
    <w:link w:val="Text1"/>
    <w:rsid w:val="00D35B0C"/>
    <w:rPr>
      <w:rFonts w:ascii="Segoe UI" w:hAnsi="Segoe UI"/>
      <w:sz w:val="20"/>
    </w:rPr>
  </w:style>
  <w:style w:type="paragraph" w:styleId="NormalWeb">
    <w:name w:val="Normal (Web)"/>
    <w:basedOn w:val="Normal"/>
    <w:uiPriority w:val="99"/>
    <w:semiHidden/>
    <w:unhideWhenUsed/>
    <w:rsid w:val="00A71332"/>
    <w:rPr>
      <w:rFonts w:ascii="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8736919">
      <w:bodyDiv w:val="1"/>
      <w:marLeft w:val="0"/>
      <w:marRight w:val="0"/>
      <w:marTop w:val="0"/>
      <w:marBottom w:val="0"/>
      <w:divBdr>
        <w:top w:val="none" w:sz="0" w:space="0" w:color="auto"/>
        <w:left w:val="none" w:sz="0" w:space="0" w:color="auto"/>
        <w:bottom w:val="none" w:sz="0" w:space="0" w:color="auto"/>
        <w:right w:val="none" w:sz="0" w:space="0" w:color="auto"/>
      </w:divBdr>
    </w:div>
    <w:div w:id="452987235">
      <w:bodyDiv w:val="1"/>
      <w:marLeft w:val="0"/>
      <w:marRight w:val="0"/>
      <w:marTop w:val="0"/>
      <w:marBottom w:val="0"/>
      <w:divBdr>
        <w:top w:val="none" w:sz="0" w:space="0" w:color="auto"/>
        <w:left w:val="none" w:sz="0" w:space="0" w:color="auto"/>
        <w:bottom w:val="none" w:sz="0" w:space="0" w:color="auto"/>
        <w:right w:val="none" w:sz="0" w:space="0" w:color="auto"/>
      </w:divBdr>
    </w:div>
    <w:div w:id="549152663">
      <w:bodyDiv w:val="1"/>
      <w:marLeft w:val="0"/>
      <w:marRight w:val="0"/>
      <w:marTop w:val="0"/>
      <w:marBottom w:val="0"/>
      <w:divBdr>
        <w:top w:val="none" w:sz="0" w:space="0" w:color="auto"/>
        <w:left w:val="none" w:sz="0" w:space="0" w:color="auto"/>
        <w:bottom w:val="none" w:sz="0" w:space="0" w:color="auto"/>
        <w:right w:val="none" w:sz="0" w:space="0" w:color="auto"/>
      </w:divBdr>
    </w:div>
    <w:div w:id="1806652595">
      <w:bodyDiv w:val="1"/>
      <w:marLeft w:val="0"/>
      <w:marRight w:val="0"/>
      <w:marTop w:val="0"/>
      <w:marBottom w:val="0"/>
      <w:divBdr>
        <w:top w:val="none" w:sz="0" w:space="0" w:color="auto"/>
        <w:left w:val="none" w:sz="0" w:space="0" w:color="auto"/>
        <w:bottom w:val="none" w:sz="0" w:space="0" w:color="auto"/>
        <w:right w:val="none" w:sz="0" w:space="0" w:color="auto"/>
      </w:divBdr>
    </w:div>
    <w:div w:id="1899825863">
      <w:bodyDiv w:val="1"/>
      <w:marLeft w:val="0"/>
      <w:marRight w:val="0"/>
      <w:marTop w:val="0"/>
      <w:marBottom w:val="0"/>
      <w:divBdr>
        <w:top w:val="none" w:sz="0" w:space="0" w:color="auto"/>
        <w:left w:val="none" w:sz="0" w:space="0" w:color="auto"/>
        <w:bottom w:val="none" w:sz="0" w:space="0" w:color="auto"/>
        <w:right w:val="none" w:sz="0" w:space="0" w:color="auto"/>
      </w:divBdr>
    </w:div>
    <w:div w:id="20859086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OperationalTestPlans@transpower.co.nz" TargetMode="External"/><Relationship Id="rId18" Type="http://schemas.openxmlformats.org/officeDocument/2006/relationships/hyperlink" Target="mailto:compliance@transpower.co.nz"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3.wmf"/><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nmdata@transpower.co.nz"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mailto:operationsmanager@transpower.co.nz" TargetMode="External"/><Relationship Id="rId20" Type="http://schemas.openxmlformats.org/officeDocument/2006/relationships/image" Target="media/image2.wmf"/><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hyperlink" Target="mailto:NMdata@transpower.co.nz" TargetMode="External"/><Relationship Id="rId23" Type="http://schemas.openxmlformats.org/officeDocument/2006/relationships/image" Target="media/image5.png"/><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image" Target="media/image1.wm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OperationalTestPlans@transpower.co.nz" TargetMode="External"/><Relationship Id="rId22" Type="http://schemas.openxmlformats.org/officeDocument/2006/relationships/image" Target="media/image4.wmf"/><Relationship Id="rId27"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6.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E23638ABF3D441E9F89649570B1AB33"/>
        <w:category>
          <w:name w:val="General"/>
          <w:gallery w:val="placeholder"/>
        </w:category>
        <w:types>
          <w:type w:val="bbPlcHdr"/>
        </w:types>
        <w:behaviors>
          <w:behavior w:val="content"/>
        </w:behaviors>
        <w:guid w:val="{2400D839-7223-410E-ABF6-BB8E07450DC7}"/>
      </w:docPartPr>
      <w:docPartBody>
        <w:p w:rsidR="0036575B" w:rsidRDefault="0036575B">
          <w:r w:rsidRPr="002518EB">
            <w:rPr>
              <w:rStyle w:val="PlaceholderText"/>
            </w:rPr>
            <w:t>[Doc Id Number]</w:t>
          </w:r>
        </w:p>
      </w:docPartBody>
    </w:docPart>
    <w:docPart>
      <w:docPartPr>
        <w:name w:val="37809B392C594E2EA63A0F728AD8FF73"/>
        <w:category>
          <w:name w:val="General"/>
          <w:gallery w:val="placeholder"/>
        </w:category>
        <w:types>
          <w:type w:val="bbPlcHdr"/>
        </w:types>
        <w:behaviors>
          <w:behavior w:val="content"/>
        </w:behaviors>
        <w:guid w:val="{20114E96-FD55-49F3-BD41-58930EB59C6F}"/>
      </w:docPartPr>
      <w:docPartBody>
        <w:p w:rsidR="0036575B" w:rsidRDefault="0036575B">
          <w:r w:rsidRPr="002518EB">
            <w:rPr>
              <w:rStyle w:val="PlaceholderText"/>
            </w:rPr>
            <w:t>[Issued Version]</w:t>
          </w:r>
        </w:p>
      </w:docPartBody>
    </w:docPart>
    <w:docPart>
      <w:docPartPr>
        <w:name w:val="0724559E24ED4B59916F78ABF17D9365"/>
        <w:category>
          <w:name w:val="General"/>
          <w:gallery w:val="placeholder"/>
        </w:category>
        <w:types>
          <w:type w:val="bbPlcHdr"/>
        </w:types>
        <w:behaviors>
          <w:behavior w:val="content"/>
        </w:behaviors>
        <w:guid w:val="{F7B8AAE9-ABF3-4DAA-BC97-BE84B8D0CCB2}"/>
      </w:docPartPr>
      <w:docPartBody>
        <w:p w:rsidR="002D0B1D" w:rsidRDefault="002D0B1D" w:rsidP="002D0B1D">
          <w:pPr>
            <w:pStyle w:val="0724559E24ED4B59916F78ABF17D9365"/>
          </w:pPr>
          <w:r w:rsidRPr="00A94259">
            <w:rPr>
              <w:rStyle w:val="PlaceholderText"/>
              <w:rFonts w:cstheme="minorHAnsi"/>
            </w:rPr>
            <w:t>[Company]</w:t>
          </w:r>
        </w:p>
      </w:docPartBody>
    </w:docPart>
    <w:docPart>
      <w:docPartPr>
        <w:name w:val="9FE286B33BEC479D8ADEDF91B3E4B34E"/>
        <w:category>
          <w:name w:val="General"/>
          <w:gallery w:val="placeholder"/>
        </w:category>
        <w:types>
          <w:type w:val="bbPlcHdr"/>
        </w:types>
        <w:behaviors>
          <w:behavior w:val="content"/>
        </w:behaviors>
        <w:guid w:val="{DD27E262-621A-44FC-93C6-0F63866D5CEE}"/>
      </w:docPartPr>
      <w:docPartBody>
        <w:p w:rsidR="002D0B1D" w:rsidRDefault="002D0B1D" w:rsidP="002D0B1D">
          <w:pPr>
            <w:pStyle w:val="9FE286B33BEC479D8ADEDF91B3E4B34E"/>
          </w:pPr>
          <w:r w:rsidRPr="00A94259">
            <w:rPr>
              <w:rStyle w:val="PlaceholderText"/>
              <w:rFonts w:cstheme="minorHAnsi"/>
            </w:rPr>
            <w:t>Click here to enter text.</w:t>
          </w:r>
        </w:p>
      </w:docPartBody>
    </w:docPart>
    <w:docPart>
      <w:docPartPr>
        <w:name w:val="E120FD6109B44FF493FE61DBB0E6A129"/>
        <w:category>
          <w:name w:val="General"/>
          <w:gallery w:val="placeholder"/>
        </w:category>
        <w:types>
          <w:type w:val="bbPlcHdr"/>
        </w:types>
        <w:behaviors>
          <w:behavior w:val="content"/>
        </w:behaviors>
        <w:guid w:val="{BCE78DF1-FF77-4EBF-87B2-A81DFDEB5B51}"/>
      </w:docPartPr>
      <w:docPartBody>
        <w:p w:rsidR="002D0B1D" w:rsidRDefault="002D0B1D" w:rsidP="002D0B1D">
          <w:pPr>
            <w:pStyle w:val="E120FD6109B44FF493FE61DBB0E6A129"/>
          </w:pPr>
          <w:r w:rsidRPr="00A94259">
            <w:rPr>
              <w:rStyle w:val="PlaceholderText"/>
              <w:rFonts w:cstheme="minorHAnsi"/>
            </w:rPr>
            <w:t>[AO Name]</w:t>
          </w:r>
        </w:p>
      </w:docPartBody>
    </w:docPart>
    <w:docPart>
      <w:docPartPr>
        <w:name w:val="6F00E135BA77466BA0D4E25D86BE60B8"/>
        <w:category>
          <w:name w:val="General"/>
          <w:gallery w:val="placeholder"/>
        </w:category>
        <w:types>
          <w:type w:val="bbPlcHdr"/>
        </w:types>
        <w:behaviors>
          <w:behavior w:val="content"/>
        </w:behaviors>
        <w:guid w:val="{D57B00AA-E431-4106-B33D-BDD8BEB65E9A}"/>
      </w:docPartPr>
      <w:docPartBody>
        <w:p w:rsidR="002D0B1D" w:rsidRDefault="002D0B1D" w:rsidP="002D0B1D">
          <w:pPr>
            <w:pStyle w:val="6F00E135BA77466BA0D4E25D86BE60B8"/>
          </w:pPr>
          <w:r w:rsidRPr="00A94259">
            <w:rPr>
              <w:rStyle w:val="PlaceholderText"/>
              <w:rFonts w:cstheme="minorHAnsi"/>
            </w:rPr>
            <w:t>[AO Email]</w:t>
          </w:r>
        </w:p>
      </w:docPartBody>
    </w:docPart>
    <w:docPart>
      <w:docPartPr>
        <w:name w:val="3B52F9A29C214247AA9AE4E2B778A52C"/>
        <w:category>
          <w:name w:val="General"/>
          <w:gallery w:val="placeholder"/>
        </w:category>
        <w:types>
          <w:type w:val="bbPlcHdr"/>
        </w:types>
        <w:behaviors>
          <w:behavior w:val="content"/>
        </w:behaviors>
        <w:guid w:val="{E3AB0899-6123-4C70-9902-D9AC0B23AEB8}"/>
      </w:docPartPr>
      <w:docPartBody>
        <w:p w:rsidR="002D0B1D" w:rsidRDefault="002D0B1D" w:rsidP="002D0B1D">
          <w:pPr>
            <w:pStyle w:val="3B52F9A29C214247AA9AE4E2B778A52C"/>
          </w:pPr>
          <w:r w:rsidRPr="00A94259">
            <w:rPr>
              <w:rStyle w:val="PlaceholderText"/>
              <w:rFonts w:cstheme="minorHAnsi"/>
            </w:rPr>
            <w:t>Click or tap to enter a date.</w:t>
          </w:r>
        </w:p>
      </w:docPartBody>
    </w:docPart>
    <w:docPart>
      <w:docPartPr>
        <w:name w:val="E9478C29AF0E4A8996CC325C2EB2403C"/>
        <w:category>
          <w:name w:val="General"/>
          <w:gallery w:val="placeholder"/>
        </w:category>
        <w:types>
          <w:type w:val="bbPlcHdr"/>
        </w:types>
        <w:behaviors>
          <w:behavior w:val="content"/>
        </w:behaviors>
        <w:guid w:val="{86069B83-E4D4-4C52-91D2-889FF50BD151}"/>
      </w:docPartPr>
      <w:docPartBody>
        <w:p w:rsidR="002D0B1D" w:rsidRDefault="002D0B1D" w:rsidP="002D0B1D">
          <w:pPr>
            <w:pStyle w:val="E9478C29AF0E4A8996CC325C2EB2403C"/>
          </w:pPr>
          <w:r w:rsidRPr="00C13B99">
            <w:rPr>
              <w:rStyle w:val="PlaceholderText"/>
            </w:rPr>
            <w:t>[Email Contact Test Plan]</w:t>
          </w:r>
        </w:p>
      </w:docPartBody>
    </w:docPart>
    <w:docPart>
      <w:docPartPr>
        <w:name w:val="D1746FE144704413AEFF484DA2B21405"/>
        <w:category>
          <w:name w:val="General"/>
          <w:gallery w:val="placeholder"/>
        </w:category>
        <w:types>
          <w:type w:val="bbPlcHdr"/>
        </w:types>
        <w:behaviors>
          <w:behavior w:val="content"/>
        </w:behaviors>
        <w:guid w:val="{70F3F59B-A7B2-4B37-AD15-D8601EC7EDD4}"/>
      </w:docPartPr>
      <w:docPartBody>
        <w:p w:rsidR="002D0B1D" w:rsidRDefault="002D0B1D" w:rsidP="002D0B1D">
          <w:pPr>
            <w:pStyle w:val="D1746FE144704413AEFF484DA2B21405"/>
          </w:pPr>
          <w:r w:rsidRPr="00E251CC">
            <w:rPr>
              <w:rStyle w:val="PlaceholderText"/>
            </w:rPr>
            <w:t>[Phone Contact Test Plan]</w:t>
          </w:r>
        </w:p>
      </w:docPartBody>
    </w:docPart>
    <w:docPart>
      <w:docPartPr>
        <w:name w:val="75260DA5F189416B96D2F02508CF890D"/>
        <w:category>
          <w:name w:val="General"/>
          <w:gallery w:val="placeholder"/>
        </w:category>
        <w:types>
          <w:type w:val="bbPlcHdr"/>
        </w:types>
        <w:behaviors>
          <w:behavior w:val="content"/>
        </w:behaviors>
        <w:guid w:val="{7E190124-1C96-44DF-884A-1DE6B2CBF090}"/>
      </w:docPartPr>
      <w:docPartBody>
        <w:p w:rsidR="002D0B1D" w:rsidRDefault="002D0B1D" w:rsidP="002D0B1D">
          <w:pPr>
            <w:pStyle w:val="75260DA5F189416B96D2F02508CF890D"/>
          </w:pPr>
          <w:r w:rsidRPr="00A94259">
            <w:rPr>
              <w:rStyle w:val="PlaceholderText"/>
              <w:rFonts w:cstheme="minorHAnsi"/>
            </w:rPr>
            <w:t>Click here to enter text.</w:t>
          </w:r>
        </w:p>
      </w:docPartBody>
    </w:docPart>
    <w:docPart>
      <w:docPartPr>
        <w:name w:val="00F20608315D46AA80728B33AF796C28"/>
        <w:category>
          <w:name w:val="General"/>
          <w:gallery w:val="placeholder"/>
        </w:category>
        <w:types>
          <w:type w:val="bbPlcHdr"/>
        </w:types>
        <w:behaviors>
          <w:behavior w:val="content"/>
        </w:behaviors>
        <w:guid w:val="{F0AA4631-A91B-40B0-968D-6680F86E6DA0}"/>
      </w:docPartPr>
      <w:docPartBody>
        <w:p w:rsidR="002D0B1D" w:rsidRDefault="002D0B1D" w:rsidP="002D0B1D">
          <w:pPr>
            <w:pStyle w:val="00F20608315D46AA80728B33AF796C28"/>
          </w:pPr>
          <w:r w:rsidRPr="00D50EB3">
            <w:rPr>
              <w:rStyle w:val="PlaceholderText"/>
              <w:rFonts w:ascii="Segoe UI" w:hAnsi="Segoe UI" w:cs="Segoe UI"/>
              <w:sz w:val="20"/>
              <w:szCs w:val="20"/>
            </w:rPr>
            <w:t>[Asset Owner Type]</w:t>
          </w:r>
        </w:p>
      </w:docPartBody>
    </w:docPart>
    <w:docPart>
      <w:docPartPr>
        <w:name w:val="ED1CF55178B44A13846CC572F654C813"/>
        <w:category>
          <w:name w:val="General"/>
          <w:gallery w:val="placeholder"/>
        </w:category>
        <w:types>
          <w:type w:val="bbPlcHdr"/>
        </w:types>
        <w:behaviors>
          <w:behavior w:val="content"/>
        </w:behaviors>
        <w:guid w:val="{255B07E8-4E3E-4DC2-A904-7D12ABB8CCB1}"/>
      </w:docPartPr>
      <w:docPartBody>
        <w:p w:rsidR="002D0B1D" w:rsidRDefault="002D0B1D" w:rsidP="002D0B1D">
          <w:pPr>
            <w:pStyle w:val="ED1CF55178B44A13846CC572F654C813"/>
          </w:pPr>
          <w:r w:rsidRPr="00D50EB3">
            <w:rPr>
              <w:rStyle w:val="PlaceholderText"/>
              <w:rFonts w:ascii="Segoe UI" w:hAnsi="Segoe UI" w:cs="Segoe UI"/>
              <w:sz w:val="20"/>
              <w:szCs w:val="20"/>
            </w:rPr>
            <w:t>[Plant Type]</w:t>
          </w:r>
        </w:p>
      </w:docPartBody>
    </w:docPart>
    <w:docPart>
      <w:docPartPr>
        <w:name w:val="0D30E076847945D0A28901F91797D7CA"/>
        <w:category>
          <w:name w:val="General"/>
          <w:gallery w:val="placeholder"/>
        </w:category>
        <w:types>
          <w:type w:val="bbPlcHdr"/>
        </w:types>
        <w:behaviors>
          <w:behavior w:val="content"/>
        </w:behaviors>
        <w:guid w:val="{D62808E7-DA94-4336-8EC7-5644101C40BD}"/>
      </w:docPartPr>
      <w:docPartBody>
        <w:p w:rsidR="002D0B1D" w:rsidRDefault="002D0B1D" w:rsidP="002D0B1D">
          <w:pPr>
            <w:pStyle w:val="0D30E076847945D0A28901F91797D7CA"/>
          </w:pPr>
          <w:r w:rsidRPr="001400D7">
            <w:rPr>
              <w:rStyle w:val="PlaceholderText"/>
            </w:rPr>
            <w:t>Choose an item.</w:t>
          </w:r>
        </w:p>
      </w:docPartBody>
    </w:docPart>
    <w:docPart>
      <w:docPartPr>
        <w:name w:val="9A0C31F71558431B83C9C01FFBF304DF"/>
        <w:category>
          <w:name w:val="General"/>
          <w:gallery w:val="placeholder"/>
        </w:category>
        <w:types>
          <w:type w:val="bbPlcHdr"/>
        </w:types>
        <w:behaviors>
          <w:behavior w:val="content"/>
        </w:behaviors>
        <w:guid w:val="{DA33EBB4-453A-45BD-8B18-B552D8E67FC8}"/>
      </w:docPartPr>
      <w:docPartBody>
        <w:p w:rsidR="002D0B1D" w:rsidRDefault="002D0B1D" w:rsidP="002D0B1D">
          <w:pPr>
            <w:pStyle w:val="9A0C31F71558431B83C9C01FFBF304DF"/>
          </w:pPr>
          <w:r w:rsidRPr="00D50EB3">
            <w:rPr>
              <w:rStyle w:val="PlaceholderText"/>
              <w:rFonts w:ascii="Segoe UI" w:hAnsi="Segoe UI" w:cs="Segoe UI"/>
              <w:sz w:val="20"/>
              <w:szCs w:val="20"/>
            </w:rPr>
            <w:t>[Plant Name]</w:t>
          </w:r>
        </w:p>
      </w:docPartBody>
    </w:docPart>
    <w:docPart>
      <w:docPartPr>
        <w:name w:val="7EDB8BA9D8B84EDF9B6EE3A28141BC76"/>
        <w:category>
          <w:name w:val="General"/>
          <w:gallery w:val="placeholder"/>
        </w:category>
        <w:types>
          <w:type w:val="bbPlcHdr"/>
        </w:types>
        <w:behaviors>
          <w:behavior w:val="content"/>
        </w:behaviors>
        <w:guid w:val="{9B322448-505E-43AE-AFBF-B1FD216B5FDC}"/>
      </w:docPartPr>
      <w:docPartBody>
        <w:p w:rsidR="002D0B1D" w:rsidRDefault="002D0B1D" w:rsidP="002D0B1D">
          <w:pPr>
            <w:pStyle w:val="7EDB8BA9D8B84EDF9B6EE3A28141BC76"/>
          </w:pPr>
          <w:r w:rsidRPr="0040597A">
            <w:rPr>
              <w:rStyle w:val="PlaceholderText"/>
            </w:rPr>
            <w:t>[Date and Time of Test]</w:t>
          </w:r>
        </w:p>
      </w:docPartBody>
    </w:docPart>
    <w:docPart>
      <w:docPartPr>
        <w:name w:val="8A9DED3785284068BE960B0748F500F9"/>
        <w:category>
          <w:name w:val="General"/>
          <w:gallery w:val="placeholder"/>
        </w:category>
        <w:types>
          <w:type w:val="bbPlcHdr"/>
        </w:types>
        <w:behaviors>
          <w:behavior w:val="content"/>
        </w:behaviors>
        <w:guid w:val="{AAC46AEF-02BB-4D04-9C6F-C12A284EDC97}"/>
      </w:docPartPr>
      <w:docPartBody>
        <w:p w:rsidR="002D0B1D" w:rsidRDefault="002D0B1D" w:rsidP="002D0B1D">
          <w:pPr>
            <w:pStyle w:val="8A9DED3785284068BE960B0748F500F9"/>
          </w:pPr>
          <w:r w:rsidRPr="00D50EB3">
            <w:rPr>
              <w:rStyle w:val="PlaceholderText"/>
              <w:rFonts w:ascii="Segoe UI" w:hAnsi="Segoe UI" w:cs="Segoe UI"/>
              <w:sz w:val="18"/>
              <w:szCs w:val="18"/>
            </w:rPr>
            <w:t>[Proposed Duration]</w:t>
          </w:r>
        </w:p>
      </w:docPartBody>
    </w:docPart>
    <w:docPart>
      <w:docPartPr>
        <w:name w:val="FE4C1D19E4704233ADDCA380F1CAAEBA"/>
        <w:category>
          <w:name w:val="General"/>
          <w:gallery w:val="placeholder"/>
        </w:category>
        <w:types>
          <w:type w:val="bbPlcHdr"/>
        </w:types>
        <w:behaviors>
          <w:behavior w:val="content"/>
        </w:behaviors>
        <w:guid w:val="{D59E01EA-1085-4474-BA9B-FF518EEAE8D6}"/>
      </w:docPartPr>
      <w:docPartBody>
        <w:p w:rsidR="002D0B1D" w:rsidRDefault="002D0B1D" w:rsidP="002D0B1D">
          <w:pPr>
            <w:pStyle w:val="FE4C1D19E4704233ADDCA380F1CAAEBA"/>
          </w:pPr>
          <w:r w:rsidRPr="00D50EB3">
            <w:rPr>
              <w:rStyle w:val="PlaceholderText"/>
              <w:rFonts w:ascii="Segoe UI" w:hAnsi="Segoe UI" w:cs="Segoe UI"/>
            </w:rPr>
            <w:t>[Temporary change to asset capability]</w:t>
          </w:r>
        </w:p>
      </w:docPartBody>
    </w:docPart>
    <w:docPart>
      <w:docPartPr>
        <w:name w:val="F0466A1D433C4513A64A50B5EDFB8691"/>
        <w:category>
          <w:name w:val="General"/>
          <w:gallery w:val="placeholder"/>
        </w:category>
        <w:types>
          <w:type w:val="bbPlcHdr"/>
        </w:types>
        <w:behaviors>
          <w:behavior w:val="content"/>
        </w:behaviors>
        <w:guid w:val="{B3367E1E-42CD-4666-8DD6-3090F028F116}"/>
      </w:docPartPr>
      <w:docPartBody>
        <w:p w:rsidR="002D0B1D" w:rsidRDefault="002D0B1D" w:rsidP="002D0B1D">
          <w:pPr>
            <w:pStyle w:val="F0466A1D433C4513A64A50B5EDFB8691"/>
          </w:pPr>
          <w:r w:rsidRPr="00D50EB3">
            <w:rPr>
              <w:rStyle w:val="PlaceholderText"/>
              <w:rFonts w:ascii="Segoe UI" w:hAnsi="Segoe UI" w:cs="Segoe UI"/>
            </w:rPr>
            <w:t>Click here to enter text.</w:t>
          </w:r>
        </w:p>
      </w:docPartBody>
    </w:docPart>
    <w:docPart>
      <w:docPartPr>
        <w:name w:val="23E3AD09D89C4EB08F1A6E397909ED84"/>
        <w:category>
          <w:name w:val="General"/>
          <w:gallery w:val="placeholder"/>
        </w:category>
        <w:types>
          <w:type w:val="bbPlcHdr"/>
        </w:types>
        <w:behaviors>
          <w:behavior w:val="content"/>
        </w:behaviors>
        <w:guid w:val="{7AA46B7F-D661-4012-A9F5-FF1846E68F1F}"/>
      </w:docPartPr>
      <w:docPartBody>
        <w:p w:rsidR="002D0B1D" w:rsidRDefault="002D0B1D" w:rsidP="002D0B1D">
          <w:pPr>
            <w:pStyle w:val="23E3AD09D89C4EB08F1A6E397909ED84"/>
          </w:pPr>
          <w:r w:rsidRPr="00D50EB3">
            <w:rPr>
              <w:rStyle w:val="PlaceholderText"/>
              <w:rFonts w:ascii="Segoe UI" w:hAnsi="Segoe UI" w:cs="Segoe UI"/>
            </w:rPr>
            <w:t>Click here to enter text.</w:t>
          </w:r>
        </w:p>
      </w:docPartBody>
    </w:docPart>
    <w:docPart>
      <w:docPartPr>
        <w:name w:val="525EC268395C41B9951D0A53E5A793CD"/>
        <w:category>
          <w:name w:val="General"/>
          <w:gallery w:val="placeholder"/>
        </w:category>
        <w:types>
          <w:type w:val="bbPlcHdr"/>
        </w:types>
        <w:behaviors>
          <w:behavior w:val="content"/>
        </w:behaviors>
        <w:guid w:val="{C10602C5-F221-4493-91EF-C9B2A40C9F64}"/>
      </w:docPartPr>
      <w:docPartBody>
        <w:p w:rsidR="002D0B1D" w:rsidRDefault="002D0B1D" w:rsidP="002D0B1D">
          <w:pPr>
            <w:pStyle w:val="525EC268395C41B9951D0A53E5A793CD"/>
          </w:pPr>
          <w:r w:rsidRPr="00D50EB3">
            <w:rPr>
              <w:rStyle w:val="PlaceholderText"/>
              <w:rFonts w:ascii="Segoe UI" w:hAnsi="Segoe UI" w:cs="Segoe UI"/>
            </w:rPr>
            <w:t>Click here to enter text.</w:t>
          </w:r>
        </w:p>
      </w:docPartBody>
    </w:docPart>
    <w:docPart>
      <w:docPartPr>
        <w:name w:val="D0AA85F359DF4C3FACFEB29F8F4FE6B6"/>
        <w:category>
          <w:name w:val="General"/>
          <w:gallery w:val="placeholder"/>
        </w:category>
        <w:types>
          <w:type w:val="bbPlcHdr"/>
        </w:types>
        <w:behaviors>
          <w:behavior w:val="content"/>
        </w:behaviors>
        <w:guid w:val="{AC856BA9-1595-44EE-9CB4-55E73638DEC4}"/>
      </w:docPartPr>
      <w:docPartBody>
        <w:p w:rsidR="002D0B1D" w:rsidRDefault="002D0B1D" w:rsidP="002D0B1D">
          <w:pPr>
            <w:pStyle w:val="D0AA85F359DF4C3FACFEB29F8F4FE6B6"/>
          </w:pPr>
          <w:r w:rsidRPr="00287CAC">
            <w:rPr>
              <w:rStyle w:val="PlaceholderText"/>
            </w:rPr>
            <w:t>Click or tap to enter a date.</w:t>
          </w:r>
        </w:p>
      </w:docPartBody>
    </w:docPart>
    <w:docPart>
      <w:docPartPr>
        <w:name w:val="699BADFEC3B54F43B3230D5F62C00CB2"/>
        <w:category>
          <w:name w:val="General"/>
          <w:gallery w:val="placeholder"/>
        </w:category>
        <w:types>
          <w:type w:val="bbPlcHdr"/>
        </w:types>
        <w:behaviors>
          <w:behavior w:val="content"/>
        </w:behaviors>
        <w:guid w:val="{39DFE020-0B09-4808-B779-C6287D6027E7}"/>
      </w:docPartPr>
      <w:docPartBody>
        <w:p w:rsidR="002D0B1D" w:rsidRDefault="002D0B1D" w:rsidP="002D0B1D">
          <w:pPr>
            <w:pStyle w:val="699BADFEC3B54F43B3230D5F62C00CB2"/>
          </w:pPr>
          <w:r w:rsidRPr="00D50EB3">
            <w:rPr>
              <w:rStyle w:val="PlaceholderText"/>
              <w:rFonts w:ascii="Segoe UI" w:hAnsi="Segoe UI" w:cs="Segoe UI"/>
            </w:rPr>
            <w:t>[MW Risk]</w:t>
          </w:r>
        </w:p>
      </w:docPartBody>
    </w:docPart>
    <w:docPart>
      <w:docPartPr>
        <w:name w:val="F1FA5139A2154D80B194455C180CDE34"/>
        <w:category>
          <w:name w:val="General"/>
          <w:gallery w:val="placeholder"/>
        </w:category>
        <w:types>
          <w:type w:val="bbPlcHdr"/>
        </w:types>
        <w:behaviors>
          <w:behavior w:val="content"/>
        </w:behaviors>
        <w:guid w:val="{F598BE89-17D2-435D-85D8-931B71D234CF}"/>
      </w:docPartPr>
      <w:docPartBody>
        <w:p w:rsidR="002D0B1D" w:rsidRDefault="002D0B1D" w:rsidP="002D0B1D">
          <w:pPr>
            <w:pStyle w:val="F1FA5139A2154D80B194455C180CDE34"/>
          </w:pPr>
          <w:r w:rsidRPr="00541A07">
            <w:rPr>
              <w:rStyle w:val="PlaceholderText"/>
            </w:rPr>
            <w:t>[Test MW Larger Than ACS MCO]</w:t>
          </w:r>
        </w:p>
      </w:docPartBody>
    </w:docPart>
    <w:docPart>
      <w:docPartPr>
        <w:name w:val="BE87BBE4B5A944A1B02BEE67EE94BCD8"/>
        <w:category>
          <w:name w:val="General"/>
          <w:gallery w:val="placeholder"/>
        </w:category>
        <w:types>
          <w:type w:val="bbPlcHdr"/>
        </w:types>
        <w:behaviors>
          <w:behavior w:val="content"/>
        </w:behaviors>
        <w:guid w:val="{51196CCE-94E5-48C0-BAAD-2B415456F1DD}"/>
      </w:docPartPr>
      <w:docPartBody>
        <w:p w:rsidR="002D0B1D" w:rsidRDefault="002D0B1D" w:rsidP="002D0B1D">
          <w:pPr>
            <w:pStyle w:val="BE87BBE4B5A944A1B02BEE67EE94BCD8"/>
          </w:pPr>
          <w:r w:rsidRPr="00D50EB3">
            <w:rPr>
              <w:rStyle w:val="PlaceholderText"/>
              <w:rFonts w:ascii="Segoe UI" w:hAnsi="Segoe UI" w:cs="Segoe UI"/>
            </w:rPr>
            <w:t>Click here to enter text.</w:t>
          </w:r>
        </w:p>
      </w:docPartBody>
    </w:docPart>
    <w:docPart>
      <w:docPartPr>
        <w:name w:val="D52B576E908B44AF96FF84B09D81EBBF"/>
        <w:category>
          <w:name w:val="General"/>
          <w:gallery w:val="placeholder"/>
        </w:category>
        <w:types>
          <w:type w:val="bbPlcHdr"/>
        </w:types>
        <w:behaviors>
          <w:behavior w:val="content"/>
        </w:behaviors>
        <w:guid w:val="{B9151CE5-46D6-4BA1-85E7-329A9638CFB8}"/>
      </w:docPartPr>
      <w:docPartBody>
        <w:p w:rsidR="002D0B1D" w:rsidRDefault="002D0B1D" w:rsidP="002D0B1D">
          <w:pPr>
            <w:pStyle w:val="D52B576E908B44AF96FF84B09D81EBBF"/>
          </w:pPr>
          <w:r w:rsidRPr="00D50EB3">
            <w:rPr>
              <w:rStyle w:val="PlaceholderText"/>
              <w:rFonts w:ascii="Segoe UI" w:hAnsi="Segoe UI" w:cs="Segoe UI"/>
              <w:sz w:val="18"/>
              <w:szCs w:val="18"/>
            </w:rPr>
            <w:t>Click here to enter text.</w:t>
          </w:r>
        </w:p>
      </w:docPartBody>
    </w:docPart>
    <w:docPart>
      <w:docPartPr>
        <w:name w:val="B32CB5048CA647108E18CC9D49E0715B"/>
        <w:category>
          <w:name w:val="General"/>
          <w:gallery w:val="placeholder"/>
        </w:category>
        <w:types>
          <w:type w:val="bbPlcHdr"/>
        </w:types>
        <w:behaviors>
          <w:behavior w:val="content"/>
        </w:behaviors>
        <w:guid w:val="{DFDF70AF-8BC7-4ACD-933C-9CDFBDB611A4}"/>
      </w:docPartPr>
      <w:docPartBody>
        <w:p w:rsidR="002D0B1D" w:rsidRDefault="002D0B1D" w:rsidP="002D0B1D">
          <w:pPr>
            <w:pStyle w:val="B32CB5048CA647108E18CC9D49E0715B"/>
          </w:pPr>
          <w:r w:rsidRPr="0051197C">
            <w:rPr>
              <w:rStyle w:val="PlaceholderText"/>
            </w:rPr>
            <w:t>Click here to enter text.</w:t>
          </w:r>
        </w:p>
      </w:docPartBody>
    </w:docPart>
    <w:docPart>
      <w:docPartPr>
        <w:name w:val="D3564BBEEBDB4F8EB6C9C97D66384035"/>
        <w:category>
          <w:name w:val="General"/>
          <w:gallery w:val="placeholder"/>
        </w:category>
        <w:types>
          <w:type w:val="bbPlcHdr"/>
        </w:types>
        <w:behaviors>
          <w:behavior w:val="content"/>
        </w:behaviors>
        <w:guid w:val="{73D0CF19-B50A-41AF-B4A4-55D0BFC4D4F6}"/>
      </w:docPartPr>
      <w:docPartBody>
        <w:p w:rsidR="002D0B1D" w:rsidRDefault="002D0B1D" w:rsidP="002D0B1D">
          <w:pPr>
            <w:pStyle w:val="D3564BBEEBDB4F8EB6C9C97D66384035"/>
          </w:pPr>
          <w:r w:rsidRPr="00D50EB3">
            <w:rPr>
              <w:rStyle w:val="PlaceholderText"/>
              <w:rFonts w:ascii="Segoe UI" w:hAnsi="Segoe UI" w:cs="Segoe UI"/>
              <w:sz w:val="18"/>
              <w:szCs w:val="18"/>
            </w:rPr>
            <w:t>Click here to enter text.</w:t>
          </w:r>
        </w:p>
      </w:docPartBody>
    </w:docPart>
    <w:docPart>
      <w:docPartPr>
        <w:name w:val="40A9772A4AD046ACAF1D8CC568DA90E6"/>
        <w:category>
          <w:name w:val="General"/>
          <w:gallery w:val="placeholder"/>
        </w:category>
        <w:types>
          <w:type w:val="bbPlcHdr"/>
        </w:types>
        <w:behaviors>
          <w:behavior w:val="content"/>
        </w:behaviors>
        <w:guid w:val="{748C5A10-A252-498D-B51A-A6979581C77F}"/>
      </w:docPartPr>
      <w:docPartBody>
        <w:p w:rsidR="002D0B1D" w:rsidRDefault="002D0B1D" w:rsidP="002D0B1D">
          <w:pPr>
            <w:pStyle w:val="40A9772A4AD046ACAF1D8CC568DA90E6"/>
          </w:pPr>
          <w:r w:rsidRPr="00F25F6D">
            <w:rPr>
              <w:rStyle w:val="PlaceholderText"/>
            </w:rPr>
            <w:t>[2WeekReaccessment]</w:t>
          </w:r>
        </w:p>
      </w:docPartBody>
    </w:docPart>
    <w:docPart>
      <w:docPartPr>
        <w:name w:val="7F8C5C0B78854E32A588CC828E8791E5"/>
        <w:category>
          <w:name w:val="General"/>
          <w:gallery w:val="placeholder"/>
        </w:category>
        <w:types>
          <w:type w:val="bbPlcHdr"/>
        </w:types>
        <w:behaviors>
          <w:behavior w:val="content"/>
        </w:behaviors>
        <w:guid w:val="{551C4EFA-0014-4DAC-990C-105161AFF7DE}"/>
      </w:docPartPr>
      <w:docPartBody>
        <w:p w:rsidR="002D0B1D" w:rsidRDefault="002D0B1D" w:rsidP="002D0B1D">
          <w:pPr>
            <w:pStyle w:val="7F8C5C0B78854E32A588CC828E8791E5"/>
          </w:pPr>
          <w:r w:rsidRPr="00CE1967">
            <w:rPr>
              <w:rStyle w:val="PlaceholderText"/>
            </w:rPr>
            <w:t>[Secondary Risk?]</w:t>
          </w:r>
        </w:p>
      </w:docPartBody>
    </w:docPart>
    <w:docPart>
      <w:docPartPr>
        <w:name w:val="8445D30484954B25BEE68F80A4E565A0"/>
        <w:category>
          <w:name w:val="General"/>
          <w:gallery w:val="placeholder"/>
        </w:category>
        <w:types>
          <w:type w:val="bbPlcHdr"/>
        </w:types>
        <w:behaviors>
          <w:behavior w:val="content"/>
        </w:behaviors>
        <w:guid w:val="{AF8EC71F-52D4-46FB-AB47-A09A9D290A72}"/>
      </w:docPartPr>
      <w:docPartBody>
        <w:p w:rsidR="002D0B1D" w:rsidRDefault="002D0B1D" w:rsidP="002D0B1D">
          <w:pPr>
            <w:pStyle w:val="8445D30484954B25BEE68F80A4E565A0"/>
          </w:pPr>
          <w:r w:rsidRPr="00ED454F">
            <w:rPr>
              <w:rStyle w:val="PlaceholderText"/>
            </w:rPr>
            <w:t>[Compliance Approval]</w:t>
          </w:r>
        </w:p>
      </w:docPartBody>
    </w:docPart>
    <w:docPart>
      <w:docPartPr>
        <w:name w:val="779D174AF7474EA28CE8CE35BDAD66A7"/>
        <w:category>
          <w:name w:val="General"/>
          <w:gallery w:val="placeholder"/>
        </w:category>
        <w:types>
          <w:type w:val="bbPlcHdr"/>
        </w:types>
        <w:behaviors>
          <w:behavior w:val="content"/>
        </w:behaviors>
        <w:guid w:val="{86068C0E-841C-43B7-8BAB-B84698B8B209}"/>
      </w:docPartPr>
      <w:docPartBody>
        <w:p w:rsidR="002D0B1D" w:rsidRDefault="002D0B1D" w:rsidP="002D0B1D">
          <w:pPr>
            <w:pStyle w:val="779D174AF7474EA28CE8CE35BDAD66A7"/>
          </w:pPr>
          <w:r w:rsidRPr="00CE1967">
            <w:rPr>
              <w:rStyle w:val="PlaceholderText"/>
            </w:rPr>
            <w:t>[Compliance Assessment Comment and Conditions]</w:t>
          </w:r>
        </w:p>
      </w:docPartBody>
    </w:docPart>
    <w:docPart>
      <w:docPartPr>
        <w:name w:val="235DAB3DD11941FEA9FD9EBE1814B23A"/>
        <w:category>
          <w:name w:val="General"/>
          <w:gallery w:val="placeholder"/>
        </w:category>
        <w:types>
          <w:type w:val="bbPlcHdr"/>
        </w:types>
        <w:behaviors>
          <w:behavior w:val="content"/>
        </w:behaviors>
        <w:guid w:val="{2C901DB0-2654-4739-83B9-BE99B60FA929}"/>
      </w:docPartPr>
      <w:docPartBody>
        <w:p w:rsidR="002D0B1D" w:rsidRDefault="002D0B1D" w:rsidP="002D0B1D">
          <w:pPr>
            <w:pStyle w:val="235DAB3DD11941FEA9FD9EBE1814B23A"/>
          </w:pPr>
          <w:r w:rsidRPr="00ED454F">
            <w:rPr>
              <w:rStyle w:val="PlaceholderText"/>
            </w:rPr>
            <w:t>[Ops Planning Approval]</w:t>
          </w:r>
        </w:p>
      </w:docPartBody>
    </w:docPart>
    <w:docPart>
      <w:docPartPr>
        <w:name w:val="65704DDB86874216B26824E409CF90DD"/>
        <w:category>
          <w:name w:val="General"/>
          <w:gallery w:val="placeholder"/>
        </w:category>
        <w:types>
          <w:type w:val="bbPlcHdr"/>
        </w:types>
        <w:behaviors>
          <w:behavior w:val="content"/>
        </w:behaviors>
        <w:guid w:val="{B8B04E43-ACAA-47A6-9288-FA432ADE4A81}"/>
      </w:docPartPr>
      <w:docPartBody>
        <w:p w:rsidR="002D0B1D" w:rsidRDefault="002D0B1D" w:rsidP="002D0B1D">
          <w:pPr>
            <w:pStyle w:val="65704DDB86874216B26824E409CF90DD"/>
          </w:pPr>
          <w:r w:rsidRPr="000070D7">
            <w:rPr>
              <w:rStyle w:val="PlaceholderText"/>
            </w:rPr>
            <w:t>[DateChangePermitted]</w:t>
          </w:r>
        </w:p>
      </w:docPartBody>
    </w:docPart>
    <w:docPart>
      <w:docPartPr>
        <w:name w:val="BF6AF59F6DA34747B9FAC80022896CB1"/>
        <w:category>
          <w:name w:val="General"/>
          <w:gallery w:val="placeholder"/>
        </w:category>
        <w:types>
          <w:type w:val="bbPlcHdr"/>
        </w:types>
        <w:behaviors>
          <w:behavior w:val="content"/>
        </w:behaviors>
        <w:guid w:val="{6315347F-0B8B-4118-8DBD-5067EA98BEC6}"/>
      </w:docPartPr>
      <w:docPartBody>
        <w:p w:rsidR="002D0B1D" w:rsidRDefault="002D0B1D" w:rsidP="002D0B1D">
          <w:pPr>
            <w:pStyle w:val="BF6AF59F6DA34747B9FAC80022896CB1"/>
          </w:pPr>
          <w:r w:rsidRPr="00CE1967">
            <w:rPr>
              <w:rStyle w:val="PlaceholderText"/>
            </w:rPr>
            <w:t>[Ops Planning Assessment Comment and Conditions]</w:t>
          </w:r>
        </w:p>
      </w:docPartBody>
    </w:docPart>
    <w:docPart>
      <w:docPartPr>
        <w:name w:val="F366FF9E6C034EAAA44409494DAC1A06"/>
        <w:category>
          <w:name w:val="General"/>
          <w:gallery w:val="placeholder"/>
        </w:category>
        <w:types>
          <w:type w:val="bbPlcHdr"/>
        </w:types>
        <w:behaviors>
          <w:behavior w:val="content"/>
        </w:behaviors>
        <w:guid w:val="{2D49B220-AA17-493B-AAE4-822BFD091C6D}"/>
      </w:docPartPr>
      <w:docPartBody>
        <w:p w:rsidR="002D0B1D" w:rsidRDefault="002D0B1D" w:rsidP="002D0B1D">
          <w:pPr>
            <w:pStyle w:val="F366FF9E6C034EAAA44409494DAC1A06"/>
          </w:pPr>
          <w:r w:rsidRPr="00ED454F">
            <w:rPr>
              <w:rStyle w:val="PlaceholderText"/>
            </w:rPr>
            <w:t>[PS Engineering Approval]</w:t>
          </w:r>
        </w:p>
      </w:docPartBody>
    </w:docPart>
    <w:docPart>
      <w:docPartPr>
        <w:name w:val="A0C7592B37FB42F1BC1D25C7EAF567E0"/>
        <w:category>
          <w:name w:val="General"/>
          <w:gallery w:val="placeholder"/>
        </w:category>
        <w:types>
          <w:type w:val="bbPlcHdr"/>
        </w:types>
        <w:behaviors>
          <w:behavior w:val="content"/>
        </w:behaviors>
        <w:guid w:val="{8624ABE0-38BB-49EC-84FB-57686C40A037}"/>
      </w:docPartPr>
      <w:docPartBody>
        <w:p w:rsidR="002D0B1D" w:rsidRDefault="002D0B1D" w:rsidP="002D0B1D">
          <w:pPr>
            <w:pStyle w:val="A0C7592B37FB42F1BC1D25C7EAF567E0"/>
          </w:pPr>
          <w:r w:rsidRPr="00CE1967">
            <w:rPr>
              <w:rStyle w:val="PlaceholderText"/>
            </w:rPr>
            <w:t>[Power Systems Assessment Comment and Conditions]</w:t>
          </w:r>
        </w:p>
      </w:docPartBody>
    </w:docPart>
    <w:docPart>
      <w:docPartPr>
        <w:name w:val="F235185B685A453FBCE740FB60F14C73"/>
        <w:category>
          <w:name w:val="General"/>
          <w:gallery w:val="placeholder"/>
        </w:category>
        <w:types>
          <w:type w:val="bbPlcHdr"/>
        </w:types>
        <w:behaviors>
          <w:behavior w:val="content"/>
        </w:behaviors>
        <w:guid w:val="{EA8732BF-8E08-4269-98E4-26E6AB4C9C84}"/>
      </w:docPartPr>
      <w:docPartBody>
        <w:p w:rsidR="002D0B1D" w:rsidRDefault="002D0B1D" w:rsidP="002D0B1D">
          <w:pPr>
            <w:pStyle w:val="F235185B685A453FBCE740FB60F14C73"/>
          </w:pPr>
          <w:r w:rsidRPr="009336B7">
            <w:rPr>
              <w:rStyle w:val="PlaceholderText"/>
              <w:color w:val="000000" w:themeColor="text1"/>
            </w:rPr>
            <w:t>[NCC Assessment Comment and Conditions]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353F"/>
    <w:rsid w:val="000308D2"/>
    <w:rsid w:val="000524DD"/>
    <w:rsid w:val="000754AE"/>
    <w:rsid w:val="000D2E40"/>
    <w:rsid w:val="000E321D"/>
    <w:rsid w:val="00116447"/>
    <w:rsid w:val="00143BC7"/>
    <w:rsid w:val="001943C5"/>
    <w:rsid w:val="001B4285"/>
    <w:rsid w:val="001D3C74"/>
    <w:rsid w:val="002451CD"/>
    <w:rsid w:val="00256096"/>
    <w:rsid w:val="00264FAA"/>
    <w:rsid w:val="00271041"/>
    <w:rsid w:val="002777E2"/>
    <w:rsid w:val="002D0B1D"/>
    <w:rsid w:val="003622EB"/>
    <w:rsid w:val="0036575B"/>
    <w:rsid w:val="0041014F"/>
    <w:rsid w:val="004276C3"/>
    <w:rsid w:val="0044273A"/>
    <w:rsid w:val="00465C6F"/>
    <w:rsid w:val="00513BAA"/>
    <w:rsid w:val="00540A16"/>
    <w:rsid w:val="00591361"/>
    <w:rsid w:val="005C279B"/>
    <w:rsid w:val="0069090C"/>
    <w:rsid w:val="006E7473"/>
    <w:rsid w:val="00705DB7"/>
    <w:rsid w:val="00762382"/>
    <w:rsid w:val="007853D4"/>
    <w:rsid w:val="00903D43"/>
    <w:rsid w:val="00945A4F"/>
    <w:rsid w:val="00946387"/>
    <w:rsid w:val="00953ACE"/>
    <w:rsid w:val="00A033C5"/>
    <w:rsid w:val="00A6353F"/>
    <w:rsid w:val="00AB272D"/>
    <w:rsid w:val="00B01623"/>
    <w:rsid w:val="00B1240F"/>
    <w:rsid w:val="00B263A8"/>
    <w:rsid w:val="00B27865"/>
    <w:rsid w:val="00B360C1"/>
    <w:rsid w:val="00B735FE"/>
    <w:rsid w:val="00B7381C"/>
    <w:rsid w:val="00BD6415"/>
    <w:rsid w:val="00C95C4E"/>
    <w:rsid w:val="00CA6551"/>
    <w:rsid w:val="00CB5BCF"/>
    <w:rsid w:val="00CE57C1"/>
    <w:rsid w:val="00D3288B"/>
    <w:rsid w:val="00D8408A"/>
    <w:rsid w:val="00D93F3E"/>
    <w:rsid w:val="00DE118A"/>
    <w:rsid w:val="00E15EE3"/>
    <w:rsid w:val="00F425D9"/>
    <w:rsid w:val="00F665CA"/>
    <w:rsid w:val="00FF765E"/>
  </w:rsids>
  <m:mathPr>
    <m:mathFont m:val="Cambria Math"/>
    <m:brkBin m:val="before"/>
    <m:brkBinSub m:val="--"/>
    <m:smallFrac m:val="0"/>
    <m:dispDef/>
    <m:lMargin m:val="0"/>
    <m:rMargin m:val="0"/>
    <m:defJc m:val="centerGroup"/>
    <m:wrapIndent m:val="1440"/>
    <m:intLim m:val="subSup"/>
    <m:naryLim m:val="undOvr"/>
  </m:mathPr>
  <w:themeFontLang w:val="en-NZ"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NZ"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D0B1D"/>
    <w:rPr>
      <w:color w:val="808080"/>
    </w:rPr>
  </w:style>
  <w:style w:type="paragraph" w:customStyle="1" w:styleId="F55948B451384B51A31EA6EF977A1D32">
    <w:name w:val="F55948B451384B51A31EA6EF977A1D32"/>
    <w:rsid w:val="001D3C74"/>
    <w:rPr>
      <w:lang w:eastAsia="en-NZ"/>
    </w:rPr>
  </w:style>
  <w:style w:type="paragraph" w:customStyle="1" w:styleId="A79F8AF3D9284951BD9E8E4EB0534A82">
    <w:name w:val="A79F8AF3D9284951BD9E8E4EB0534A82"/>
    <w:rsid w:val="001D3C74"/>
    <w:rPr>
      <w:lang w:eastAsia="en-NZ"/>
    </w:rPr>
  </w:style>
  <w:style w:type="paragraph" w:customStyle="1" w:styleId="D56D439D76BB4639B47BAB2A572A3BD9">
    <w:name w:val="D56D439D76BB4639B47BAB2A572A3BD9"/>
    <w:rsid w:val="001D3C74"/>
    <w:rPr>
      <w:lang w:eastAsia="en-NZ"/>
    </w:rPr>
  </w:style>
  <w:style w:type="paragraph" w:customStyle="1" w:styleId="E8EA504B4A954707AF21CBE1A109EF28">
    <w:name w:val="E8EA504B4A954707AF21CBE1A109EF28"/>
    <w:rsid w:val="001D3C74"/>
    <w:rPr>
      <w:lang w:eastAsia="en-NZ"/>
    </w:rPr>
  </w:style>
  <w:style w:type="paragraph" w:customStyle="1" w:styleId="4745A5AF5FC94C98AA42090092406567">
    <w:name w:val="4745A5AF5FC94C98AA42090092406567"/>
    <w:rsid w:val="001D3C74"/>
    <w:rPr>
      <w:lang w:eastAsia="en-NZ"/>
    </w:rPr>
  </w:style>
  <w:style w:type="paragraph" w:customStyle="1" w:styleId="692744316BE440C4BBA543CDC92B31B3">
    <w:name w:val="692744316BE440C4BBA543CDC92B31B3"/>
    <w:rsid w:val="001943C5"/>
  </w:style>
  <w:style w:type="paragraph" w:customStyle="1" w:styleId="2170A926C0FD4428BDE22959075AA05B">
    <w:name w:val="2170A926C0FD4428BDE22959075AA05B"/>
    <w:rsid w:val="00C95C4E"/>
  </w:style>
  <w:style w:type="paragraph" w:customStyle="1" w:styleId="20C2BC769CAF46ABAAA81F5A6FD93B39">
    <w:name w:val="20C2BC769CAF46ABAAA81F5A6FD93B39"/>
    <w:rsid w:val="00C95C4E"/>
  </w:style>
  <w:style w:type="paragraph" w:customStyle="1" w:styleId="D29712246C21446482463339319A68C81">
    <w:name w:val="D29712246C21446482463339319A68C81"/>
    <w:rsid w:val="00CA6551"/>
  </w:style>
  <w:style w:type="paragraph" w:customStyle="1" w:styleId="2B5DB26AC48E4C7B8F9B535357BA3C701">
    <w:name w:val="2B5DB26AC48E4C7B8F9B535357BA3C701"/>
    <w:rsid w:val="00CA6551"/>
  </w:style>
  <w:style w:type="paragraph" w:customStyle="1" w:styleId="671A5070376D496699F76A5267D5577A1">
    <w:name w:val="671A5070376D496699F76A5267D5577A1"/>
    <w:rsid w:val="00CA6551"/>
  </w:style>
  <w:style w:type="paragraph" w:customStyle="1" w:styleId="8BC9566543484DB69042317D9E9800DA1">
    <w:name w:val="8BC9566543484DB69042317D9E9800DA1"/>
    <w:rsid w:val="00CA6551"/>
  </w:style>
  <w:style w:type="paragraph" w:customStyle="1" w:styleId="E3D64B76556D42A99DFEDE7F628A92EC1">
    <w:name w:val="E3D64B76556D42A99DFEDE7F628A92EC1"/>
    <w:rsid w:val="00CA6551"/>
  </w:style>
  <w:style w:type="paragraph" w:customStyle="1" w:styleId="9EA45B53FC9E40FF84A44E9F822DC2C21">
    <w:name w:val="9EA45B53FC9E40FF84A44E9F822DC2C21"/>
    <w:rsid w:val="00CA6551"/>
  </w:style>
  <w:style w:type="paragraph" w:customStyle="1" w:styleId="F71CB4BDE93241B9886FEA6263627A441">
    <w:name w:val="F71CB4BDE93241B9886FEA6263627A441"/>
    <w:rsid w:val="00CA6551"/>
  </w:style>
  <w:style w:type="paragraph" w:customStyle="1" w:styleId="C60D1C73DB224447AFE8DADBCC4AF8571">
    <w:name w:val="C60D1C73DB224447AFE8DADBCC4AF8571"/>
    <w:rsid w:val="00CA6551"/>
  </w:style>
  <w:style w:type="paragraph" w:customStyle="1" w:styleId="695B8712A60D423F89A8E07CDB39DD972">
    <w:name w:val="695B8712A60D423F89A8E07CDB39DD972"/>
    <w:rsid w:val="00CA6551"/>
  </w:style>
  <w:style w:type="paragraph" w:customStyle="1" w:styleId="740BD79C46154DFD97456226C1F5DC0C2">
    <w:name w:val="740BD79C46154DFD97456226C1F5DC0C2"/>
    <w:rsid w:val="00CA6551"/>
  </w:style>
  <w:style w:type="paragraph" w:customStyle="1" w:styleId="56FAD7DC34CB454098FCD774DC5242F62">
    <w:name w:val="56FAD7DC34CB454098FCD774DC5242F62"/>
    <w:rsid w:val="00CA6551"/>
  </w:style>
  <w:style w:type="paragraph" w:customStyle="1" w:styleId="494B99CEA86F4E7593F61665AA1E0EAD2">
    <w:name w:val="494B99CEA86F4E7593F61665AA1E0EAD2"/>
    <w:rsid w:val="00CA6551"/>
  </w:style>
  <w:style w:type="paragraph" w:customStyle="1" w:styleId="7CB12B8F17C14F8A9D5F647ACA1861052">
    <w:name w:val="7CB12B8F17C14F8A9D5F647ACA1861052"/>
    <w:rsid w:val="00CA6551"/>
  </w:style>
  <w:style w:type="paragraph" w:customStyle="1" w:styleId="A925ABCFFC62418987E36A2E0B4D01D42">
    <w:name w:val="A925ABCFFC62418987E36A2E0B4D01D42"/>
    <w:rsid w:val="00CA6551"/>
  </w:style>
  <w:style w:type="paragraph" w:customStyle="1" w:styleId="B6EAF86352B445E7985FB020270CED802">
    <w:name w:val="B6EAF86352B445E7985FB020270CED802"/>
    <w:rsid w:val="00CA6551"/>
  </w:style>
  <w:style w:type="paragraph" w:customStyle="1" w:styleId="EA46F30C5F234613A581A440B80F46432">
    <w:name w:val="EA46F30C5F234613A581A440B80F46432"/>
    <w:rsid w:val="00CA6551"/>
  </w:style>
  <w:style w:type="paragraph" w:customStyle="1" w:styleId="7F67BC2038114E6D82FEA517EC820CEA2">
    <w:name w:val="7F67BC2038114E6D82FEA517EC820CEA2"/>
    <w:rsid w:val="00CA6551"/>
  </w:style>
  <w:style w:type="paragraph" w:customStyle="1" w:styleId="12DBFFE76F744CC1B50C50449284383E2">
    <w:name w:val="12DBFFE76F744CC1B50C50449284383E2"/>
    <w:rsid w:val="00CA6551"/>
  </w:style>
  <w:style w:type="paragraph" w:customStyle="1" w:styleId="A3E298C3B9814840B0EC3836568880982">
    <w:name w:val="A3E298C3B9814840B0EC3836568880982"/>
    <w:rsid w:val="00CA6551"/>
  </w:style>
  <w:style w:type="paragraph" w:customStyle="1" w:styleId="2D7D20AB2E5C4BEE9809A66BB78A5B392">
    <w:name w:val="2D7D20AB2E5C4BEE9809A66BB78A5B392"/>
    <w:rsid w:val="00CA6551"/>
  </w:style>
  <w:style w:type="paragraph" w:customStyle="1" w:styleId="86A97F13E50F48779D50399A2AA7F05A2">
    <w:name w:val="86A97F13E50F48779D50399A2AA7F05A2"/>
    <w:rsid w:val="00CA6551"/>
  </w:style>
  <w:style w:type="paragraph" w:customStyle="1" w:styleId="0AF67B2496D94653ADE4ABFFC334B8FB2">
    <w:name w:val="0AF67B2496D94653ADE4ABFFC334B8FB2"/>
    <w:rsid w:val="00CA6551"/>
  </w:style>
  <w:style w:type="paragraph" w:customStyle="1" w:styleId="3E5A3CAF41074468B7C2E99CF4D4C6921">
    <w:name w:val="3E5A3CAF41074468B7C2E99CF4D4C6921"/>
    <w:rsid w:val="00CA6551"/>
  </w:style>
  <w:style w:type="paragraph" w:customStyle="1" w:styleId="6BF1BDCF782E427E81B7B4DD7FA6AE8F1">
    <w:name w:val="6BF1BDCF782E427E81B7B4DD7FA6AE8F1"/>
    <w:rsid w:val="00CA6551"/>
  </w:style>
  <w:style w:type="paragraph" w:customStyle="1" w:styleId="4D4709569B2A499DB6EF09DAC67463F71">
    <w:name w:val="4D4709569B2A499DB6EF09DAC67463F71"/>
    <w:rsid w:val="00CA6551"/>
  </w:style>
  <w:style w:type="paragraph" w:customStyle="1" w:styleId="F924EEC02E6A4E13ADE32850706330211">
    <w:name w:val="F924EEC02E6A4E13ADE32850706330211"/>
    <w:rsid w:val="00CA6551"/>
  </w:style>
  <w:style w:type="paragraph" w:customStyle="1" w:styleId="0724559E24ED4B59916F78ABF17D9365">
    <w:name w:val="0724559E24ED4B59916F78ABF17D9365"/>
    <w:rsid w:val="002D0B1D"/>
    <w:pPr>
      <w:spacing w:line="278" w:lineRule="auto"/>
    </w:pPr>
    <w:rPr>
      <w:kern w:val="2"/>
      <w:sz w:val="24"/>
      <w:szCs w:val="24"/>
      <w:lang w:eastAsia="en-NZ"/>
      <w14:ligatures w14:val="standardContextual"/>
    </w:rPr>
  </w:style>
  <w:style w:type="paragraph" w:customStyle="1" w:styleId="9FE286B33BEC479D8ADEDF91B3E4B34E">
    <w:name w:val="9FE286B33BEC479D8ADEDF91B3E4B34E"/>
    <w:rsid w:val="002D0B1D"/>
    <w:pPr>
      <w:spacing w:line="278" w:lineRule="auto"/>
    </w:pPr>
    <w:rPr>
      <w:kern w:val="2"/>
      <w:sz w:val="24"/>
      <w:szCs w:val="24"/>
      <w:lang w:eastAsia="en-NZ"/>
      <w14:ligatures w14:val="standardContextual"/>
    </w:rPr>
  </w:style>
  <w:style w:type="paragraph" w:customStyle="1" w:styleId="E120FD6109B44FF493FE61DBB0E6A129">
    <w:name w:val="E120FD6109B44FF493FE61DBB0E6A129"/>
    <w:rsid w:val="002D0B1D"/>
    <w:pPr>
      <w:spacing w:line="278" w:lineRule="auto"/>
    </w:pPr>
    <w:rPr>
      <w:kern w:val="2"/>
      <w:sz w:val="24"/>
      <w:szCs w:val="24"/>
      <w:lang w:eastAsia="en-NZ"/>
      <w14:ligatures w14:val="standardContextual"/>
    </w:rPr>
  </w:style>
  <w:style w:type="paragraph" w:customStyle="1" w:styleId="6F00E135BA77466BA0D4E25D86BE60B8">
    <w:name w:val="6F00E135BA77466BA0D4E25D86BE60B8"/>
    <w:rsid w:val="002D0B1D"/>
    <w:pPr>
      <w:spacing w:line="278" w:lineRule="auto"/>
    </w:pPr>
    <w:rPr>
      <w:kern w:val="2"/>
      <w:sz w:val="24"/>
      <w:szCs w:val="24"/>
      <w:lang w:eastAsia="en-NZ"/>
      <w14:ligatures w14:val="standardContextual"/>
    </w:rPr>
  </w:style>
  <w:style w:type="paragraph" w:customStyle="1" w:styleId="3B52F9A29C214247AA9AE4E2B778A52C">
    <w:name w:val="3B52F9A29C214247AA9AE4E2B778A52C"/>
    <w:rsid w:val="002D0B1D"/>
    <w:pPr>
      <w:spacing w:line="278" w:lineRule="auto"/>
    </w:pPr>
    <w:rPr>
      <w:kern w:val="2"/>
      <w:sz w:val="24"/>
      <w:szCs w:val="24"/>
      <w:lang w:eastAsia="en-NZ"/>
      <w14:ligatures w14:val="standardContextual"/>
    </w:rPr>
  </w:style>
  <w:style w:type="paragraph" w:customStyle="1" w:styleId="E9478C29AF0E4A8996CC325C2EB2403C">
    <w:name w:val="E9478C29AF0E4A8996CC325C2EB2403C"/>
    <w:rsid w:val="002D0B1D"/>
    <w:pPr>
      <w:spacing w:line="278" w:lineRule="auto"/>
    </w:pPr>
    <w:rPr>
      <w:kern w:val="2"/>
      <w:sz w:val="24"/>
      <w:szCs w:val="24"/>
      <w:lang w:eastAsia="en-NZ"/>
      <w14:ligatures w14:val="standardContextual"/>
    </w:rPr>
  </w:style>
  <w:style w:type="paragraph" w:customStyle="1" w:styleId="D1746FE144704413AEFF484DA2B21405">
    <w:name w:val="D1746FE144704413AEFF484DA2B21405"/>
    <w:rsid w:val="002D0B1D"/>
    <w:pPr>
      <w:spacing w:line="278" w:lineRule="auto"/>
    </w:pPr>
    <w:rPr>
      <w:kern w:val="2"/>
      <w:sz w:val="24"/>
      <w:szCs w:val="24"/>
      <w:lang w:eastAsia="en-NZ"/>
      <w14:ligatures w14:val="standardContextual"/>
    </w:rPr>
  </w:style>
  <w:style w:type="paragraph" w:customStyle="1" w:styleId="75260DA5F189416B96D2F02508CF890D">
    <w:name w:val="75260DA5F189416B96D2F02508CF890D"/>
    <w:rsid w:val="002D0B1D"/>
    <w:pPr>
      <w:spacing w:line="278" w:lineRule="auto"/>
    </w:pPr>
    <w:rPr>
      <w:kern w:val="2"/>
      <w:sz w:val="24"/>
      <w:szCs w:val="24"/>
      <w:lang w:eastAsia="en-NZ"/>
      <w14:ligatures w14:val="standardContextual"/>
    </w:rPr>
  </w:style>
  <w:style w:type="paragraph" w:customStyle="1" w:styleId="00F20608315D46AA80728B33AF796C28">
    <w:name w:val="00F20608315D46AA80728B33AF796C28"/>
    <w:rsid w:val="002D0B1D"/>
    <w:pPr>
      <w:spacing w:line="278" w:lineRule="auto"/>
    </w:pPr>
    <w:rPr>
      <w:kern w:val="2"/>
      <w:sz w:val="24"/>
      <w:szCs w:val="24"/>
      <w:lang w:eastAsia="en-NZ"/>
      <w14:ligatures w14:val="standardContextual"/>
    </w:rPr>
  </w:style>
  <w:style w:type="paragraph" w:customStyle="1" w:styleId="ED1CF55178B44A13846CC572F654C813">
    <w:name w:val="ED1CF55178B44A13846CC572F654C813"/>
    <w:rsid w:val="002D0B1D"/>
    <w:pPr>
      <w:spacing w:line="278" w:lineRule="auto"/>
    </w:pPr>
    <w:rPr>
      <w:kern w:val="2"/>
      <w:sz w:val="24"/>
      <w:szCs w:val="24"/>
      <w:lang w:eastAsia="en-NZ"/>
      <w14:ligatures w14:val="standardContextual"/>
    </w:rPr>
  </w:style>
  <w:style w:type="paragraph" w:customStyle="1" w:styleId="0D30E076847945D0A28901F91797D7CA">
    <w:name w:val="0D30E076847945D0A28901F91797D7CA"/>
    <w:rsid w:val="002D0B1D"/>
    <w:pPr>
      <w:spacing w:line="278" w:lineRule="auto"/>
    </w:pPr>
    <w:rPr>
      <w:kern w:val="2"/>
      <w:sz w:val="24"/>
      <w:szCs w:val="24"/>
      <w:lang w:eastAsia="en-NZ"/>
      <w14:ligatures w14:val="standardContextual"/>
    </w:rPr>
  </w:style>
  <w:style w:type="paragraph" w:customStyle="1" w:styleId="9A0C31F71558431B83C9C01FFBF304DF">
    <w:name w:val="9A0C31F71558431B83C9C01FFBF304DF"/>
    <w:rsid w:val="002D0B1D"/>
    <w:pPr>
      <w:spacing w:line="278" w:lineRule="auto"/>
    </w:pPr>
    <w:rPr>
      <w:kern w:val="2"/>
      <w:sz w:val="24"/>
      <w:szCs w:val="24"/>
      <w:lang w:eastAsia="en-NZ"/>
      <w14:ligatures w14:val="standardContextual"/>
    </w:rPr>
  </w:style>
  <w:style w:type="paragraph" w:customStyle="1" w:styleId="7EDB8BA9D8B84EDF9B6EE3A28141BC76">
    <w:name w:val="7EDB8BA9D8B84EDF9B6EE3A28141BC76"/>
    <w:rsid w:val="002D0B1D"/>
    <w:pPr>
      <w:spacing w:line="278" w:lineRule="auto"/>
    </w:pPr>
    <w:rPr>
      <w:kern w:val="2"/>
      <w:sz w:val="24"/>
      <w:szCs w:val="24"/>
      <w:lang w:eastAsia="en-NZ"/>
      <w14:ligatures w14:val="standardContextual"/>
    </w:rPr>
  </w:style>
  <w:style w:type="paragraph" w:customStyle="1" w:styleId="8A9DED3785284068BE960B0748F500F9">
    <w:name w:val="8A9DED3785284068BE960B0748F500F9"/>
    <w:rsid w:val="002D0B1D"/>
    <w:pPr>
      <w:spacing w:line="278" w:lineRule="auto"/>
    </w:pPr>
    <w:rPr>
      <w:kern w:val="2"/>
      <w:sz w:val="24"/>
      <w:szCs w:val="24"/>
      <w:lang w:eastAsia="en-NZ"/>
      <w14:ligatures w14:val="standardContextual"/>
    </w:rPr>
  </w:style>
  <w:style w:type="paragraph" w:customStyle="1" w:styleId="FE4C1D19E4704233ADDCA380F1CAAEBA">
    <w:name w:val="FE4C1D19E4704233ADDCA380F1CAAEBA"/>
    <w:rsid w:val="002D0B1D"/>
    <w:pPr>
      <w:spacing w:line="278" w:lineRule="auto"/>
    </w:pPr>
    <w:rPr>
      <w:kern w:val="2"/>
      <w:sz w:val="24"/>
      <w:szCs w:val="24"/>
      <w:lang w:eastAsia="en-NZ"/>
      <w14:ligatures w14:val="standardContextual"/>
    </w:rPr>
  </w:style>
  <w:style w:type="paragraph" w:customStyle="1" w:styleId="F0466A1D433C4513A64A50B5EDFB8691">
    <w:name w:val="F0466A1D433C4513A64A50B5EDFB8691"/>
    <w:rsid w:val="002D0B1D"/>
    <w:pPr>
      <w:spacing w:line="278" w:lineRule="auto"/>
    </w:pPr>
    <w:rPr>
      <w:kern w:val="2"/>
      <w:sz w:val="24"/>
      <w:szCs w:val="24"/>
      <w:lang w:eastAsia="en-NZ"/>
      <w14:ligatures w14:val="standardContextual"/>
    </w:rPr>
  </w:style>
  <w:style w:type="paragraph" w:customStyle="1" w:styleId="23E3AD09D89C4EB08F1A6E397909ED84">
    <w:name w:val="23E3AD09D89C4EB08F1A6E397909ED84"/>
    <w:rsid w:val="002D0B1D"/>
    <w:pPr>
      <w:spacing w:line="278" w:lineRule="auto"/>
    </w:pPr>
    <w:rPr>
      <w:kern w:val="2"/>
      <w:sz w:val="24"/>
      <w:szCs w:val="24"/>
      <w:lang w:eastAsia="en-NZ"/>
      <w14:ligatures w14:val="standardContextual"/>
    </w:rPr>
  </w:style>
  <w:style w:type="paragraph" w:customStyle="1" w:styleId="525EC268395C41B9951D0A53E5A793CD">
    <w:name w:val="525EC268395C41B9951D0A53E5A793CD"/>
    <w:rsid w:val="002D0B1D"/>
    <w:pPr>
      <w:spacing w:line="278" w:lineRule="auto"/>
    </w:pPr>
    <w:rPr>
      <w:kern w:val="2"/>
      <w:sz w:val="24"/>
      <w:szCs w:val="24"/>
      <w:lang w:eastAsia="en-NZ"/>
      <w14:ligatures w14:val="standardContextual"/>
    </w:rPr>
  </w:style>
  <w:style w:type="paragraph" w:customStyle="1" w:styleId="D0AA85F359DF4C3FACFEB29F8F4FE6B6">
    <w:name w:val="D0AA85F359DF4C3FACFEB29F8F4FE6B6"/>
    <w:rsid w:val="002D0B1D"/>
    <w:pPr>
      <w:spacing w:line="278" w:lineRule="auto"/>
    </w:pPr>
    <w:rPr>
      <w:kern w:val="2"/>
      <w:sz w:val="24"/>
      <w:szCs w:val="24"/>
      <w:lang w:eastAsia="en-NZ"/>
      <w14:ligatures w14:val="standardContextual"/>
    </w:rPr>
  </w:style>
  <w:style w:type="paragraph" w:customStyle="1" w:styleId="699BADFEC3B54F43B3230D5F62C00CB2">
    <w:name w:val="699BADFEC3B54F43B3230D5F62C00CB2"/>
    <w:rsid w:val="002D0B1D"/>
    <w:pPr>
      <w:spacing w:line="278" w:lineRule="auto"/>
    </w:pPr>
    <w:rPr>
      <w:kern w:val="2"/>
      <w:sz w:val="24"/>
      <w:szCs w:val="24"/>
      <w:lang w:eastAsia="en-NZ"/>
      <w14:ligatures w14:val="standardContextual"/>
    </w:rPr>
  </w:style>
  <w:style w:type="paragraph" w:customStyle="1" w:styleId="F1FA5139A2154D80B194455C180CDE34">
    <w:name w:val="F1FA5139A2154D80B194455C180CDE34"/>
    <w:rsid w:val="002D0B1D"/>
    <w:pPr>
      <w:spacing w:line="278" w:lineRule="auto"/>
    </w:pPr>
    <w:rPr>
      <w:kern w:val="2"/>
      <w:sz w:val="24"/>
      <w:szCs w:val="24"/>
      <w:lang w:eastAsia="en-NZ"/>
      <w14:ligatures w14:val="standardContextual"/>
    </w:rPr>
  </w:style>
  <w:style w:type="paragraph" w:customStyle="1" w:styleId="BE87BBE4B5A944A1B02BEE67EE94BCD8">
    <w:name w:val="BE87BBE4B5A944A1B02BEE67EE94BCD8"/>
    <w:rsid w:val="002D0B1D"/>
    <w:pPr>
      <w:spacing w:line="278" w:lineRule="auto"/>
    </w:pPr>
    <w:rPr>
      <w:kern w:val="2"/>
      <w:sz w:val="24"/>
      <w:szCs w:val="24"/>
      <w:lang w:eastAsia="en-NZ"/>
      <w14:ligatures w14:val="standardContextual"/>
    </w:rPr>
  </w:style>
  <w:style w:type="paragraph" w:customStyle="1" w:styleId="D52B576E908B44AF96FF84B09D81EBBF">
    <w:name w:val="D52B576E908B44AF96FF84B09D81EBBF"/>
    <w:rsid w:val="002D0B1D"/>
    <w:pPr>
      <w:spacing w:line="278" w:lineRule="auto"/>
    </w:pPr>
    <w:rPr>
      <w:kern w:val="2"/>
      <w:sz w:val="24"/>
      <w:szCs w:val="24"/>
      <w:lang w:eastAsia="en-NZ"/>
      <w14:ligatures w14:val="standardContextual"/>
    </w:rPr>
  </w:style>
  <w:style w:type="paragraph" w:customStyle="1" w:styleId="B32CB5048CA647108E18CC9D49E0715B">
    <w:name w:val="B32CB5048CA647108E18CC9D49E0715B"/>
    <w:rsid w:val="002D0B1D"/>
    <w:pPr>
      <w:spacing w:line="278" w:lineRule="auto"/>
    </w:pPr>
    <w:rPr>
      <w:kern w:val="2"/>
      <w:sz w:val="24"/>
      <w:szCs w:val="24"/>
      <w:lang w:eastAsia="en-NZ"/>
      <w14:ligatures w14:val="standardContextual"/>
    </w:rPr>
  </w:style>
  <w:style w:type="paragraph" w:customStyle="1" w:styleId="D3564BBEEBDB4F8EB6C9C97D66384035">
    <w:name w:val="D3564BBEEBDB4F8EB6C9C97D66384035"/>
    <w:rsid w:val="002D0B1D"/>
    <w:pPr>
      <w:spacing w:line="278" w:lineRule="auto"/>
    </w:pPr>
    <w:rPr>
      <w:kern w:val="2"/>
      <w:sz w:val="24"/>
      <w:szCs w:val="24"/>
      <w:lang w:eastAsia="en-NZ"/>
      <w14:ligatures w14:val="standardContextual"/>
    </w:rPr>
  </w:style>
  <w:style w:type="paragraph" w:customStyle="1" w:styleId="40A9772A4AD046ACAF1D8CC568DA90E6">
    <w:name w:val="40A9772A4AD046ACAF1D8CC568DA90E6"/>
    <w:rsid w:val="002D0B1D"/>
    <w:pPr>
      <w:spacing w:line="278" w:lineRule="auto"/>
    </w:pPr>
    <w:rPr>
      <w:kern w:val="2"/>
      <w:sz w:val="24"/>
      <w:szCs w:val="24"/>
      <w:lang w:eastAsia="en-NZ"/>
      <w14:ligatures w14:val="standardContextual"/>
    </w:rPr>
  </w:style>
  <w:style w:type="paragraph" w:customStyle="1" w:styleId="7F8C5C0B78854E32A588CC828E8791E5">
    <w:name w:val="7F8C5C0B78854E32A588CC828E8791E5"/>
    <w:rsid w:val="002D0B1D"/>
    <w:pPr>
      <w:spacing w:line="278" w:lineRule="auto"/>
    </w:pPr>
    <w:rPr>
      <w:kern w:val="2"/>
      <w:sz w:val="24"/>
      <w:szCs w:val="24"/>
      <w:lang w:eastAsia="en-NZ"/>
      <w14:ligatures w14:val="standardContextual"/>
    </w:rPr>
  </w:style>
  <w:style w:type="paragraph" w:customStyle="1" w:styleId="8445D30484954B25BEE68F80A4E565A0">
    <w:name w:val="8445D30484954B25BEE68F80A4E565A0"/>
    <w:rsid w:val="002D0B1D"/>
    <w:pPr>
      <w:spacing w:line="278" w:lineRule="auto"/>
    </w:pPr>
    <w:rPr>
      <w:kern w:val="2"/>
      <w:sz w:val="24"/>
      <w:szCs w:val="24"/>
      <w:lang w:eastAsia="en-NZ"/>
      <w14:ligatures w14:val="standardContextual"/>
    </w:rPr>
  </w:style>
  <w:style w:type="paragraph" w:customStyle="1" w:styleId="779D174AF7474EA28CE8CE35BDAD66A7">
    <w:name w:val="779D174AF7474EA28CE8CE35BDAD66A7"/>
    <w:rsid w:val="002D0B1D"/>
    <w:pPr>
      <w:spacing w:line="278" w:lineRule="auto"/>
    </w:pPr>
    <w:rPr>
      <w:kern w:val="2"/>
      <w:sz w:val="24"/>
      <w:szCs w:val="24"/>
      <w:lang w:eastAsia="en-NZ"/>
      <w14:ligatures w14:val="standardContextual"/>
    </w:rPr>
  </w:style>
  <w:style w:type="paragraph" w:customStyle="1" w:styleId="235DAB3DD11941FEA9FD9EBE1814B23A">
    <w:name w:val="235DAB3DD11941FEA9FD9EBE1814B23A"/>
    <w:rsid w:val="002D0B1D"/>
    <w:pPr>
      <w:spacing w:line="278" w:lineRule="auto"/>
    </w:pPr>
    <w:rPr>
      <w:kern w:val="2"/>
      <w:sz w:val="24"/>
      <w:szCs w:val="24"/>
      <w:lang w:eastAsia="en-NZ"/>
      <w14:ligatures w14:val="standardContextual"/>
    </w:rPr>
  </w:style>
  <w:style w:type="paragraph" w:customStyle="1" w:styleId="65704DDB86874216B26824E409CF90DD">
    <w:name w:val="65704DDB86874216B26824E409CF90DD"/>
    <w:rsid w:val="002D0B1D"/>
    <w:pPr>
      <w:spacing w:line="278" w:lineRule="auto"/>
    </w:pPr>
    <w:rPr>
      <w:kern w:val="2"/>
      <w:sz w:val="24"/>
      <w:szCs w:val="24"/>
      <w:lang w:eastAsia="en-NZ"/>
      <w14:ligatures w14:val="standardContextual"/>
    </w:rPr>
  </w:style>
  <w:style w:type="paragraph" w:customStyle="1" w:styleId="BF6AF59F6DA34747B9FAC80022896CB1">
    <w:name w:val="BF6AF59F6DA34747B9FAC80022896CB1"/>
    <w:rsid w:val="002D0B1D"/>
    <w:pPr>
      <w:spacing w:line="278" w:lineRule="auto"/>
    </w:pPr>
    <w:rPr>
      <w:kern w:val="2"/>
      <w:sz w:val="24"/>
      <w:szCs w:val="24"/>
      <w:lang w:eastAsia="en-NZ"/>
      <w14:ligatures w14:val="standardContextual"/>
    </w:rPr>
  </w:style>
  <w:style w:type="paragraph" w:customStyle="1" w:styleId="F366FF9E6C034EAAA44409494DAC1A06">
    <w:name w:val="F366FF9E6C034EAAA44409494DAC1A06"/>
    <w:rsid w:val="002D0B1D"/>
    <w:pPr>
      <w:spacing w:line="278" w:lineRule="auto"/>
    </w:pPr>
    <w:rPr>
      <w:kern w:val="2"/>
      <w:sz w:val="24"/>
      <w:szCs w:val="24"/>
      <w:lang w:eastAsia="en-NZ"/>
      <w14:ligatures w14:val="standardContextual"/>
    </w:rPr>
  </w:style>
  <w:style w:type="paragraph" w:customStyle="1" w:styleId="A0C7592B37FB42F1BC1D25C7EAF567E0">
    <w:name w:val="A0C7592B37FB42F1BC1D25C7EAF567E0"/>
    <w:rsid w:val="002D0B1D"/>
    <w:pPr>
      <w:spacing w:line="278" w:lineRule="auto"/>
    </w:pPr>
    <w:rPr>
      <w:kern w:val="2"/>
      <w:sz w:val="24"/>
      <w:szCs w:val="24"/>
      <w:lang w:eastAsia="en-NZ"/>
      <w14:ligatures w14:val="standardContextual"/>
    </w:rPr>
  </w:style>
  <w:style w:type="paragraph" w:customStyle="1" w:styleId="F235185B685A453FBCE740FB60F14C73">
    <w:name w:val="F235185B685A453FBCE740FB60F14C73"/>
    <w:rsid w:val="002D0B1D"/>
    <w:pPr>
      <w:spacing w:line="278" w:lineRule="auto"/>
    </w:pPr>
    <w:rPr>
      <w:kern w:val="2"/>
      <w:sz w:val="24"/>
      <w:szCs w:val="24"/>
      <w:lang w:eastAsia="en-NZ"/>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m426f7762c0c49a0a5c17c599ca60380 xmlns="ed230fa4-7750-4b7e-bf8e-118afa964ad9">
      <Terms xmlns="http://schemas.microsoft.com/office/infopath/2007/PartnerControls">
        <TermInfo xmlns="http://schemas.microsoft.com/office/infopath/2007/PartnerControls">
          <TermName xmlns="http://schemas.microsoft.com/office/infopath/2007/PartnerControls">Manage Power System Security</TermName>
          <TermId xmlns="http://schemas.microsoft.com/office/infopath/2007/PartnerControls">a264c4c4-b343-466a-a5c6-6fbf4eefd477</TermId>
        </TermInfo>
      </Terms>
    </m426f7762c0c49a0a5c17c599ca60380>
    <DocumentOwner xmlns="1f95069b-0517-448f-ad8a-5edd2fd38221">Rebecca Osborne</DocumentOwner>
    <cae60dfdaf93443cb08b70dcc01e1fa7 xmlns="ed230fa4-7750-4b7e-bf8e-118afa964ad9">
      <Terms xmlns="http://schemas.microsoft.com/office/infopath/2007/PartnerControls">
        <TermInfo xmlns="http://schemas.microsoft.com/office/infopath/2007/PartnerControls">
          <TermName xmlns="http://schemas.microsoft.com/office/infopath/2007/PartnerControls">Operate Power System</TermName>
          <TermId xmlns="http://schemas.microsoft.com/office/infopath/2007/PartnerControls">9de6be7d-5aca-4d6c-9be2-5c7227482a34</TermId>
        </TermInfo>
      </Terms>
    </cae60dfdaf93443cb08b70dcc01e1fa7>
    <i3bd649c5d9a4a9da64629564c9f6005 xmlns="ed230fa4-7750-4b7e-bf8e-118afa964ad9">
      <Terms xmlns="http://schemas.microsoft.com/office/infopath/2007/PartnerControls">
        <TermInfo xmlns="http://schemas.microsoft.com/office/infopath/2007/PartnerControls">
          <TermName xmlns="http://schemas.microsoft.com/office/infopath/2007/PartnerControls">Operations</TermName>
          <TermId xmlns="http://schemas.microsoft.com/office/infopath/2007/PartnerControls">025b4e1b-c903-4ff6-b036-c0440968b3eb</TermId>
        </TermInfo>
      </Terms>
    </i3bd649c5d9a4a9da64629564c9f6005>
    <_dlc_DocIdPersistId xmlns="00f81c9c-2d72-4c89-8156-44e11fd878d4" xsi:nil="true"/>
    <_dlc_DocIdUrl xmlns="056bcf3b-5dad-45d5-b5ae-dcb82054c40a">
      <Url>https://transpowernz.sharepoint.com/sites/so27/_layouts/15/DocIdRedir.aspx?ID=TP640-23-362</Url>
      <Description>TP640-23-362</Description>
    </_dlc_DocIdUrl>
    <_dlc_DocId xmlns="056bcf3b-5dad-45d5-b5ae-dcb82054c40a">TP640-23-362</_dlc_DocId>
    <Role xmlns="056bcf3b-5dad-45d5-b5ae-dcb82054c40a">System Operator</Role>
    <Process_x0020_Timing xmlns="056bcf3b-5dad-45d5-b5ae-dcb82054c40a">01 Planning</Process_x0020_Timing>
    <AOI_x0020_Category xmlns="056bcf3b-5dad-45d5-b5ae-dcb82054c40a">----</AOI_x0020_Category>
    <AOI_x0020_ID_x0020_Number xmlns="056bcf3b-5dad-45d5-b5ae-dcb82054c40a" xsi:nil="true"/>
    <BusinessModelL5 xmlns="056bcf3b-5dad-45d5-b5ae-dcb82054c40a" xsi:nil="true"/>
    <BusinessModelL4 xmlns="056bcf3b-5dad-45d5-b5ae-dcb82054c40a" xsi:nil="true"/>
    <DocumentStatus xmlns="056bcf3b-5dad-45d5-b5ae-dcb82054c40a">Working</DocumentStatus>
    <Approver xmlns="056bcf3b-5dad-45d5-b5ae-dcb82054c40a">1</Approver>
    <Hi_x002d_level_x0020_Supprocess xmlns="056bcf3b-5dad-45d5-b5ae-dcb82054c40a">01-02 Manage Asset Capability Testing</Hi_x002d_level_x0020_Supprocess>
    <Doc_x0020_Id_x0020_Number xmlns="056bcf3b-5dad-45d5-b5ae-dcb82054c40a">FM-EA-010</Doc_x0020_Id_x0020_Number>
    <Division_x0020_relevant_x0020_to xmlns="056bcf3b-5dad-45d5-b5ae-dcb82054c40a">Operations</Division_x0020_relevant_x0020_to>
    <Team_x0020_Relevant_x0020_to xmlns="056bcf3b-5dad-45d5-b5ae-dcb82054c40a">
      <Value>Power System Engineering</Value>
    </Team_x0020_Relevant_x0020_to>
    <Process_x0020_Mapping xmlns="056bcf3b-5dad-45d5-b5ae-dcb82054c40a">01 Conduct Engineering Assessments</Process_x0020_Mapping>
    <Published_x0020_Date xmlns="056bcf3b-5dad-45d5-b5ae-dcb82054c40a">2026-06-25T12:00:00+00:00</Published_x0020_Date>
    <WebArea xmlns="056bcf3b-5dad-45d5-b5ae-dcb82054c40a">Public SO</WebArea>
    <Audience xmlns="056bcf3b-5dad-45d5-b5ae-dcb82054c40a">
      <Value>6</Value>
    </Audience>
    <Macro_x0020_Process xmlns="056bcf3b-5dad-45d5-b5ae-dcb82054c40a">6</Macro_x0020_Process>
    <Version_x0020_Status xmlns="056bcf3b-5dad-45d5-b5ae-dcb82054c40a">Issued</Version_x0020_Status>
    <WorkAddress xmlns="056bcf3b-5dad-45d5-b5ae-dcb82054c40a" xsi:nil="true"/>
    <TaxCatchAll xmlns="1f95069b-0517-448f-ad8a-5edd2fd38221">
      <Value>53</Value>
      <Value>24</Value>
      <Value>38</Value>
    </TaxCatchAll>
    <Next_x0020_Review_x0020_Date xmlns="056bcf3b-5dad-45d5-b5ae-dcb82054c40a" xsi:nil="true"/>
    <Folder_x0020_Section xmlns="056bcf3b-5dad-45d5-b5ae-dcb82054c40a" xsi:nil="true"/>
    <Review_x0020_Period xmlns="056bcf3b-5dad-45d5-b5ae-dcb82054c40a" xsi:nil="true"/>
    <Publish_x0020_on_x0020_Web xmlns="056bcf3b-5dad-45d5-b5ae-dcb82054c40a">true</Publish_x0020_on_x0020_Web>
    <URL xmlns="056bcf3b-5dad-45d5-b5ae-dcb82054c40a">
      <Url xsi:nil="true"/>
      <Description xsi:nil="true"/>
    </URL>
    <External_x0020_User_x0020_Email_x0020_Address xmlns="056bcf3b-5dad-45d5-b5ae-dcb82054c40a" xsi:nil="true"/>
    <Doc_x0020_Type0 xmlns="056bcf3b-5dad-45d5-b5ae-dcb82054c40a">Form</Doc_x0020_Type0>
    <Change_x0020_in_x0020_this_x0020_version xmlns="056bcf3b-5dad-45d5-b5ae-dcb82054c40a">minor change</Change_x0020_in_x0020_this_x0020_version>
    <External_x0020_Distribution xmlns="056bcf3b-5dad-45d5-b5ae-dcb82054c40a">false</External_x0020_Distribution>
    <a8df54ddb0f2487fbc88284a7115d9fa xmlns="ed230fa4-7750-4b7e-bf8e-118afa964ad9">
      <Terms xmlns="http://schemas.microsoft.com/office/infopath/2007/PartnerControls"/>
    </a8df54ddb0f2487fbc88284a7115d9fa>
    <Control_x0020_Room_x0020_Name xmlns="056bcf3b-5dad-45d5-b5ae-dcb82054c40a" xsi:nil="true"/>
    <TaxCatchAllLabel xmlns="1f95069b-0517-448f-ad8a-5edd2fd38221" xsi:nil="true"/>
    <DocumentDescription0 xmlns="1f95069b-0517-448f-ad8a-5edd2fd38221" xsi:nil="true"/>
    <UpdateType xmlns="056bcf3b-5dad-45d5-b5ae-dcb82054c40a">BAU Review</UpdateType>
    <SO_x0020_Business_x0020_Group xmlns="056bcf3b-5dad-45d5-b5ae-dcb82054c40a">Power Systems Group</SO_x0020_Business_x0020_Group>
    <RevisionAbstract xmlns="056bcf3b-5dad-45d5-b5ae-dcb82054c40a" xsi:nil="true"/>
    <PublishtoSanctum xmlns="056bcf3b-5dad-45d5-b5ae-dcb82054c40a">No</PublishtoSanctum>
    <NoticeType xmlns="056bcf3b-5dad-45d5-b5ae-dcb82054c40a" xsi:nil="true"/>
  </documentManagement>
</p:properties>
</file>

<file path=customXml/item5.xml><?xml version="1.0" encoding="utf-8"?>
<?mso-contentType ?>
<SharedContentType xmlns="Microsoft.SharePoint.Taxonomy.ContentTypeSync" SourceId="2ca6c86c-ba96-478e-a67e-645d2d4c5aff" ContentTypeId="0x01010059C9F7FCA502814A82AE6D925899EB8601" PreviousValue="false"/>
</file>

<file path=customXml/item6.xml><?xml version="1.0" encoding="utf-8"?>
<ct:contentTypeSchema xmlns:ct="http://schemas.microsoft.com/office/2006/metadata/contentType" xmlns:ma="http://schemas.microsoft.com/office/2006/metadata/properties/metaAttributes" ct:_="" ma:_="" ma:contentTypeName="Transpower Documents" ma:contentTypeID="0x01010059C9F7FCA502814A82AE6D925899EB860100CEE7F082FCF99F46ABD9BFF3B010ACC5" ma:contentTypeVersion="66" ma:contentTypeDescription="Create a new document." ma:contentTypeScope="" ma:versionID="7d59037505668bf2b4db69de05a52c8e">
  <xsd:schema xmlns:xsd="http://www.w3.org/2001/XMLSchema" xmlns:xs="http://www.w3.org/2001/XMLSchema" xmlns:p="http://schemas.microsoft.com/office/2006/metadata/properties" xmlns:ns2="056bcf3b-5dad-45d5-b5ae-dcb82054c40a" xmlns:ns3="1f95069b-0517-448f-ad8a-5edd2fd38221" xmlns:ns4="ed230fa4-7750-4b7e-bf8e-118afa964ad9" xmlns:ns5="fd09b04b-c448-408d-b1d4-c0058ac8627f" xmlns:ns6="00f81c9c-2d72-4c89-8156-44e11fd878d4" targetNamespace="http://schemas.microsoft.com/office/2006/metadata/properties" ma:root="true" ma:fieldsID="d965c7e01ec20071f720b105ba024f6e" ns2:_="" ns3:_="" ns4:_="" ns5:_="" ns6:_="">
    <xsd:import namespace="056bcf3b-5dad-45d5-b5ae-dcb82054c40a"/>
    <xsd:import namespace="1f95069b-0517-448f-ad8a-5edd2fd38221"/>
    <xsd:import namespace="ed230fa4-7750-4b7e-bf8e-118afa964ad9"/>
    <xsd:import namespace="fd09b04b-c448-408d-b1d4-c0058ac8627f"/>
    <xsd:import namespace="00f81c9c-2d72-4c89-8156-44e11fd878d4"/>
    <xsd:element name="properties">
      <xsd:complexType>
        <xsd:sequence>
          <xsd:element name="documentManagement">
            <xsd:complexType>
              <xsd:all>
                <xsd:element ref="ns2:_dlc_DocIdUrl" minOccurs="0"/>
                <xsd:element ref="ns2:Approver" minOccurs="0"/>
                <xsd:element ref="ns2:UpdateType" minOccurs="0"/>
                <xsd:element ref="ns2:SO_x0020_Business_x0020_Group" minOccurs="0"/>
                <xsd:element ref="ns2:Published_x0020_Date" minOccurs="0"/>
                <xsd:element ref="ns2:Change_x0020_in_x0020_this_x0020_version" minOccurs="0"/>
                <xsd:element ref="ns2:RevisionAbstract" minOccurs="0"/>
                <xsd:element ref="ns3:DocumentOwner" minOccurs="0"/>
                <xsd:element ref="ns2:Macro_x0020_Process" minOccurs="0"/>
                <xsd:element ref="ns2:Doc_x0020_Type0" minOccurs="0"/>
                <xsd:element ref="ns2:Version_x0020_Status" minOccurs="0"/>
                <xsd:element ref="ns2:Doc_x0020_Id_x0020_Number" minOccurs="0"/>
                <xsd:element ref="ns2:Control_x0020_Room_x0020_Name" minOccurs="0"/>
                <xsd:element ref="ns2:Folder_x0020_Section" minOccurs="0"/>
                <xsd:element ref="ns2:Audience" minOccurs="0"/>
                <xsd:element ref="ns2:Publish_x0020_on_x0020_Web" minOccurs="0"/>
                <xsd:element ref="ns2:WebArea" minOccurs="0"/>
                <xsd:element ref="ns2:External_x0020_Distribution" minOccurs="0"/>
                <xsd:element ref="ns2:External_x0020_User_x0020_Email_x0020_Address" minOccurs="0"/>
                <xsd:element ref="ns2:Division_x0020_relevant_x0020_to" minOccurs="0"/>
                <xsd:element ref="ns2:Team_x0020_Relevant_x0020_to" minOccurs="0"/>
                <xsd:element ref="ns2:Role" minOccurs="0"/>
                <xsd:element ref="ns2:Process_x0020_Timing" minOccurs="0"/>
                <xsd:element ref="ns2:Process_x0020_Mapping" minOccurs="0"/>
                <xsd:element ref="ns2:Hi_x002d_level_x0020_Supprocess" minOccurs="0"/>
                <xsd:element ref="ns2:BusinessModelL4" minOccurs="0"/>
                <xsd:element ref="ns2:BusinessModelL5" minOccurs="0"/>
                <xsd:element ref="ns2:DocumentStatus"/>
                <xsd:element ref="ns4:i3bd649c5d9a4a9da64629564c9f6005" minOccurs="0"/>
                <xsd:element ref="ns2:WorkAddress" minOccurs="0"/>
                <xsd:element ref="ns2:URL" minOccurs="0"/>
                <xsd:element ref="ns4:cae60dfdaf93443cb08b70dcc01e1fa7" minOccurs="0"/>
                <xsd:element ref="ns2:Next_x0020_Review_x0020_Date" minOccurs="0"/>
                <xsd:element ref="ns4:m426f7762c0c49a0a5c17c599ca60380" minOccurs="0"/>
                <xsd:element ref="ns4:a8df54ddb0f2487fbc88284a7115d9fa" minOccurs="0"/>
                <xsd:element ref="ns2:MediaServiceMetadata" minOccurs="0"/>
                <xsd:element ref="ns2:MediaServiceFastMetadata" minOccurs="0"/>
                <xsd:element ref="ns3:DocumentDescription0" minOccurs="0"/>
                <xsd:element ref="ns5:SharedWithUsers" minOccurs="0"/>
                <xsd:element ref="ns5:SharedWithDetails" minOccurs="0"/>
                <xsd:element ref="ns3:TaxCatchAllLabel" minOccurs="0"/>
                <xsd:element ref="ns3:TaxCatchAll" minOccurs="0"/>
                <xsd:element ref="ns2:_dlc_DocId" minOccurs="0"/>
                <xsd:element ref="ns2:AOI_x0020_ID_x0020_Number" minOccurs="0"/>
                <xsd:element ref="ns6:_dlc_DocIdPersistId" minOccurs="0"/>
                <xsd:element ref="ns2:MediaServiceAutoKeyPoints" minOccurs="0"/>
                <xsd:element ref="ns2:MediaServiceKeyPoints" minOccurs="0"/>
                <xsd:element ref="ns2:AOI_x0020_Category" minOccurs="0"/>
                <xsd:element ref="ns2:MediaServiceObjectDetectorVersions" minOccurs="0"/>
                <xsd:element ref="ns2:Review_x0020_Period" minOccurs="0"/>
                <xsd:element ref="ns2:MediaServiceSearchProperties" minOccurs="0"/>
                <xsd:element ref="ns2:Audience_x003a_AD_x0020_Group" minOccurs="0"/>
                <xsd:element ref="ns2:PublishtoSanctum" minOccurs="0"/>
                <xsd:element ref="ns2:Notic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bcf3b-5dad-45d5-b5ae-dcb82054c40a" elementFormDefault="qualified">
    <xsd:import namespace="http://schemas.microsoft.com/office/2006/documentManagement/types"/>
    <xsd:import namespace="http://schemas.microsoft.com/office/infopath/2007/PartnerControls"/>
    <xsd:element name="_dlc_DocIdUrl" ma:index="1"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Approver" ma:index="2" nillable="true" ma:displayName="Approver" ma:list="{27bbbe5b-990d-454c-bd69-a5d327cb41bc}" ma:internalName="Approver" ma:readOnly="false" ma:showField="Title">
      <xsd:simpleType>
        <xsd:restriction base="dms:Lookup"/>
      </xsd:simpleType>
    </xsd:element>
    <xsd:element name="UpdateType" ma:index="3" nillable="true" ma:displayName="UpdateType" ma:default="Cyclic Review" ma:format="Dropdown" ma:internalName="UpdateType" ma:readOnly="false">
      <xsd:simpleType>
        <xsd:restriction base="dms:Choice">
          <xsd:enumeration value="Cyclic Review"/>
          <xsd:enumeration value="BAU Review"/>
          <xsd:enumeration value="Project Update"/>
        </xsd:restriction>
      </xsd:simpleType>
    </xsd:element>
    <xsd:element name="SO_x0020_Business_x0020_Group" ma:index="4" nillable="true" ma:displayName="Business Group" ma:format="Dropdown" ma:internalName="SO_x0020_Business_x0020_Group" ma:readOnly="false">
      <xsd:simpleType>
        <xsd:restriction base="dms:Choice">
          <xsd:enumeration value="Compliance and Impartiality"/>
          <xsd:enumeration value="Market Services"/>
          <xsd:enumeration value="Operations Planning Engineering"/>
          <xsd:enumeration value="Power Systems Group"/>
          <xsd:enumeration value="Realtime"/>
          <xsd:enumeration value="Real-Time Systems"/>
          <xsd:enumeration value="NGOC"/>
          <xsd:enumeration value="Opti"/>
          <xsd:enumeration value="Training"/>
          <xsd:enumeration value="External"/>
        </xsd:restriction>
      </xsd:simpleType>
    </xsd:element>
    <xsd:element name="Published_x0020_Date" ma:index="5" nillable="true" ma:displayName="Published Date" ma:format="DateOnly" ma:internalName="Published_x0020_Date" ma:readOnly="false">
      <xsd:simpleType>
        <xsd:restriction base="dms:DateTime"/>
      </xsd:simpleType>
    </xsd:element>
    <xsd:element name="Change_x0020_in_x0020_this_x0020_version" ma:index="6" nillable="true" ma:displayName="Change in this version" ma:format="Dropdown" ma:internalName="Change_x0020_in_x0020_this_x0020_version" ma:readOnly="false">
      <xsd:simpleType>
        <xsd:restriction base="dms:Choice">
          <xsd:enumeration value="new document"/>
          <xsd:enumeration value="no change"/>
          <xsd:enumeration value="minor change"/>
          <xsd:enumeration value="major change"/>
          <xsd:enumeration value="RTP Phase 1 changes"/>
          <xsd:enumeration value="RTP Phase 2 changes"/>
          <xsd:enumeration value="SCADA EMP 3.2 changes"/>
          <xsd:enumeration value="changes that are effective now that RTP is live"/>
          <xsd:enumeration value="changes that will be effective once RTP Phase 4 is live"/>
          <xsd:enumeration value="DSM Project changes"/>
        </xsd:restriction>
      </xsd:simpleType>
    </xsd:element>
    <xsd:element name="RevisionAbstract" ma:index="7" nillable="true" ma:displayName="Revision Abstract" ma:internalName="RevisionAbstract" ma:readOnly="false">
      <xsd:simpleType>
        <xsd:restriction base="dms:Note">
          <xsd:maxLength value="255"/>
        </xsd:restriction>
      </xsd:simpleType>
    </xsd:element>
    <xsd:element name="Macro_x0020_Process" ma:index="10" nillable="true" ma:displayName="Macro Process" ma:list="{8c45e72b-5548-4972-8a27-bf386bfbe311}" ma:internalName="Macro_x0020_Process" ma:readOnly="false" ma:showField="Process_x0020_Name">
      <xsd:simpleType>
        <xsd:restriction base="dms:Lookup"/>
      </xsd:simpleType>
    </xsd:element>
    <xsd:element name="Doc_x0020_Type0" ma:index="11" nillable="true" ma:displayName="Doc Type" ma:format="Dropdown" ma:internalName="Doc_x0020_Type0" ma:readOnly="false">
      <xsd:simpleType>
        <xsd:restriction base="dms:Choice">
          <xsd:enumeration value="Calculator/Chart"/>
          <xsd:enumeration value="Doc Template"/>
          <xsd:enumeration value="Form"/>
          <xsd:enumeration value="Overview"/>
          <xsd:enumeration value="Procedure"/>
          <xsd:enumeration value="Register"/>
          <xsd:enumeration value="Guideline"/>
          <xsd:enumeration value="Userguide"/>
          <xsd:enumeration value="Vender Manual"/>
          <xsd:enumeration value="SO Policy"/>
          <xsd:enumeration value="Temporary Instruction"/>
          <xsd:enumeration value="Self Study Module"/>
          <xsd:enumeration value="Topic Outline"/>
          <xsd:enumeration value="Quick Reference"/>
          <xsd:enumeration value="Rating Sheet"/>
          <xsd:enumeration value="AOI"/>
          <xsd:enumeration value="Checklist"/>
          <xsd:enumeration value="Controlled Doc Management Link"/>
        </xsd:restriction>
      </xsd:simpleType>
    </xsd:element>
    <xsd:element name="Version_x0020_Status" ma:index="12" nillable="true" ma:displayName="Version Status" ma:default="Draft" ma:format="Dropdown" ma:internalName="Version_x0020_Status" ma:readOnly="false">
      <xsd:simpleType>
        <xsd:restriction base="dms:Choice">
          <xsd:enumeration value="Draft"/>
          <xsd:enumeration value="Pending Approval"/>
          <xsd:enumeration value="Approved"/>
          <xsd:enumeration value="Ready for issue"/>
          <xsd:enumeration value="Issued"/>
          <xsd:enumeration value="Rejected"/>
          <xsd:enumeration value="Awaiting Review"/>
          <xsd:enumeration value="Superseded"/>
          <xsd:enumeration value="Withdrawn"/>
        </xsd:restriction>
      </xsd:simpleType>
    </xsd:element>
    <xsd:element name="Doc_x0020_Id_x0020_Number" ma:index="13" nillable="true" ma:displayName="Doc Id Number" ma:internalName="Doc_x0020_Id_x0020_Number" ma:readOnly="false">
      <xsd:simpleType>
        <xsd:restriction base="dms:Text"/>
      </xsd:simpleType>
    </xsd:element>
    <xsd:element name="Control_x0020_Room_x0020_Name" ma:index="14" nillable="true" ma:displayName="Control Room Folder Name" ma:internalName="Control_x0020_Room_x0020_Name" ma:readOnly="false">
      <xsd:simpleType>
        <xsd:restriction base="dms:Text"/>
      </xsd:simpleType>
    </xsd:element>
    <xsd:element name="Folder_x0020_Section" ma:index="15" nillable="true" ma:displayName="Folder Section" ma:internalName="Folder_x0020_Section" ma:readOnly="false">
      <xsd:simpleType>
        <xsd:restriction base="dms:Text"/>
      </xsd:simpleType>
    </xsd:element>
    <xsd:element name="Audience" ma:index="16" nillable="true" ma:displayName="Document Audience" ma:list="{e77fec8b-98af-4925-a5aa-24f99ca6813b}" ma:internalName="Audience" ma:readOnly="false" ma:showField="Group_x0020_Name">
      <xsd:complexType>
        <xsd:complexContent>
          <xsd:extension base="dms:MultiChoiceLookup">
            <xsd:sequence>
              <xsd:element name="Value" type="dms:Lookup" maxOccurs="unbounded" minOccurs="0" nillable="true"/>
            </xsd:sequence>
          </xsd:extension>
        </xsd:complexContent>
      </xsd:complexType>
    </xsd:element>
    <xsd:element name="Publish_x0020_on_x0020_Web" ma:index="17" nillable="true" ma:displayName="Publish on Web" ma:default="0" ma:internalName="Publish_x0020_on_x0020_Web" ma:readOnly="false">
      <xsd:simpleType>
        <xsd:restriction base="dms:Boolean"/>
      </xsd:simpleType>
    </xsd:element>
    <xsd:element name="WebArea" ma:index="18" nillable="true" ma:displayName="WebArea" ma:default="N/A" ma:format="Dropdown" ma:internalName="WebArea">
      <xsd:simpleType>
        <xsd:restriction base="dms:Choice">
          <xsd:enumeration value="N/A"/>
          <xsd:enumeration value="Public SO"/>
          <xsd:enumeration value="Controlled Doc Service Provider"/>
          <xsd:enumeration value="SO Customer Portal"/>
        </xsd:restriction>
      </xsd:simpleType>
    </xsd:element>
    <xsd:element name="External_x0020_Distribution" ma:index="19" nillable="true" ma:displayName="External Distribution" ma:default="0" ma:internalName="External_x0020_Distribution" ma:readOnly="false">
      <xsd:simpleType>
        <xsd:restriction base="dms:Boolean"/>
      </xsd:simpleType>
    </xsd:element>
    <xsd:element name="External_x0020_User_x0020_Email_x0020_Address" ma:index="20" nillable="true" ma:displayName="External User Email Address" ma:internalName="External_x0020_User_x0020_Email_x0020_Address" ma:readOnly="false">
      <xsd:simpleType>
        <xsd:restriction base="dms:Note"/>
      </xsd:simpleType>
    </xsd:element>
    <xsd:element name="Division_x0020_relevant_x0020_to" ma:index="21" nillable="true" ma:displayName="Division" ma:default="Operations" ma:format="Dropdown" ma:internalName="Division_x0020_relevant_x0020_to" ma:readOnly="false">
      <xsd:simpleType>
        <xsd:restriction base="dms:Choice">
          <xsd:enumeration value="Operations"/>
        </xsd:restriction>
      </xsd:simpleType>
    </xsd:element>
    <xsd:element name="Team_x0020_Relevant_x0020_to" ma:index="22" nillable="true" ma:displayName="Team Relevant to" ma:internalName="Team_x0020_Relevant_x0020_to" ma:readOnly="false">
      <xsd:complexType>
        <xsd:complexContent>
          <xsd:extension base="dms:MultiChoice">
            <xsd:sequence>
              <xsd:element name="Value" maxOccurs="unbounded" minOccurs="0" nillable="true">
                <xsd:simpleType>
                  <xsd:restriction base="dms:Choice">
                    <xsd:enumeration value="Grid Operations"/>
                    <xsd:enumeration value="Market Services"/>
                    <xsd:enumeration value="Operations Planning"/>
                    <xsd:enumeration value="Operations Process and Technology Improvement"/>
                    <xsd:enumeration value="Power System Engineering"/>
                    <xsd:enumeration value="Realtime Systems"/>
                    <xsd:enumeration value="System Operations"/>
                    <xsd:enumeration value="Training"/>
                    <xsd:enumeration value="Works Planning"/>
                  </xsd:restriction>
                </xsd:simpleType>
              </xsd:element>
            </xsd:sequence>
          </xsd:extension>
        </xsd:complexContent>
      </xsd:complexType>
    </xsd:element>
    <xsd:element name="Role" ma:index="23" nillable="true" ma:displayName="Role" ma:format="Dropdown" ma:internalName="Role" ma:readOnly="false">
      <xsd:simpleType>
        <xsd:restriction base="dms:Choice">
          <xsd:enumeration value="System Operator"/>
          <xsd:enumeration value="Grid Operations"/>
          <xsd:enumeration value="System Operator and Grid Operations"/>
          <xsd:enumeration value="Transpower"/>
        </xsd:restriction>
      </xsd:simpleType>
    </xsd:element>
    <xsd:element name="Process_x0020_Timing" ma:index="24" nillable="true" ma:displayName="Process Hierarchy L1" ma:format="Dropdown" ma:internalName="Process_x0020_Timing" ma:readOnly="false">
      <xsd:simpleType>
        <xsd:restriction base="dms:Choice">
          <xsd:enumeration value="01 Planning"/>
          <xsd:enumeration value="02 Scheduling"/>
          <xsd:enumeration value="03 Realtime"/>
          <xsd:enumeration value="04 Final Pricing"/>
          <xsd:enumeration value="---"/>
          <xsd:enumeration value="06 Support"/>
        </xsd:restriction>
      </xsd:simpleType>
    </xsd:element>
    <xsd:element name="Process_x0020_Mapping" ma:index="25" nillable="true" ma:displayName="Process Hierarchy L2" ma:format="Dropdown" ma:internalName="Process_x0020_Mapping" ma:readOnly="false">
      <xsd:simpleType>
        <xsd:restriction base="dms:Choice">
          <xsd:enumeration value="01 Conduct Engineering Assessments"/>
          <xsd:enumeration value="02 Model System and Grid"/>
          <xsd:enumeration value="03 Manage Outages and Constraints"/>
          <xsd:enumeration value="04 Prepare Schedules"/>
          <xsd:enumeration value="05 Manage Security"/>
          <xsd:enumeration value="06 Manage Special Protection Schemes"/>
          <xsd:enumeration value="07 Manage Dispatch"/>
          <xsd:enumeration value="08 Manage Power System Assets"/>
          <xsd:enumeration value="09 Identify and Manage Events"/>
          <xsd:enumeration value="10 Manage Contingencies"/>
          <xsd:enumeration value="11 Support the Electricity Market"/>
          <xsd:enumeration value="-----"/>
          <xsd:enumeration value="20 Support"/>
          <xsd:enumeration value="-----"/>
          <xsd:enumeration value="Manage Ancillary Services"/>
        </xsd:restriction>
      </xsd:simpleType>
    </xsd:element>
    <xsd:element name="Hi_x002d_level_x0020_Supprocess" ma:index="26" nillable="true" ma:displayName="Process Hierarchy L3" ma:format="Dropdown" ma:internalName="Hi_x002d_level_x0020_Supprocess" ma:readOnly="false">
      <xsd:simpleType>
        <xsd:restriction base="dms:Choice">
          <xsd:enumeration value="01-01 Assess Asset Capability"/>
          <xsd:enumeration value="01-02 Manage Asset Capability Testing"/>
          <xsd:enumeration value="01-03 Manage Dispensations"/>
          <xsd:enumeration value="01-04 Manage DSA Models"/>
          <xsd:enumeration value="01-05 Publish Model to Industry"/>
          <xsd:enumeration value="01-06 Manage Grid Owner Capability Changes"/>
          <xsd:enumeration value="01-07 Conduct Commissioning Assessment"/>
          <xsd:enumeration value="01-08 Manage Demand"/>
          <xsd:enumeration value="02-01 Manage Network Model"/>
          <xsd:enumeration value="02-02 Manage Market Model"/>
          <xsd:enumeration value="02-03 Manage SCADA Model"/>
          <xsd:enumeration value="03-01 Conduct Initial Outage Assessment"/>
          <xsd:enumeration value="03-02 Prepare, Modify and Verify Schedule Inputs"/>
          <xsd:enumeration value="03-03 Perform Secuirty Assessment"/>
          <xsd:enumeration value="03-04 Plan Outages"/>
          <xsd:enumeration value="04-01 Prepare, Produce and Publish Schedules"/>
          <xsd:enumeration value="04-02 Security Check Schedules in Realtime"/>
          <xsd:enumeration value="05-01 Manage Operation in Realtime"/>
          <xsd:enumeration value="05-02 Manage Security in Realtime"/>
          <xsd:enumeration value="05-03 Manage Grid Reconfiguration"/>
          <xsd:enumeration value="05-04 Manage GXP Ties"/>
          <xsd:enumeration value="06-01 Manage Runback Schemes"/>
          <xsd:enumeration value="06-02 Manage Intertrip Schemes"/>
          <xsd:enumeration value="06-03 Manage Circuit Overload Schemes"/>
          <xsd:enumeration value="06-04 Manage Transformer Overload Schemes"/>
          <xsd:enumeration value="06-05 Manage Bus Splitting Schemes"/>
          <xsd:enumeration value="06-06 Manage Changeover Schemes"/>
          <xsd:enumeration value="06-07 Manage Undervoltage Schemes"/>
          <xsd:enumeration value="07-01 Monitor Power System"/>
          <xsd:enumeration value="07-02 Manage Demand"/>
          <xsd:enumeration value="07-03 Manage Voltage"/>
          <xsd:enumeration value="07-04 Manage Frequency"/>
          <xsd:enumeration value="07-05 Manage Reserves"/>
          <xsd:enumeration value="07-06 Manage 3rd Party Assets"/>
          <xsd:enumeration value="08-01 Operating HVAC assets"/>
          <xsd:enumeration value="08-02 Operating HVDC assets"/>
          <xsd:enumeration value="08-03 Asset Offer"/>
          <xsd:enumeration value="08-04 Grid Configuration"/>
          <xsd:enumeration value="08-05 Emergency Operations"/>
          <xsd:enumeration value="09-01 Manage System Events"/>
          <xsd:enumeration value="09-02 Manage frequency event"/>
          <xsd:enumeration value="09-03 Manage Island Event"/>
          <xsd:enumeration value="09-04 Backup and Tool Failure"/>
          <xsd:enumeration value="09-05 Manage Asset Failure"/>
          <xsd:enumeration value="10-01 Black Start Restoration"/>
          <xsd:enumeration value="10-02 Regional Restoration"/>
          <xsd:enumeration value="11-01 Validate Inputs to Final Pricing"/>
          <xsd:enumeration value="11-02 Resolve issues in Final Pricing"/>
          <xsd:enumeration value="11-03 Investigate UFE"/>
          <xsd:enumeration value="20-01 Administration"/>
          <xsd:enumeration value="20-02 Training"/>
          <xsd:enumeration value="20-03 Safety"/>
          <xsd:enumeration value="20-04 Audit and Assurance"/>
          <xsd:enumeration value="20-05 Investigations"/>
          <xsd:enumeration value="20-06 Document Management"/>
          <xsd:enumeration value="20-07 Ancillary Services"/>
          <xsd:enumeration value="20-08 Long Term Planning"/>
          <xsd:enumeration value="20-09 Tools/Software"/>
          <xsd:enumeration value="20-10 Security of Supply"/>
          <xsd:enumeration value="20-11 Shift Change"/>
          <xsd:enumeration value="20-12 Reporting"/>
          <xsd:enumeration value="20-13 Projects"/>
          <xsd:enumeration value="20-14 Manage Compliance"/>
          <xsd:enumeration value="20-15 Change Management"/>
        </xsd:restriction>
      </xsd:simpleType>
    </xsd:element>
    <xsd:element name="BusinessModelL4" ma:index="27" nillable="true" ma:displayName="Process Hierarchy L4" ma:format="Dropdown" ma:internalName="BusinessModelL4" ma:readOnly="false">
      <xsd:simpleType>
        <xsd:restriction base="dms:Choice">
          <xsd:enumeration value="02-03-01 HL Modelling Process"/>
          <xsd:enumeration value="02-03-02 Source"/>
          <xsd:enumeration value="02-03-03 Coordination"/>
          <xsd:enumeration value="02-03-04 Model Engineering - Review and Audit"/>
          <xsd:enumeration value="02-03-05 Update Models"/>
          <xsd:enumeration value="02-03-06 Propagate and Test"/>
          <xsd:enumeration value="02-03-07 Consolidate and Create Release for Failover"/>
          <xsd:enumeration value="02-03-08 ETS Admin"/>
          <xsd:enumeration value="02-03-09 Propagate to Production"/>
        </xsd:restriction>
      </xsd:simpleType>
    </xsd:element>
    <xsd:element name="BusinessModelL5" ma:index="28" nillable="true" ma:displayName="Process Hierarchy L5" ma:format="Dropdown" ma:internalName="BusinessModelL5" ma:readOnly="false">
      <xsd:simpleType>
        <xsd:restriction base="dms:Choice">
          <xsd:enumeration value="2a SO Gatekeeper"/>
          <xsd:enumeration value="2b Modeling Assessment"/>
          <xsd:enumeration value="2c Model Resourcing"/>
          <xsd:enumeration value="3a SO-Specific Model Engineering"/>
          <xsd:enumeration value="3b Grid Model Engineering"/>
          <xsd:enumeration value="4a SCADAMOM"/>
          <xsd:enumeration value="4b NETMOM"/>
          <xsd:enumeration value="4c GENMOM"/>
          <xsd:enumeration value="4d Alarms"/>
          <xsd:enumeration value="4e RASMOM"/>
          <xsd:enumeration value="4f CTGS"/>
          <xsd:enumeration value="4g Reactive Profiles"/>
          <xsd:enumeration value="4h DSA DCP"/>
          <xsd:enumeration value="4i DSA"/>
          <xsd:enumeration value="4j Market Model"/>
          <xsd:enumeration value="4k Mapboard"/>
          <xsd:enumeration value="4l Displays"/>
          <xsd:enumeration value="4m SOS"/>
          <xsd:enumeration value="4n ICCP"/>
          <xsd:enumeration value="4o TTSE"/>
          <xsd:enumeration value="4p EDF"/>
          <xsd:enumeration value="4q EDF ICCP"/>
          <xsd:enumeration value="4r CSS"/>
          <xsd:enumeration value="5a Propagate Models to OSE - SCADA/EMS"/>
          <xsd:enumeration value="5b Propagate Models to OSE - Market System"/>
          <xsd:enumeration value="6a Propagate SCADA/EMS Models to Staging"/>
          <xsd:enumeration value="7 ETS Admin"/>
          <xsd:enumeration value="8a SCADA/EMS models to production"/>
          <xsd:enumeration value="8b Market System models to production"/>
        </xsd:restriction>
      </xsd:simpleType>
    </xsd:element>
    <xsd:element name="DocumentStatus" ma:index="29" ma:displayName="Document Status" ma:default="Working" ma:description="Status of the document" ma:format="Dropdown" ma:internalName="DocumentStatus" ma:readOnly="false">
      <xsd:simpleType>
        <xsd:restriction base="dms:Choice">
          <xsd:enumeration value="Working"/>
          <xsd:enumeration value="Draft"/>
          <xsd:enumeration value="Final"/>
          <xsd:enumeration value="Approved"/>
          <xsd:enumeration value="Published"/>
          <xsd:enumeration value="Superseded"/>
        </xsd:restriction>
      </xsd:simpleType>
    </xsd:element>
    <xsd:element name="WorkAddress" ma:index="37" nillable="true" ma:displayName="Address" ma:description="Type the physical address for this contact." ma:hidden="true" ma:internalName="WorkAddress" ma:readOnly="false">
      <xsd:simpleType>
        <xsd:restriction base="dms:Note"/>
      </xsd:simpleType>
    </xsd:element>
    <xsd:element name="URL" ma:index="40" nillable="true" ma:displayName="URL" ma:hidden="true"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Next_x0020_Review_x0020_Date" ma:index="45" nillable="true" ma:displayName="Next Review Date" ma:hidden="true" ma:internalName="Next_x0020_Review_x0020_Date" ma:readOnly="false">
      <xsd:simpleType>
        <xsd:restriction base="dms:Text"/>
      </xsd:simpleType>
    </xsd:element>
    <xsd:element name="MediaServiceMetadata" ma:index="51" nillable="true" ma:displayName="MediaServiceMetadata" ma:hidden="true" ma:internalName="MediaServiceMetadata" ma:readOnly="true">
      <xsd:simpleType>
        <xsd:restriction base="dms:Note"/>
      </xsd:simpleType>
    </xsd:element>
    <xsd:element name="MediaServiceFastMetadata" ma:index="52" nillable="true" ma:displayName="MediaServiceFastMetadata" ma:hidden="true" ma:internalName="MediaServiceFastMetadata" ma:readOnly="true">
      <xsd:simpleType>
        <xsd:restriction base="dms:Note"/>
      </xsd:simpleType>
    </xsd:element>
    <xsd:element name="_dlc_DocId" ma:index="60" nillable="true" ma:displayName="Document ID Value" ma:description="The value of the document ID assigned to this item." ma:hidden="true" ma:internalName="_dlc_DocId" ma:readOnly="false">
      <xsd:simpleType>
        <xsd:restriction base="dms:Text"/>
      </xsd:simpleType>
    </xsd:element>
    <xsd:element name="AOI_x0020_ID_x0020_Number" ma:index="61" nillable="true" ma:displayName="AOI ID Number" ma:hidden="true" ma:internalName="AOI_x0020_ID_x0020_Number" ma:readOnly="false">
      <xsd:simpleType>
        <xsd:restriction base="dms:Text"/>
      </xsd:simpleType>
    </xsd:element>
    <xsd:element name="MediaServiceAutoKeyPoints" ma:index="63" nillable="true" ma:displayName="MediaServiceAutoKeyPoints" ma:hidden="true" ma:internalName="MediaServiceAutoKeyPoints" ma:readOnly="true">
      <xsd:simpleType>
        <xsd:restriction base="dms:Note"/>
      </xsd:simpleType>
    </xsd:element>
    <xsd:element name="MediaServiceKeyPoints" ma:index="64" nillable="true" ma:displayName="KeyPoints" ma:hidden="true" ma:internalName="MediaServiceKeyPoints" ma:readOnly="true">
      <xsd:simpleType>
        <xsd:restriction base="dms:Note"/>
      </xsd:simpleType>
    </xsd:element>
    <xsd:element name="AOI_x0020_Category" ma:index="65" nillable="true" ma:displayName="AOI Category" ma:format="Dropdown" ma:hidden="true" ma:internalName="AOI_x0020_Category" ma:readOnly="false">
      <xsd:simpleType>
        <xsd:restriction base="dms:Choice">
          <xsd:enumeration value="----"/>
          <xsd:enumeration value="01 Administration"/>
          <xsd:enumeration value="03 Protection"/>
          <xsd:enumeration value="06 Safety &amp; staff competence"/>
          <xsd:enumeration value="07 Operating &amp; emergency management"/>
        </xsd:restriction>
      </xsd:simpleType>
    </xsd:element>
    <xsd:element name="MediaServiceObjectDetectorVersions" ma:index="66" nillable="true" ma:displayName="MediaServiceObjectDetectorVersions" ma:hidden="true" ma:indexed="true" ma:internalName="MediaServiceObjectDetectorVersions" ma:readOnly="true">
      <xsd:simpleType>
        <xsd:restriction base="dms:Text"/>
      </xsd:simpleType>
    </xsd:element>
    <xsd:element name="Review_x0020_Period" ma:index="67" nillable="true" ma:displayName="Review Period" ma:hidden="true" ma:internalName="Review_x0020_Period" ma:readOnly="false">
      <xsd:simpleType>
        <xsd:restriction base="dms:Text"/>
      </xsd:simpleType>
    </xsd:element>
    <xsd:element name="MediaServiceSearchProperties" ma:index="69" nillable="true" ma:displayName="MediaServiceSearchProperties" ma:hidden="true" ma:internalName="MediaServiceSearchProperties" ma:readOnly="true">
      <xsd:simpleType>
        <xsd:restriction base="dms:Note"/>
      </xsd:simpleType>
    </xsd:element>
    <xsd:element name="Audience_x003a_AD_x0020_Group" ma:index="70" nillable="true" ma:displayName="Document Audience:AD Group" ma:hidden="true" ma:list="{e77fec8b-98af-4925-a5aa-24f99ca6813b}" ma:internalName="Audience_x003a_AD_x0020_Group" ma:readOnly="true" ma:showField="Title">
      <xsd:complexType>
        <xsd:complexContent>
          <xsd:extension base="dms:MultiChoiceLookup">
            <xsd:sequence>
              <xsd:element name="Value" type="dms:Lookup" maxOccurs="unbounded" minOccurs="0" nillable="true"/>
            </xsd:sequence>
          </xsd:extension>
        </xsd:complexContent>
      </xsd:complexType>
    </xsd:element>
    <xsd:element name="PublishtoSanctum" ma:index="71" nillable="true" ma:displayName="Publish to Sanctum" ma:default="No" ma:format="Dropdown" ma:internalName="PublishtoSanctum">
      <xsd:simpleType>
        <xsd:restriction base="dms:Choice">
          <xsd:enumeration value="Yes"/>
          <xsd:enumeration value="No"/>
        </xsd:restriction>
      </xsd:simpleType>
    </xsd:element>
    <xsd:element name="NoticeType" ma:index="72" nillable="true" ma:displayName="NoticeType" ma:format="Dropdown" ma:internalName="NoticeType">
      <xsd:simpleType>
        <xsd:restriction base="dms:Choice">
          <xsd:enumeration value="01 CAN"/>
          <xsd:enumeration value="05 WRN"/>
          <xsd:enumeration value="10 GEN"/>
          <xsd:enumeration value="15 GEN RPT"/>
          <xsd:enumeration value="20 EXN"/>
        </xsd:restriction>
      </xsd:simpleType>
    </xsd:element>
  </xsd:schema>
  <xsd:schema xmlns:xsd="http://www.w3.org/2001/XMLSchema" xmlns:xs="http://www.w3.org/2001/XMLSchema" xmlns:dms="http://schemas.microsoft.com/office/2006/documentManagement/types" xmlns:pc="http://schemas.microsoft.com/office/infopath/2007/PartnerControls" targetNamespace="1f95069b-0517-448f-ad8a-5edd2fd38221" elementFormDefault="qualified">
    <xsd:import namespace="http://schemas.microsoft.com/office/2006/documentManagement/types"/>
    <xsd:import namespace="http://schemas.microsoft.com/office/infopath/2007/PartnerControls"/>
    <xsd:element name="DocumentOwner" ma:index="8" nillable="true" ma:displayName="Document Owner" ma:default="Rebecca Osborne" ma:description="Owner of item" ma:internalName="DocumentOwner" ma:readOnly="false">
      <xsd:simpleType>
        <xsd:restriction base="dms:Text">
          <xsd:maxLength value="255"/>
        </xsd:restriction>
      </xsd:simpleType>
    </xsd:element>
    <xsd:element name="DocumentDescription0" ma:index="53" nillable="true" ma:displayName="Document Description" ma:description="Enter 1 or 2 sentences which will provide the searcher with a succinct overview of the document." ma:hidden="true" ma:internalName="DocumentDescription" ma:readOnly="false">
      <xsd:simpleType>
        <xsd:restriction base="dms:Note"/>
      </xsd:simpleType>
    </xsd:element>
    <xsd:element name="TaxCatchAllLabel" ma:index="56" nillable="true" ma:displayName="Taxonomy Catch All Column1" ma:hidden="true" ma:list="{e2f6dff3-e32b-49bf-bdf7-7fa69354ee66}" ma:internalName="TaxCatchAllLabel" ma:readOnly="true" ma:showField="CatchAllDataLabel" ma:web="00f81c9c-2d72-4c89-8156-44e11fd878d4">
      <xsd:complexType>
        <xsd:complexContent>
          <xsd:extension base="dms:MultiChoiceLookup">
            <xsd:sequence>
              <xsd:element name="Value" type="dms:Lookup" maxOccurs="unbounded" minOccurs="0" nillable="true"/>
            </xsd:sequence>
          </xsd:extension>
        </xsd:complexContent>
      </xsd:complexType>
    </xsd:element>
    <xsd:element name="TaxCatchAll" ma:index="57" nillable="true" ma:displayName="Taxonomy Catch All Column" ma:hidden="true" ma:list="{e2f6dff3-e32b-49bf-bdf7-7fa69354ee66}" ma:internalName="TaxCatchAll" ma:readOnly="false" ma:showField="CatchAllData" ma:web="00f81c9c-2d72-4c89-8156-44e11fd878d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d230fa4-7750-4b7e-bf8e-118afa964ad9" elementFormDefault="qualified">
    <xsd:import namespace="http://schemas.microsoft.com/office/2006/documentManagement/types"/>
    <xsd:import namespace="http://schemas.microsoft.com/office/infopath/2007/PartnerControls"/>
    <xsd:element name="i3bd649c5d9a4a9da64629564c9f6005" ma:index="33" nillable="true" ma:taxonomy="true" ma:internalName="i3bd649c5d9a4a9da64629564c9f6005" ma:taxonomyFieldName="BusinessFunctionL1" ma:displayName="Business Function L1" ma:readOnly="false" ma:default="24;#Operations|025b4e1b-c903-4ff6-b036-c0440968b3eb" ma:fieldId="{23bd649c-5d9a-4a9d-a646-29564c9f6005}" ma:sspId="2ca6c86c-ba96-478e-a67e-645d2d4c5aff" ma:termSetId="03e9bb23-a4be-4bd2-9079-cdaf9eeec9a8" ma:anchorId="00000000-0000-0000-0000-000000000000" ma:open="false" ma:isKeyword="false">
      <xsd:complexType>
        <xsd:sequence>
          <xsd:element ref="pc:Terms" minOccurs="0" maxOccurs="1"/>
        </xsd:sequence>
      </xsd:complexType>
    </xsd:element>
    <xsd:element name="cae60dfdaf93443cb08b70dcc01e1fa7" ma:index="41" nillable="true" ma:taxonomy="true" ma:internalName="cae60dfdaf93443cb08b70dcc01e1fa7" ma:taxonomyFieldName="BusinessFunctionL2" ma:displayName="Business Function L2" ma:readOnly="false" ma:default="25;#Support Operations|c0ea4d7a-b563-4f1e-9df7-febd6fc0b07b" ma:fieldId="{cae60dfd-af93-443c-b08b-70dcc01e1fa7}" ma:sspId="2ca6c86c-ba96-478e-a67e-645d2d4c5aff" ma:termSetId="03e9bb23-a4be-4bd2-9079-cdaf9eeec9a8" ma:anchorId="00000000-0000-0000-0000-000000000000" ma:open="false" ma:isKeyword="false">
      <xsd:complexType>
        <xsd:sequence>
          <xsd:element ref="pc:Terms" minOccurs="0" maxOccurs="1"/>
        </xsd:sequence>
      </xsd:complexType>
    </xsd:element>
    <xsd:element name="m426f7762c0c49a0a5c17c599ca60380" ma:index="46" nillable="true" ma:taxonomy="true" ma:internalName="m426f7762c0c49a0a5c17c599ca60380" ma:taxonomyFieldName="BusinessFunctionL3" ma:displayName="Business Function L3" ma:readOnly="false" ma:default="26;#Operational Procedures|17eec706-501d-4336-b42a-de82868cc3fb" ma:fieldId="{6426f776-2c0c-49a0-a5c1-7c599ca60380}" ma:sspId="2ca6c86c-ba96-478e-a67e-645d2d4c5aff" ma:termSetId="03e9bb23-a4be-4bd2-9079-cdaf9eeec9a8" ma:anchorId="00000000-0000-0000-0000-000000000000" ma:open="false" ma:isKeyword="false">
      <xsd:complexType>
        <xsd:sequence>
          <xsd:element ref="pc:Terms" minOccurs="0" maxOccurs="1"/>
        </xsd:sequence>
      </xsd:complexType>
    </xsd:element>
    <xsd:element name="a8df54ddb0f2487fbc88284a7115d9fa" ma:index="48" nillable="true" ma:taxonomy="true" ma:internalName="a8df54ddb0f2487fbc88284a7115d9fa" ma:taxonomyFieldName="SecurityClassification" ma:displayName="Security Classification" ma:readOnly="false" ma:fieldId="{a8df54dd-b0f2-487f-bc88-284a7115d9fa}" ma:sspId="2ca6c86c-ba96-478e-a67e-645d2d4c5aff" ma:termSetId="7ab9d2c1-c180-4ab5-8ccc-0de2f5fba557"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d09b04b-c448-408d-b1d4-c0058ac8627f" elementFormDefault="qualified">
    <xsd:import namespace="http://schemas.microsoft.com/office/2006/documentManagement/types"/>
    <xsd:import namespace="http://schemas.microsoft.com/office/infopath/2007/PartnerControls"/>
    <xsd:element name="SharedWithUsers" ma:index="5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0f81c9c-2d72-4c89-8156-44e11fd878d4" elementFormDefault="qualified">
    <xsd:import namespace="http://schemas.microsoft.com/office/2006/documentManagement/types"/>
    <xsd:import namespace="http://schemas.microsoft.com/office/infopath/2007/PartnerControls"/>
    <xsd:element name="_dlc_DocIdPersistId" ma:index="62"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9"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8C2AB2-A78C-4FB7-9A77-3E4DD7660361}">
  <ds:schemaRefs>
    <ds:schemaRef ds:uri="http://schemas.microsoft.com/sharepoint/events"/>
  </ds:schemaRefs>
</ds:datastoreItem>
</file>

<file path=customXml/itemProps2.xml><?xml version="1.0" encoding="utf-8"?>
<ds:datastoreItem xmlns:ds="http://schemas.openxmlformats.org/officeDocument/2006/customXml" ds:itemID="{B5342A53-3036-463B-A6D0-531880766901}">
  <ds:schemaRefs>
    <ds:schemaRef ds:uri="http://schemas.microsoft.com/sharepoint/v3/contenttype/forms"/>
  </ds:schemaRefs>
</ds:datastoreItem>
</file>

<file path=customXml/itemProps3.xml><?xml version="1.0" encoding="utf-8"?>
<ds:datastoreItem xmlns:ds="http://schemas.openxmlformats.org/officeDocument/2006/customXml" ds:itemID="{B2B82B17-0A37-4C17-B4D0-AA7B42550472}">
  <ds:schemaRefs>
    <ds:schemaRef ds:uri="http://schemas.openxmlformats.org/officeDocument/2006/bibliography"/>
  </ds:schemaRefs>
</ds:datastoreItem>
</file>

<file path=customXml/itemProps4.xml><?xml version="1.0" encoding="utf-8"?>
<ds:datastoreItem xmlns:ds="http://schemas.openxmlformats.org/officeDocument/2006/customXml" ds:itemID="{56C702C5-62B9-4150-AF5C-884E981FED5D}">
  <ds:schemaRefs>
    <ds:schemaRef ds:uri="http://schemas.microsoft.com/office/2006/documentManagement/types"/>
    <ds:schemaRef ds:uri="http://purl.org/dc/terms/"/>
    <ds:schemaRef ds:uri="ed230fa4-7750-4b7e-bf8e-118afa964ad9"/>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1f95069b-0517-448f-ad8a-5edd2fd38221"/>
    <ds:schemaRef ds:uri="00f81c9c-2d72-4c89-8156-44e11fd878d4"/>
    <ds:schemaRef ds:uri="fd09b04b-c448-408d-b1d4-c0058ac8627f"/>
    <ds:schemaRef ds:uri="056bcf3b-5dad-45d5-b5ae-dcb82054c40a"/>
    <ds:schemaRef ds:uri="http://purl.org/dc/dcmitype/"/>
  </ds:schemaRefs>
</ds:datastoreItem>
</file>

<file path=customXml/itemProps5.xml><?xml version="1.0" encoding="utf-8"?>
<ds:datastoreItem xmlns:ds="http://schemas.openxmlformats.org/officeDocument/2006/customXml" ds:itemID="{5C0427A0-ABE7-4AB0-B1B5-CA2004BBA521}">
  <ds:schemaRefs>
    <ds:schemaRef ds:uri="Microsoft.SharePoint.Taxonomy.ContentTypeSync"/>
  </ds:schemaRefs>
</ds:datastoreItem>
</file>

<file path=customXml/itemProps6.xml><?xml version="1.0" encoding="utf-8"?>
<ds:datastoreItem xmlns:ds="http://schemas.openxmlformats.org/officeDocument/2006/customXml" ds:itemID="{A3C87515-A1BD-495E-A1A4-19A1A62FD4B2}"/>
</file>

<file path=docProps/app.xml><?xml version="1.0" encoding="utf-8"?>
<Properties xmlns="http://schemas.openxmlformats.org/officeDocument/2006/extended-properties" xmlns:vt="http://schemas.openxmlformats.org/officeDocument/2006/docPropsVTypes">
  <Template>Normal.dotm</Template>
  <TotalTime>25</TotalTime>
  <Pages>2</Pages>
  <Words>1389</Words>
  <Characters>7423</Characters>
  <Application>Microsoft Office Word</Application>
  <DocSecurity>0</DocSecurity>
  <Lines>309</Lines>
  <Paragraphs>183</Paragraphs>
  <ScaleCrop>false</ScaleCrop>
  <HeadingPairs>
    <vt:vector size="2" baseType="variant">
      <vt:variant>
        <vt:lpstr>Title</vt:lpstr>
      </vt:variant>
      <vt:variant>
        <vt:i4>1</vt:i4>
      </vt:variant>
    </vt:vector>
  </HeadingPairs>
  <TitlesOfParts>
    <vt:vector size="1" baseType="lpstr">
      <vt:lpstr>FM-EA-010 Test Plan</vt:lpstr>
    </vt:vector>
  </TitlesOfParts>
  <Company/>
  <LinksUpToDate>false</LinksUpToDate>
  <CharactersWithSpaces>8629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FM-EA-010 Test Plan</dc:title>
  <dc:subject/>
  <dc:creator>Anna Li</dc:creator>
  <cp:keywords/>
  <dc:description/>
  <cp:lastModifiedBy>Tony Neighbours</cp:lastModifiedBy>
  <cp:revision>7</cp:revision>
  <cp:lastPrinted>2021-04-30T00:48:00Z</cp:lastPrinted>
  <dcterms:created xsi:type="dcterms:W3CDTF">2023-08-30T22:50:00Z</dcterms:created>
  <dcterms:modified xsi:type="dcterms:W3CDTF">2026-02-23T02:12:00Z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c504e64-2eb9-4143-98d1-ab3085e5d939_Enabled">
    <vt:lpwstr>true</vt:lpwstr>
  </property>
  <property fmtid="{D5CDD505-2E9C-101B-9397-08002B2CF9AE}" pid="3" name="MSIP_Label_ec504e64-2eb9-4143-98d1-ab3085e5d939_SetDate">
    <vt:lpwstr>2021-03-15T10:27:12Z</vt:lpwstr>
  </property>
  <property fmtid="{D5CDD505-2E9C-101B-9397-08002B2CF9AE}" pid="4" name="MSIP_Label_ec504e64-2eb9-4143-98d1-ab3085e5d939_Method">
    <vt:lpwstr>Standard</vt:lpwstr>
  </property>
  <property fmtid="{D5CDD505-2E9C-101B-9397-08002B2CF9AE}" pid="5" name="MSIP_Label_ec504e64-2eb9-4143-98d1-ab3085e5d939_Name">
    <vt:lpwstr>ec504e64-2eb9-4143-98d1-ab3085e5d939</vt:lpwstr>
  </property>
  <property fmtid="{D5CDD505-2E9C-101B-9397-08002B2CF9AE}" pid="6" name="MSIP_Label_ec504e64-2eb9-4143-98d1-ab3085e5d939_SiteId">
    <vt:lpwstr>cb644580-6519-46f6-a00f-5bac4352068f</vt:lpwstr>
  </property>
  <property fmtid="{D5CDD505-2E9C-101B-9397-08002B2CF9AE}" pid="7" name="MSIP_Label_ec504e64-2eb9-4143-98d1-ab3085e5d939_ActionId">
    <vt:lpwstr>6e4ea165-5b64-461d-bb3c-c80b0ac74b76</vt:lpwstr>
  </property>
  <property fmtid="{D5CDD505-2E9C-101B-9397-08002B2CF9AE}" pid="8" name="MSIP_Label_ec504e64-2eb9-4143-98d1-ab3085e5d939_ContentBits">
    <vt:lpwstr>0</vt:lpwstr>
  </property>
  <property fmtid="{D5CDD505-2E9C-101B-9397-08002B2CF9AE}" pid="9" name="ContentTypeId">
    <vt:lpwstr>0x01010059C9F7FCA502814A82AE6D925899EB860100CEE7F082FCF99F46ABD9BFF3B010ACC5</vt:lpwstr>
  </property>
  <property fmtid="{D5CDD505-2E9C-101B-9397-08002B2CF9AE}" pid="10" name="Order">
    <vt:r8>36200</vt:r8>
  </property>
  <property fmtid="{D5CDD505-2E9C-101B-9397-08002B2CF9AE}" pid="11" name="BusinessFunction">
    <vt:lpwstr>System and Market Operations</vt:lpwstr>
  </property>
  <property fmtid="{D5CDD505-2E9C-101B-9397-08002B2CF9AE}" pid="12" name="DocumentDescription0">
    <vt:lpwstr/>
  </property>
  <property fmtid="{D5CDD505-2E9C-101B-9397-08002B2CF9AE}" pid="13" name="a8df54ddb0f2487fbc88284a7115d9fa">
    <vt:lpwstr/>
  </property>
  <property fmtid="{D5CDD505-2E9C-101B-9397-08002B2CF9AE}" pid="14" name="SecurityClassification">
    <vt:lpwstr/>
  </property>
  <property fmtid="{D5CDD505-2E9C-101B-9397-08002B2CF9AE}" pid="15" name="DLCPolicyLabelLock">
    <vt:lpwstr/>
  </property>
  <property fmtid="{D5CDD505-2E9C-101B-9397-08002B2CF9AE}" pid="16" name="MSIP_Label_ec504e64-2eb9-4143-98d1-ab3085e5d939_DateCreated">
    <vt:lpwstr>2017-07-06T11:29:48.7724491+12:00</vt:lpwstr>
  </property>
  <property fmtid="{D5CDD505-2E9C-101B-9397-08002B2CF9AE}" pid="17" name="Owner">
    <vt:lpwstr>14</vt:lpwstr>
  </property>
  <property fmtid="{D5CDD505-2E9C-101B-9397-08002B2CF9AE}" pid="18" name="BusinessFunctionL1">
    <vt:lpwstr>24;#Operations|025b4e1b-c903-4ff6-b036-c0440968b3eb</vt:lpwstr>
  </property>
  <property fmtid="{D5CDD505-2E9C-101B-9397-08002B2CF9AE}" pid="19" name="WorkflowChangePath">
    <vt:lpwstr>0281635a-eec6-4d46-916f-fedb6f35fcd4,61;d29ef27b-dbc5-4608-ba71-6d891e706608,72;d29ef27b-dbc5-4608-ba71-6d891e706608,74;</vt:lpwstr>
  </property>
  <property fmtid="{D5CDD505-2E9C-101B-9397-08002B2CF9AE}" pid="20" name="DLCPolicyLabelClientValue">
    <vt:lpwstr/>
  </property>
  <property fmtid="{D5CDD505-2E9C-101B-9397-08002B2CF9AE}" pid="21" name="BusinessActivity">
    <vt:lpwstr>System Operation</vt:lpwstr>
  </property>
  <property fmtid="{D5CDD505-2E9C-101B-9397-08002B2CF9AE}" pid="22" name="MSIP_Label_ec504e64-2eb9-4143-98d1-ab3085e5d939_Ref">
    <vt:lpwstr>https://api.informationprotection.azure.com/api/cb644580-6519-46f6-a00f-5bac4352068f</vt:lpwstr>
  </property>
  <property fmtid="{D5CDD505-2E9C-101B-9397-08002B2CF9AE}" pid="23" name="URL">
    <vt:lpwstr/>
  </property>
  <property fmtid="{D5CDD505-2E9C-101B-9397-08002B2CF9AE}" pid="24" name="Sensitivity">
    <vt:lpwstr>IN CONFIDENCE </vt:lpwstr>
  </property>
  <property fmtid="{D5CDD505-2E9C-101B-9397-08002B2CF9AE}" pid="25" name="BusinessFunctionL2">
    <vt:lpwstr>38;#Operate Power System|9de6be7d-5aca-4d6c-9be2-5c7227482a34</vt:lpwstr>
  </property>
  <property fmtid="{D5CDD505-2E9C-101B-9397-08002B2CF9AE}" pid="26" name="MSIP_Label_ec504e64-2eb9-4143-98d1-ab3085e5d939_Extended_MSFT_Method">
    <vt:lpwstr>Automatic</vt:lpwstr>
  </property>
  <property fmtid="{D5CDD505-2E9C-101B-9397-08002B2CF9AE}" pid="27" name="ReadTaskIDs">
    <vt:lpwstr/>
  </property>
  <property fmtid="{D5CDD505-2E9C-101B-9397-08002B2CF9AE}" pid="28" name="TaxCatchAll">
    <vt:lpwstr>53;#Manage Power System Security|a264c4c4-b343-466a-a5c6-6fbf4eefd477;#24;#Operations|025b4e1b-c903-4ff6-b036-c0440968b3eb;#38;#Operate Power System|9de6be7d-5aca-4d6c-9be2-5c7227482a34</vt:lpwstr>
  </property>
  <property fmtid="{D5CDD505-2E9C-101B-9397-08002B2CF9AE}" pid="29" name="Macro Process">
    <vt:lpwstr>6</vt:lpwstr>
  </property>
  <property fmtid="{D5CDD505-2E9C-101B-9397-08002B2CF9AE}" pid="30" name="BusinessFunctionL3">
    <vt:lpwstr>53;#Manage Power System Security|a264c4c4-b343-466a-a5c6-6fbf4eefd477</vt:lpwstr>
  </property>
  <property fmtid="{D5CDD505-2E9C-101B-9397-08002B2CF9AE}" pid="31" name="SecurityClassification0">
    <vt:lpwstr/>
  </property>
  <property fmtid="{D5CDD505-2E9C-101B-9397-08002B2CF9AE}" pid="32" name="_dlc_DocIdItemGuid">
    <vt:lpwstr>c07f4040-ca58-48bb-ab53-a2ed26fb8135</vt:lpwstr>
  </property>
  <property fmtid="{D5CDD505-2E9C-101B-9397-08002B2CF9AE}" pid="33" name="HUB_ID">
    <vt:r8>603</vt:r8>
  </property>
  <property fmtid="{D5CDD505-2E9C-101B-9397-08002B2CF9AE}" pid="34" name="TestPlanStatus">
    <vt:lpwstr>Approved</vt:lpwstr>
  </property>
  <property fmtid="{D5CDD505-2E9C-101B-9397-08002B2CF9AE}" pid="35" name="InternalComments">
    <vt:lpwstr>Does this text show anywhere </vt:lpwstr>
  </property>
  <property fmtid="{D5CDD505-2E9C-101B-9397-08002B2CF9AE}" pid="36" name="TestMWLargerThanACSMCO">
    <vt:lpwstr>--</vt:lpwstr>
  </property>
  <property fmtid="{D5CDD505-2E9C-101B-9397-08002B2CF9AE}" pid="37" name="ComplianceApproval">
    <vt:lpwstr>Not informed</vt:lpwstr>
  </property>
  <property fmtid="{D5CDD505-2E9C-101B-9397-08002B2CF9AE}" pid="38" name="Testtype">
    <vt:lpwstr>AVR/ Excitation</vt:lpwstr>
  </property>
  <property fmtid="{D5CDD505-2E9C-101B-9397-08002B2CF9AE}" pid="39" name="OpsPlanningApproval">
    <vt:lpwstr>Not informed</vt:lpwstr>
  </property>
  <property fmtid="{D5CDD505-2E9C-101B-9397-08002B2CF9AE}" pid="40" name="SOMDComplete">
    <vt:lpwstr>Not Actioned</vt:lpwstr>
  </property>
  <property fmtid="{D5CDD505-2E9C-101B-9397-08002B2CF9AE}" pid="41" name="ApprovalNeeded">
    <vt:lpwstr>Compliance/Ops Planning</vt:lpwstr>
  </property>
  <property fmtid="{D5CDD505-2E9C-101B-9397-08002B2CF9AE}" pid="42" name="DateChangePermitted">
    <vt:lpwstr>No</vt:lpwstr>
  </property>
  <property fmtid="{D5CDD505-2E9C-101B-9397-08002B2CF9AE}" pid="43" name="2WeekReaccessment">
    <vt:lpwstr>-</vt:lpwstr>
  </property>
  <property fmtid="{D5CDD505-2E9C-101B-9397-08002B2CF9AE}" pid="44" name="PSEngineeringapproval">
    <vt:lpwstr>Not informed</vt:lpwstr>
  </property>
  <property fmtid="{D5CDD505-2E9C-101B-9397-08002B2CF9AE}" pid="45" name="NotesinMOS">
    <vt:bool>false</vt:bool>
  </property>
  <property fmtid="{D5CDD505-2E9C-101B-9397-08002B2CF9AE}" pid="46" name="SecondaryRisk">
    <vt:lpwstr>-</vt:lpwstr>
  </property>
  <property fmtid="{D5CDD505-2E9C-101B-9397-08002B2CF9AE}" pid="47" name="MWrisk">
    <vt:r8>0</vt:r8>
  </property>
  <property fmtid="{D5CDD505-2E9C-101B-9397-08002B2CF9AE}" pid="48" name="IssuedVersion">
    <vt:r8>13</vt:r8>
  </property>
  <property fmtid="{D5CDD505-2E9C-101B-9397-08002B2CF9AE}" pid="49" name="Publish on web">
    <vt:bool>true</vt:bool>
  </property>
  <property fmtid="{D5CDD505-2E9C-101B-9397-08002B2CF9AE}" pid="50" name="Process Category">
    <vt:lpwstr>2;#</vt:lpwstr>
  </property>
  <property fmtid="{D5CDD505-2E9C-101B-9397-08002B2CF9AE}" pid="51" name="Macro Process1">
    <vt:lpwstr>Engineering Assessment (EA)</vt:lpwstr>
  </property>
  <property fmtid="{D5CDD505-2E9C-101B-9397-08002B2CF9AE}" pid="52" name="Document Audience">
    <vt:lpwstr>6;#;#8;#</vt:lpwstr>
  </property>
  <property fmtid="{D5CDD505-2E9C-101B-9397-08002B2CF9AE}" pid="53" name="CRE Date">
    <vt:filetime>2015-10-11T11:00:00Z</vt:filetime>
  </property>
  <property fmtid="{D5CDD505-2E9C-101B-9397-08002B2CF9AE}" pid="54" name="Doc Type">
    <vt:lpwstr>Form</vt:lpwstr>
  </property>
  <property fmtid="{D5CDD505-2E9C-101B-9397-08002B2CF9AE}" pid="55" name="Freq of Use">
    <vt:lpwstr>Daily</vt:lpwstr>
  </property>
  <property fmtid="{D5CDD505-2E9C-101B-9397-08002B2CF9AE}" pid="56" name="Risk Severity">
    <vt:lpwstr>Moderate</vt:lpwstr>
  </property>
  <property fmtid="{D5CDD505-2E9C-101B-9397-08002B2CF9AE}" pid="57" name="SO Business Group">
    <vt:lpwstr>Power Systems Group</vt:lpwstr>
  </property>
  <property fmtid="{D5CDD505-2E9C-101B-9397-08002B2CF9AE}" pid="58" name="CRE Modified">
    <vt:bool>true</vt:bool>
  </property>
  <property fmtid="{D5CDD505-2E9C-101B-9397-08002B2CF9AE}" pid="59" name="Version Staus">
    <vt:lpwstr>Issued</vt:lpwstr>
  </property>
  <property fmtid="{D5CDD505-2E9C-101B-9397-08002B2CF9AE}" pid="60" name="Peer Reviewer">
    <vt:lpwstr/>
  </property>
  <property fmtid="{D5CDD505-2E9C-101B-9397-08002B2CF9AE}" pid="61" name="Document Updater">
    <vt:lpwstr>66;#Anna Li</vt:lpwstr>
  </property>
  <property fmtid="{D5CDD505-2E9C-101B-9397-08002B2CF9AE}" pid="62" name="docLang">
    <vt:lpwstr>en</vt:lpwstr>
  </property>
</Properties>
</file>