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7FFE5977_48B086EC.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1.xml" ContentType="application/inkml+xml"/>
  <Override PartName="/ppt/ink/ink2.xml" ContentType="application/inkml+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omments/modernComment_10D_AE525D36.xml" ContentType="application/vnd.ms-powerpoint.comment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omments/modernComment_109_B941F541.xml" ContentType="application/vnd.ms-powerpoint.comment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37.xml" ContentType="application/vnd.openxmlformats-officedocument.presentationml.notesSlide+xml"/>
  <Override PartName="/ppt/comments/modernComment_10C_D5E9EAD2.xml" ContentType="application/vnd.ms-powerpoint.comments+xml"/>
  <Override PartName="/ppt/notesSlides/notesSlide38.xml" ContentType="application/vnd.openxmlformats-officedocument.presentationml.notesSlide+xml"/>
  <Override PartName="/ppt/comments/modernComment_10A_D9421DF9.xml" ContentType="application/vnd.ms-powerpoint.comments+xml"/>
  <Override PartName="/ppt/notesSlides/notesSlide39.xml" ContentType="application/vnd.openxmlformats-officedocument.presentationml.notesSlide+xml"/>
  <Override PartName="/ppt/comments/modernComment_10E_82A7F84B.xml" ContentType="application/vnd.ms-powerpoint.comments+xml"/>
  <Override PartName="/ppt/notesSlides/notesSlide40.xml" ContentType="application/vnd.openxmlformats-officedocument.presentationml.notesSlide+xml"/>
  <Override PartName="/ppt/comments/modernComment_10F_BEB5949A.xml" ContentType="application/vnd.ms-powerpoint.comment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omments/modernComment_7FFE58D5_CC68261C.xml" ContentType="application/vnd.ms-powerpoint.comment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1" r:id="rId5"/>
    <p:sldMasterId id="2147483767" r:id="rId6"/>
    <p:sldMasterId id="2147483648" r:id="rId7"/>
  </p:sldMasterIdLst>
  <p:notesMasterIdLst>
    <p:notesMasterId r:id="rId62"/>
  </p:notesMasterIdLst>
  <p:sldIdLst>
    <p:sldId id="333" r:id="rId8"/>
    <p:sldId id="421" r:id="rId9"/>
    <p:sldId id="2147375339" r:id="rId10"/>
    <p:sldId id="465" r:id="rId11"/>
    <p:sldId id="2147375465" r:id="rId12"/>
    <p:sldId id="2147375468" r:id="rId13"/>
    <p:sldId id="2147375470" r:id="rId14"/>
    <p:sldId id="2147375471" r:id="rId15"/>
    <p:sldId id="2147375472" r:id="rId16"/>
    <p:sldId id="2147375473" r:id="rId17"/>
    <p:sldId id="2147375474" r:id="rId18"/>
    <p:sldId id="2147375386" r:id="rId19"/>
    <p:sldId id="2147375424" r:id="rId20"/>
    <p:sldId id="2147375475" r:id="rId21"/>
    <p:sldId id="2147375464" r:id="rId22"/>
    <p:sldId id="2147375476" r:id="rId23"/>
    <p:sldId id="2147375480" r:id="rId24"/>
    <p:sldId id="272" r:id="rId25"/>
    <p:sldId id="274" r:id="rId26"/>
    <p:sldId id="2147375478" r:id="rId27"/>
    <p:sldId id="2147375479" r:id="rId28"/>
    <p:sldId id="2147375419" r:id="rId29"/>
    <p:sldId id="338" r:id="rId30"/>
    <p:sldId id="339" r:id="rId31"/>
    <p:sldId id="340" r:id="rId32"/>
    <p:sldId id="2147375444" r:id="rId33"/>
    <p:sldId id="2147375365" r:id="rId34"/>
    <p:sldId id="276" r:id="rId35"/>
    <p:sldId id="2147375443" r:id="rId36"/>
    <p:sldId id="2147375454" r:id="rId37"/>
    <p:sldId id="2147375455" r:id="rId38"/>
    <p:sldId id="2147375431" r:id="rId39"/>
    <p:sldId id="2147375428" r:id="rId40"/>
    <p:sldId id="292" r:id="rId41"/>
    <p:sldId id="302" r:id="rId42"/>
    <p:sldId id="2147375270" r:id="rId43"/>
    <p:sldId id="269" r:id="rId44"/>
    <p:sldId id="2147375432" r:id="rId45"/>
    <p:sldId id="265" r:id="rId46"/>
    <p:sldId id="268" r:id="rId47"/>
    <p:sldId id="266" r:id="rId48"/>
    <p:sldId id="270" r:id="rId49"/>
    <p:sldId id="271" r:id="rId50"/>
    <p:sldId id="2147375405" r:id="rId51"/>
    <p:sldId id="2147375317" r:id="rId52"/>
    <p:sldId id="473" r:id="rId53"/>
    <p:sldId id="2147375289" r:id="rId54"/>
    <p:sldId id="306" r:id="rId55"/>
    <p:sldId id="318" r:id="rId56"/>
    <p:sldId id="319" r:id="rId57"/>
    <p:sldId id="320" r:id="rId58"/>
    <p:sldId id="321" r:id="rId59"/>
    <p:sldId id="315" r:id="rId60"/>
    <p:sldId id="322" r:id="rId61"/>
  </p:sldIdLst>
  <p:sldSz cx="12192000" cy="6858000"/>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6DD77E08-38BE-8DDD-4F15-77BCF374BB50}" name="Glenn Wellington" initials="GW" userId="S::glenn.wellington@transpower.co.nz::7cb2ea70-dd91-4de8-8fec-dd925634b9b0" providerId="AD"/>
  <p188:author id="{8D3C770E-EB64-A2F9-5CB4-3E34FAF90B78}" name="Claire Duggan" initials="CD" userId="S::Claire.Duggan@transpower.co.nz::bfb9655b-d51b-43e6-9fd7-890bc0f38cdf" providerId="AD"/>
  <p188:author id="{3E277713-8613-36AB-FF62-B35B79A59F11}" name="Ramu Naidoo" initials="RN" userId="S::Ramu.Naidoo2@transpower.co.nz::76dc1582-1d66-4b34-bf43-12f925aed829" providerId="AD"/>
  <p188:author id="{A357201B-153C-0185-1423-33880ECE34B9}" name="Theo Kleynhans" initials="TK" userId="S::Theodoris.Kleynhans@transpower.co.nz::3f57f6d1-0f26-4777-8d72-f2562f1f8c97" providerId="AD"/>
  <p188:author id="{E4887433-9082-12A3-0586-1CD0D546293F}" name="Nathan Green" initials="NG" userId="S::Nathan.Green@transpower.co.nz::48099b2f-9187-44eb-bdd0-c84eae2ab469" providerId="AD"/>
  <p188:author id="{CA098236-0004-4C46-DF76-EE829521B959}" name="Minura Vithanage" initials="MV" userId="S::Minura.Vithanage@transpower.co.nz::bed63f61-9271-4348-b74c-440cb3d0dd71" providerId="AD"/>
  <p188:author id="{15C3703D-3361-1D56-A2D8-3B51E1150D64}" name="Rebecca Osborne" initials="RO" userId="S::Rebecca.Osborne@transpower.co.nz::ebce83f4-df8b-43fb-a1eb-b67f24c9eaa2" providerId="AD"/>
  <p188:author id="{39AC9F74-7D08-E9D5-EE45-B2C52EDF48A7}" name="Finn Roberts" initials="" userId="S::Finn.Roberts@transpower.co.nz::6faae775-b3e2-45e1-9fa4-9fcee1d13a7a" providerId="AD"/>
  <p188:author id="{96CF298C-BA26-E291-B7DE-DE82A153CDA0}" name="Rebecca Osborne" initials="RO" userId="S::rebecca.osborne@transpower.co.nz::ebce83f4-df8b-43fb-a1eb-b67f24c9eaa2" providerId="AD"/>
  <p188:author id="{7550D88C-6D47-7DA1-ECC6-C0CFEA3DBBCC}" name="Chris Challen" initials="CC" userId="S::Christopher.Challen@transpower.co.nz::ce54475a-3b0b-4433-b839-85e4d15fb90b" providerId="AD"/>
  <p188:author id="{5D8BA692-D644-33B8-FD2F-BD4E265EB177}" name="Glenn Wellington" initials="GW" userId="S::Glenn.Wellington@transpower.co.nz::7cb2ea70-dd91-4de8-8fec-dd925634b9b0" providerId="AD"/>
  <p188:author id="{F5D48CB9-1402-A2C8-BE22-AB928696BE1D}" name="David Katz" initials="DK" userId="S::david.katz@transpower.co.nz::77018918-e1a8-4262-9551-f80c1d30d92d" providerId="AD"/>
  <p188:author id="{6BED42C1-83BD-23B3-C073-B82DD375B794}" name="Oliver Wilson" initials="OW" userId="S::Oliver.Wilson01@transpower.co.nz::e4198bbc-1f16-4428-a00b-9cd79a8158d6" providerId="AD"/>
  <p188:author id="{9CA1BAFF-8707-2015-FFDD-5CE7D744D3D0}" name="Anna Li" initials="AL" userId="S::Anna.Li@transpower.co.nz::acc1db2b-bce2-43b9-a44a-2c2edfc6348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C80F"/>
    <a:srgbClr val="4EA72E"/>
    <a:srgbClr val="156082"/>
    <a:srgbClr val="FF7575"/>
    <a:srgbClr val="FFC000"/>
    <a:srgbClr val="FF5050"/>
    <a:srgbClr val="00879E"/>
    <a:srgbClr val="19C3C3"/>
    <a:srgbClr val="FFFF00"/>
    <a:srgbClr val="FC67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D3E50F-2A97-42C9-8BC9-2901C8CF14AB}" v="424" dt="2025-10-13T21:39:02.908"/>
    <p1510:client id="{1D90DD3D-56C9-45D2-ABC4-FBAB07F95884}" v="9" dt="2025-10-13T22:20:56.981"/>
    <p1510:client id="{3509ABC6-34EB-4CED-BFC7-E40EDBF7AB04}" v="1" dt="2025-10-13T20:12:49"/>
    <p1510:client id="{4F67F76F-DC98-4D88-958F-83A33BF61C88}" v="635" dt="2025-10-13T22:02:12.071"/>
    <p1510:client id="{C994EF7D-9A81-471C-8D03-CDAEB0B4BA29}" v="4" dt="2025-10-13T04:01:47.613"/>
    <p1510:client id="{FDD22883-8F05-4FC8-8B7E-853BC7B0E433}" v="484" dt="2025-10-13T22:02:17.2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1074" y="30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commentAuthors" Target="commentAuthors.xml"/><Relationship Id="rId68" Type="http://schemas.microsoft.com/office/2015/10/relationships/revisionInfo" Target="revisionInfo.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theme" Target="theme/theme1.xml"/><Relationship Id="rId5" Type="http://schemas.openxmlformats.org/officeDocument/2006/relationships/slideMaster" Target="slideMasters/slideMaster1.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presProps" Target="presProps.xml"/><Relationship Id="rId69" Type="http://schemas.microsoft.com/office/2018/10/relationships/authors" Target="author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oleObject" Target="https://transpowernz.sharepoint.com/sites/so07/DetailedSecurityStudies/HVDC%20limit%20outages%2025-26.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transpowernz.sharepoint.com/sites/so07/DetailedSecurityStudies/HVDC%20limit%20outages%2025-26.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HVDC Transfer North</a:t>
            </a:r>
          </a:p>
        </c:rich>
      </c:tx>
      <c:layout>
        <c:manualLayout>
          <c:xMode val="edge"/>
          <c:yMode val="edge"/>
          <c:x val="0.436776753173233"/>
          <c:y val="2.783875092536509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'HVDC Limits (2)'!$A$3</c:f>
              <c:strCache>
                <c:ptCount val="1"/>
                <c:pt idx="0">
                  <c:v>HVDC transfer limit with outages</c:v>
                </c:pt>
              </c:strCache>
            </c:strRef>
          </c:tx>
          <c:spPr>
            <a:ln w="28575" cap="rnd">
              <a:solidFill>
                <a:srgbClr val="637CEF"/>
              </a:solidFill>
              <a:round/>
            </a:ln>
            <a:effectLst/>
          </c:spPr>
          <c:marker>
            <c:symbol val="none"/>
          </c:marker>
          <c:cat>
            <c:numRef>
              <c:f>'HVDC Limits (2)'!$CH$2:$DI$2</c:f>
              <c:numCache>
                <c:formatCode>[$-409]d\-mmm\-yy;@</c:formatCode>
                <c:ptCount val="28"/>
                <c:pt idx="0">
                  <c:v>45950</c:v>
                </c:pt>
                <c:pt idx="1">
                  <c:v>45951</c:v>
                </c:pt>
                <c:pt idx="2">
                  <c:v>45952</c:v>
                </c:pt>
                <c:pt idx="3">
                  <c:v>45953</c:v>
                </c:pt>
                <c:pt idx="4">
                  <c:v>45954</c:v>
                </c:pt>
                <c:pt idx="5">
                  <c:v>45955</c:v>
                </c:pt>
                <c:pt idx="6">
                  <c:v>45956</c:v>
                </c:pt>
                <c:pt idx="7">
                  <c:v>45957</c:v>
                </c:pt>
                <c:pt idx="8">
                  <c:v>45958</c:v>
                </c:pt>
                <c:pt idx="9">
                  <c:v>45959</c:v>
                </c:pt>
                <c:pt idx="10">
                  <c:v>45960</c:v>
                </c:pt>
                <c:pt idx="11">
                  <c:v>45961</c:v>
                </c:pt>
                <c:pt idx="12">
                  <c:v>45962</c:v>
                </c:pt>
                <c:pt idx="13">
                  <c:v>45963</c:v>
                </c:pt>
                <c:pt idx="14">
                  <c:v>45964</c:v>
                </c:pt>
                <c:pt idx="15">
                  <c:v>45965</c:v>
                </c:pt>
                <c:pt idx="16">
                  <c:v>45966</c:v>
                </c:pt>
                <c:pt idx="17">
                  <c:v>45967</c:v>
                </c:pt>
                <c:pt idx="18">
                  <c:v>45968</c:v>
                </c:pt>
                <c:pt idx="19">
                  <c:v>45969</c:v>
                </c:pt>
                <c:pt idx="20">
                  <c:v>45970</c:v>
                </c:pt>
                <c:pt idx="21">
                  <c:v>45971</c:v>
                </c:pt>
                <c:pt idx="22">
                  <c:v>45972</c:v>
                </c:pt>
                <c:pt idx="23">
                  <c:v>45973</c:v>
                </c:pt>
                <c:pt idx="24">
                  <c:v>45974</c:v>
                </c:pt>
                <c:pt idx="25">
                  <c:v>45975</c:v>
                </c:pt>
                <c:pt idx="26">
                  <c:v>45976</c:v>
                </c:pt>
                <c:pt idx="27">
                  <c:v>45977</c:v>
                </c:pt>
              </c:numCache>
            </c:numRef>
          </c:cat>
          <c:val>
            <c:numRef>
              <c:f>'HVDC Limits (2)'!$CH$3:$DI$3</c:f>
              <c:numCache>
                <c:formatCode>General</c:formatCode>
                <c:ptCount val="28"/>
                <c:pt idx="0">
                  <c:v>1000</c:v>
                </c:pt>
                <c:pt idx="1">
                  <c:v>1000</c:v>
                </c:pt>
                <c:pt idx="2">
                  <c:v>1000</c:v>
                </c:pt>
                <c:pt idx="3">
                  <c:v>1000</c:v>
                </c:pt>
                <c:pt idx="4">
                  <c:v>1000</c:v>
                </c:pt>
                <c:pt idx="5">
                  <c:v>1000</c:v>
                </c:pt>
                <c:pt idx="6">
                  <c:v>1000</c:v>
                </c:pt>
                <c:pt idx="7">
                  <c:v>1000</c:v>
                </c:pt>
                <c:pt idx="8">
                  <c:v>1000</c:v>
                </c:pt>
                <c:pt idx="9">
                  <c:v>1000</c:v>
                </c:pt>
                <c:pt idx="10">
                  <c:v>1000</c:v>
                </c:pt>
                <c:pt idx="11">
                  <c:v>1000</c:v>
                </c:pt>
                <c:pt idx="12">
                  <c:v>1000</c:v>
                </c:pt>
                <c:pt idx="13">
                  <c:v>1000</c:v>
                </c:pt>
                <c:pt idx="14">
                  <c:v>850</c:v>
                </c:pt>
                <c:pt idx="15">
                  <c:v>850</c:v>
                </c:pt>
                <c:pt idx="16">
                  <c:v>850</c:v>
                </c:pt>
                <c:pt idx="17">
                  <c:v>850</c:v>
                </c:pt>
                <c:pt idx="18">
                  <c:v>850</c:v>
                </c:pt>
                <c:pt idx="19">
                  <c:v>1000</c:v>
                </c:pt>
                <c:pt idx="20">
                  <c:v>1000</c:v>
                </c:pt>
                <c:pt idx="21">
                  <c:v>750</c:v>
                </c:pt>
                <c:pt idx="22">
                  <c:v>750</c:v>
                </c:pt>
                <c:pt idx="23">
                  <c:v>750</c:v>
                </c:pt>
                <c:pt idx="24">
                  <c:v>850</c:v>
                </c:pt>
                <c:pt idx="25">
                  <c:v>850</c:v>
                </c:pt>
                <c:pt idx="26">
                  <c:v>1000</c:v>
                </c:pt>
                <c:pt idx="27">
                  <c:v>1000</c:v>
                </c:pt>
              </c:numCache>
            </c:numRef>
          </c:val>
          <c:smooth val="0"/>
          <c:extLst>
            <c:ext xmlns:c16="http://schemas.microsoft.com/office/drawing/2014/chart" uri="{C3380CC4-5D6E-409C-BE32-E72D297353CC}">
              <c16:uniqueId val="{00000000-C124-40BB-9A8B-E54B62263908}"/>
            </c:ext>
          </c:extLst>
        </c:ser>
        <c:ser>
          <c:idx val="1"/>
          <c:order val="1"/>
          <c:tx>
            <c:strRef>
              <c:f>'HVDC Limits (2)'!$A$4</c:f>
              <c:strCache>
                <c:ptCount val="1"/>
                <c:pt idx="0">
                  <c:v>Typical reserve constained limit</c:v>
                </c:pt>
              </c:strCache>
            </c:strRef>
          </c:tx>
          <c:spPr>
            <a:ln w="28575" cap="rnd">
              <a:solidFill>
                <a:srgbClr val="E3008C"/>
              </a:solidFill>
              <a:prstDash val="sysDot"/>
              <a:round/>
            </a:ln>
            <a:effectLst/>
          </c:spPr>
          <c:marker>
            <c:symbol val="none"/>
          </c:marker>
          <c:cat>
            <c:numRef>
              <c:f>'HVDC Limits (2)'!$CH$2:$DI$2</c:f>
              <c:numCache>
                <c:formatCode>[$-409]d\-mmm\-yy;@</c:formatCode>
                <c:ptCount val="28"/>
                <c:pt idx="0">
                  <c:v>45950</c:v>
                </c:pt>
                <c:pt idx="1">
                  <c:v>45951</c:v>
                </c:pt>
                <c:pt idx="2">
                  <c:v>45952</c:v>
                </c:pt>
                <c:pt idx="3">
                  <c:v>45953</c:v>
                </c:pt>
                <c:pt idx="4">
                  <c:v>45954</c:v>
                </c:pt>
                <c:pt idx="5">
                  <c:v>45955</c:v>
                </c:pt>
                <c:pt idx="6">
                  <c:v>45956</c:v>
                </c:pt>
                <c:pt idx="7">
                  <c:v>45957</c:v>
                </c:pt>
                <c:pt idx="8">
                  <c:v>45958</c:v>
                </c:pt>
                <c:pt idx="9">
                  <c:v>45959</c:v>
                </c:pt>
                <c:pt idx="10">
                  <c:v>45960</c:v>
                </c:pt>
                <c:pt idx="11">
                  <c:v>45961</c:v>
                </c:pt>
                <c:pt idx="12">
                  <c:v>45962</c:v>
                </c:pt>
                <c:pt idx="13">
                  <c:v>45963</c:v>
                </c:pt>
                <c:pt idx="14">
                  <c:v>45964</c:v>
                </c:pt>
                <c:pt idx="15">
                  <c:v>45965</c:v>
                </c:pt>
                <c:pt idx="16">
                  <c:v>45966</c:v>
                </c:pt>
                <c:pt idx="17">
                  <c:v>45967</c:v>
                </c:pt>
                <c:pt idx="18">
                  <c:v>45968</c:v>
                </c:pt>
                <c:pt idx="19">
                  <c:v>45969</c:v>
                </c:pt>
                <c:pt idx="20">
                  <c:v>45970</c:v>
                </c:pt>
                <c:pt idx="21">
                  <c:v>45971</c:v>
                </c:pt>
                <c:pt idx="22">
                  <c:v>45972</c:v>
                </c:pt>
                <c:pt idx="23">
                  <c:v>45973</c:v>
                </c:pt>
                <c:pt idx="24">
                  <c:v>45974</c:v>
                </c:pt>
                <c:pt idx="25">
                  <c:v>45975</c:v>
                </c:pt>
                <c:pt idx="26">
                  <c:v>45976</c:v>
                </c:pt>
                <c:pt idx="27">
                  <c:v>45977</c:v>
                </c:pt>
              </c:numCache>
            </c:numRef>
          </c:cat>
          <c:val>
            <c:numRef>
              <c:f>'HVDC Limits (2)'!$CH$4:$DI$4</c:f>
              <c:numCache>
                <c:formatCode>General</c:formatCode>
                <c:ptCount val="28"/>
                <c:pt idx="0">
                  <c:v>1000</c:v>
                </c:pt>
                <c:pt idx="1">
                  <c:v>1000</c:v>
                </c:pt>
                <c:pt idx="2">
                  <c:v>1000</c:v>
                </c:pt>
                <c:pt idx="3">
                  <c:v>1000</c:v>
                </c:pt>
                <c:pt idx="4">
                  <c:v>1000</c:v>
                </c:pt>
                <c:pt idx="5">
                  <c:v>1000</c:v>
                </c:pt>
                <c:pt idx="6">
                  <c:v>1000</c:v>
                </c:pt>
                <c:pt idx="7">
                  <c:v>1000</c:v>
                </c:pt>
                <c:pt idx="8">
                  <c:v>1000</c:v>
                </c:pt>
                <c:pt idx="9">
                  <c:v>1000</c:v>
                </c:pt>
                <c:pt idx="10">
                  <c:v>1000</c:v>
                </c:pt>
                <c:pt idx="11">
                  <c:v>1000</c:v>
                </c:pt>
                <c:pt idx="12">
                  <c:v>1000</c:v>
                </c:pt>
                <c:pt idx="13">
                  <c:v>1000</c:v>
                </c:pt>
                <c:pt idx="14">
                  <c:v>1000</c:v>
                </c:pt>
                <c:pt idx="15">
                  <c:v>1000</c:v>
                </c:pt>
                <c:pt idx="16">
                  <c:v>1000</c:v>
                </c:pt>
                <c:pt idx="17">
                  <c:v>1000</c:v>
                </c:pt>
                <c:pt idx="18">
                  <c:v>1000</c:v>
                </c:pt>
                <c:pt idx="19">
                  <c:v>1000</c:v>
                </c:pt>
                <c:pt idx="20">
                  <c:v>1000</c:v>
                </c:pt>
                <c:pt idx="21">
                  <c:v>1000</c:v>
                </c:pt>
                <c:pt idx="22">
                  <c:v>1000</c:v>
                </c:pt>
                <c:pt idx="23">
                  <c:v>1000</c:v>
                </c:pt>
                <c:pt idx="24">
                  <c:v>1000</c:v>
                </c:pt>
                <c:pt idx="25">
                  <c:v>1000</c:v>
                </c:pt>
                <c:pt idx="26">
                  <c:v>1000</c:v>
                </c:pt>
                <c:pt idx="27">
                  <c:v>1000</c:v>
                </c:pt>
              </c:numCache>
            </c:numRef>
          </c:val>
          <c:smooth val="0"/>
          <c:extLst>
            <c:ext xmlns:c16="http://schemas.microsoft.com/office/drawing/2014/chart" uri="{C3380CC4-5D6E-409C-BE32-E72D297353CC}">
              <c16:uniqueId val="{00000001-C124-40BB-9A8B-E54B62263908}"/>
            </c:ext>
          </c:extLst>
        </c:ser>
        <c:ser>
          <c:idx val="2"/>
          <c:order val="2"/>
          <c:tx>
            <c:strRef>
              <c:f>'HVDC Limits (2)'!$A$6</c:f>
              <c:strCache>
                <c:ptCount val="1"/>
                <c:pt idx="0">
                  <c:v>HVDC Limit </c:v>
                </c:pt>
              </c:strCache>
            </c:strRef>
          </c:tx>
          <c:spPr>
            <a:ln w="28575" cap="rnd">
              <a:solidFill>
                <a:schemeClr val="accent5">
                  <a:lumMod val="40000"/>
                  <a:lumOff val="60000"/>
                </a:schemeClr>
              </a:solidFill>
              <a:round/>
            </a:ln>
            <a:effectLst/>
          </c:spPr>
          <c:marker>
            <c:symbol val="none"/>
          </c:marker>
          <c:cat>
            <c:numRef>
              <c:f>'HVDC Limits (2)'!$CH$2:$DI$2</c:f>
              <c:numCache>
                <c:formatCode>[$-409]d\-mmm\-yy;@</c:formatCode>
                <c:ptCount val="28"/>
                <c:pt idx="0">
                  <c:v>45950</c:v>
                </c:pt>
                <c:pt idx="1">
                  <c:v>45951</c:v>
                </c:pt>
                <c:pt idx="2">
                  <c:v>45952</c:v>
                </c:pt>
                <c:pt idx="3">
                  <c:v>45953</c:v>
                </c:pt>
                <c:pt idx="4">
                  <c:v>45954</c:v>
                </c:pt>
                <c:pt idx="5">
                  <c:v>45955</c:v>
                </c:pt>
                <c:pt idx="6">
                  <c:v>45956</c:v>
                </c:pt>
                <c:pt idx="7">
                  <c:v>45957</c:v>
                </c:pt>
                <c:pt idx="8">
                  <c:v>45958</c:v>
                </c:pt>
                <c:pt idx="9">
                  <c:v>45959</c:v>
                </c:pt>
                <c:pt idx="10">
                  <c:v>45960</c:v>
                </c:pt>
                <c:pt idx="11">
                  <c:v>45961</c:v>
                </c:pt>
                <c:pt idx="12">
                  <c:v>45962</c:v>
                </c:pt>
                <c:pt idx="13">
                  <c:v>45963</c:v>
                </c:pt>
                <c:pt idx="14">
                  <c:v>45964</c:v>
                </c:pt>
                <c:pt idx="15">
                  <c:v>45965</c:v>
                </c:pt>
                <c:pt idx="16">
                  <c:v>45966</c:v>
                </c:pt>
                <c:pt idx="17">
                  <c:v>45967</c:v>
                </c:pt>
                <c:pt idx="18">
                  <c:v>45968</c:v>
                </c:pt>
                <c:pt idx="19">
                  <c:v>45969</c:v>
                </c:pt>
                <c:pt idx="20">
                  <c:v>45970</c:v>
                </c:pt>
                <c:pt idx="21">
                  <c:v>45971</c:v>
                </c:pt>
                <c:pt idx="22">
                  <c:v>45972</c:v>
                </c:pt>
                <c:pt idx="23">
                  <c:v>45973</c:v>
                </c:pt>
                <c:pt idx="24">
                  <c:v>45974</c:v>
                </c:pt>
                <c:pt idx="25">
                  <c:v>45975</c:v>
                </c:pt>
                <c:pt idx="26">
                  <c:v>45976</c:v>
                </c:pt>
                <c:pt idx="27">
                  <c:v>45977</c:v>
                </c:pt>
              </c:numCache>
            </c:numRef>
          </c:cat>
          <c:val>
            <c:numRef>
              <c:f>'HVDC Limits (2)'!$CH$6:$DI$6</c:f>
              <c:numCache>
                <c:formatCode>General</c:formatCode>
                <c:ptCount val="28"/>
                <c:pt idx="0">
                  <c:v>1200</c:v>
                </c:pt>
                <c:pt idx="1">
                  <c:v>1200</c:v>
                </c:pt>
                <c:pt idx="2">
                  <c:v>1200</c:v>
                </c:pt>
                <c:pt idx="3">
                  <c:v>1200</c:v>
                </c:pt>
                <c:pt idx="4">
                  <c:v>1200</c:v>
                </c:pt>
                <c:pt idx="5">
                  <c:v>1200</c:v>
                </c:pt>
                <c:pt idx="6">
                  <c:v>1200</c:v>
                </c:pt>
                <c:pt idx="7">
                  <c:v>1200</c:v>
                </c:pt>
                <c:pt idx="8">
                  <c:v>1200</c:v>
                </c:pt>
                <c:pt idx="9">
                  <c:v>1200</c:v>
                </c:pt>
                <c:pt idx="10">
                  <c:v>1200</c:v>
                </c:pt>
                <c:pt idx="11">
                  <c:v>1200</c:v>
                </c:pt>
                <c:pt idx="12">
                  <c:v>1200</c:v>
                </c:pt>
                <c:pt idx="13">
                  <c:v>1200</c:v>
                </c:pt>
                <c:pt idx="14">
                  <c:v>1200</c:v>
                </c:pt>
                <c:pt idx="15">
                  <c:v>1200</c:v>
                </c:pt>
                <c:pt idx="16">
                  <c:v>1200</c:v>
                </c:pt>
                <c:pt idx="17">
                  <c:v>1200</c:v>
                </c:pt>
                <c:pt idx="18">
                  <c:v>1200</c:v>
                </c:pt>
                <c:pt idx="19">
                  <c:v>1200</c:v>
                </c:pt>
                <c:pt idx="20">
                  <c:v>1200</c:v>
                </c:pt>
                <c:pt idx="21">
                  <c:v>1200</c:v>
                </c:pt>
                <c:pt idx="22">
                  <c:v>1200</c:v>
                </c:pt>
                <c:pt idx="23">
                  <c:v>1200</c:v>
                </c:pt>
                <c:pt idx="24">
                  <c:v>1200</c:v>
                </c:pt>
                <c:pt idx="25">
                  <c:v>1200</c:v>
                </c:pt>
                <c:pt idx="26">
                  <c:v>1200</c:v>
                </c:pt>
                <c:pt idx="27">
                  <c:v>1200</c:v>
                </c:pt>
              </c:numCache>
            </c:numRef>
          </c:val>
          <c:smooth val="0"/>
          <c:extLst>
            <c:ext xmlns:c16="http://schemas.microsoft.com/office/drawing/2014/chart" uri="{C3380CC4-5D6E-409C-BE32-E72D297353CC}">
              <c16:uniqueId val="{00000002-C124-40BB-9A8B-E54B62263908}"/>
            </c:ext>
          </c:extLst>
        </c:ser>
        <c:dLbls>
          <c:showLegendKey val="0"/>
          <c:showVal val="0"/>
          <c:showCatName val="0"/>
          <c:showSerName val="0"/>
          <c:showPercent val="0"/>
          <c:showBubbleSize val="0"/>
        </c:dLbls>
        <c:smooth val="0"/>
        <c:axId val="1679809544"/>
        <c:axId val="363291655"/>
      </c:lineChart>
      <c:dateAx>
        <c:axId val="1679809544"/>
        <c:scaling>
          <c:orientation val="minMax"/>
        </c:scaling>
        <c:delete val="0"/>
        <c:axPos val="b"/>
        <c:numFmt formatCode="[$-409]d\-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3291655"/>
        <c:crosses val="autoZero"/>
        <c:auto val="1"/>
        <c:lblOffset val="100"/>
        <c:baseTimeUnit val="days"/>
      </c:dateAx>
      <c:valAx>
        <c:axId val="36329165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798095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3016144363533509E-2"/>
          <c:y val="0.1007722792419944"/>
          <c:w val="0.64547174201908963"/>
          <c:h val="0.78663414332633297"/>
        </c:manualLayout>
      </c:layout>
      <c:barChart>
        <c:barDir val="col"/>
        <c:grouping val="clustered"/>
        <c:varyColors val="0"/>
        <c:ser>
          <c:idx val="0"/>
          <c:order val="0"/>
          <c:tx>
            <c:strRef>
              <c:f>Sheet1!$B$1</c:f>
              <c:strCache>
                <c:ptCount val="1"/>
                <c:pt idx="0">
                  <c:v>Before SPS</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dLbl>
              <c:idx val="0"/>
              <c:layout>
                <c:manualLayout>
                  <c:x val="0.27673360320091567"/>
                  <c:y val="2.8592424733320822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38AD1DE4-44F8-40C5-86E7-AB641EDE14B6}" type="SERIESNAME">
                      <a:rPr lang="en-US" smtClean="0"/>
                      <a:pPr>
                        <a:defRPr/>
                      </a:pPr>
                      <a:t>[SERIES NAME]</a:t>
                    </a:fld>
                    <a:r>
                      <a:rPr lang="en-US" baseline="0"/>
                      <a:t> – 77MW</a:t>
                    </a: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1"/>
              <c:showPercent val="0"/>
              <c:showBubbleSize val="0"/>
              <c:extLst>
                <c:ext xmlns:c15="http://schemas.microsoft.com/office/drawing/2012/chart" uri="{CE6537A1-D6FC-4f65-9D91-7224C49458BB}">
                  <c15:layout>
                    <c:manualLayout>
                      <c:w val="0.26920154717502415"/>
                      <c:h val="4.7359283100218232E-2"/>
                    </c:manualLayout>
                  </c15:layout>
                  <c15:dlblFieldTable/>
                  <c15:showDataLabelsRange val="0"/>
                </c:ext>
                <c:ext xmlns:c16="http://schemas.microsoft.com/office/drawing/2014/chart" uri="{C3380CC4-5D6E-409C-BE32-E72D297353CC}">
                  <c16:uniqueId val="{00000003-1BB5-44CD-938A-EFA19BF4FD6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1"/>
                <c:pt idx="0">
                  <c:v>Load Limit in KAI+SBK+ASY</c:v>
                </c:pt>
              </c:strCache>
            </c:strRef>
          </c:cat>
          <c:val>
            <c:numRef>
              <c:f>Sheet1!$B$2:$B$5</c:f>
              <c:numCache>
                <c:formatCode>General</c:formatCode>
                <c:ptCount val="4"/>
                <c:pt idx="0">
                  <c:v>77</c:v>
                </c:pt>
              </c:numCache>
            </c:numRef>
          </c:val>
          <c:extLst>
            <c:ext xmlns:c16="http://schemas.microsoft.com/office/drawing/2014/chart" uri="{C3380CC4-5D6E-409C-BE32-E72D297353CC}">
              <c16:uniqueId val="{00000000-1BB5-44CD-938A-EFA19BF4FD6A}"/>
            </c:ext>
          </c:extLst>
        </c:ser>
        <c:ser>
          <c:idx val="1"/>
          <c:order val="1"/>
          <c:tx>
            <c:strRef>
              <c:f>Sheet1!$C$1</c:f>
              <c:strCache>
                <c:ptCount val="1"/>
                <c:pt idx="0">
                  <c:v>Worstcase Load</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dLbls>
            <c:dLbl>
              <c:idx val="0"/>
              <c:layout>
                <c:manualLayout>
                  <c:x val="0.25976389053342014"/>
                  <c:y val="3.2491377787674684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1C1EF9DA-B08D-4573-99FD-F1DBBC1F1C02}" type="SERIESNAME">
                      <a:rPr lang="en-US" smtClean="0"/>
                      <a:pPr>
                        <a:defRPr/>
                      </a:pPr>
                      <a:t>[SERIES NAME]</a:t>
                    </a:fld>
                    <a:r>
                      <a:rPr lang="en-US" baseline="0"/>
                      <a:t> – 94MW</a:t>
                    </a: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1"/>
              <c:showPercent val="0"/>
              <c:showBubbleSize val="0"/>
              <c:extLst>
                <c:ext xmlns:c15="http://schemas.microsoft.com/office/drawing/2012/chart" uri="{CE6537A1-D6FC-4f65-9D91-7224C49458BB}">
                  <c15:layout>
                    <c:manualLayout>
                      <c:w val="0.35571992645656131"/>
                      <c:h val="4.4759981063982324E-2"/>
                    </c:manualLayout>
                  </c15:layout>
                  <c15:dlblFieldTable/>
                  <c15:showDataLabelsRange val="0"/>
                </c:ext>
                <c:ext xmlns:c16="http://schemas.microsoft.com/office/drawing/2014/chart" uri="{C3380CC4-5D6E-409C-BE32-E72D297353CC}">
                  <c16:uniqueId val="{00000004-1BB5-44CD-938A-EFA19BF4FD6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1"/>
            <c:showPercent val="0"/>
            <c:showBubbleSize val="0"/>
            <c:showLeaderLines val="0"/>
            <c:extLst>
              <c:ext xmlns:c15="http://schemas.microsoft.com/office/drawing/2012/chart" uri="{CE6537A1-D6FC-4f65-9D91-7224C49458BB}">
                <c15:showLeaderLines val="0"/>
              </c:ext>
            </c:extLst>
          </c:dLbls>
          <c:cat>
            <c:strRef>
              <c:f>Sheet1!$A$2:$A$5</c:f>
              <c:strCache>
                <c:ptCount val="1"/>
                <c:pt idx="0">
                  <c:v>Load Limit in KAI+SBK+ASY</c:v>
                </c:pt>
              </c:strCache>
            </c:strRef>
          </c:cat>
          <c:val>
            <c:numRef>
              <c:f>Sheet1!$C$2:$C$5</c:f>
              <c:numCache>
                <c:formatCode>General</c:formatCode>
                <c:ptCount val="4"/>
                <c:pt idx="0">
                  <c:v>94</c:v>
                </c:pt>
              </c:numCache>
            </c:numRef>
          </c:val>
          <c:extLst>
            <c:ext xmlns:c16="http://schemas.microsoft.com/office/drawing/2014/chart" uri="{C3380CC4-5D6E-409C-BE32-E72D297353CC}">
              <c16:uniqueId val="{00000001-1BB5-44CD-938A-EFA19BF4FD6A}"/>
            </c:ext>
          </c:extLst>
        </c:ser>
        <c:ser>
          <c:idx val="2"/>
          <c:order val="2"/>
          <c:tx>
            <c:strRef>
              <c:f>Sheet1!$D$1</c:f>
              <c:strCache>
                <c:ptCount val="1"/>
                <c:pt idx="0">
                  <c:v>With SPS</c:v>
                </c:pt>
              </c:strCache>
            </c:strRef>
          </c:tx>
          <c:spPr>
            <a:pattFill prst="narHorz">
              <a:fgClr>
                <a:srgbClr val="00B050"/>
              </a:fgClr>
              <a:bgClr>
                <a:schemeClr val="bg1"/>
              </a:bgClr>
            </a:pattFill>
            <a:ln>
              <a:noFill/>
            </a:ln>
            <a:effectLst>
              <a:innerShdw blurRad="114300">
                <a:schemeClr val="accent3"/>
              </a:innerShdw>
            </a:effectLst>
          </c:spPr>
          <c:invertIfNegative val="0"/>
          <c:dLbls>
            <c:dLbl>
              <c:idx val="0"/>
              <c:layout>
                <c:manualLayout>
                  <c:x val="0.18796992481203006"/>
                  <c:y val="3.639022850730271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14F62B24-3FBE-49A0-97D7-9BF26D217E06}" type="SERIESNAME">
                      <a:rPr lang="en-US" smtClean="0"/>
                      <a:pPr>
                        <a:defRPr/>
                      </a:pPr>
                      <a:t>[SERIES NAME]</a:t>
                    </a:fld>
                    <a:r>
                      <a:rPr lang="en-US" baseline="0"/>
                      <a:t> – 133MW</a:t>
                    </a: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1"/>
              <c:showPercent val="0"/>
              <c:showBubbleSize val="0"/>
              <c:extLst>
                <c:ext xmlns:c15="http://schemas.microsoft.com/office/drawing/2012/chart" uri="{CE6537A1-D6FC-4f65-9D91-7224C49458BB}">
                  <c15:layout>
                    <c:manualLayout>
                      <c:w val="0.26490705931495406"/>
                      <c:h val="4.5773708858114333E-2"/>
                    </c:manualLayout>
                  </c15:layout>
                  <c15:dlblFieldTable/>
                  <c15:showDataLabelsRange val="0"/>
                </c:ext>
                <c:ext xmlns:c16="http://schemas.microsoft.com/office/drawing/2014/chart" uri="{C3380CC4-5D6E-409C-BE32-E72D297353CC}">
                  <c16:uniqueId val="{00000005-1BB5-44CD-938A-EFA19BF4FD6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1"/>
            <c:showPercent val="0"/>
            <c:showBubbleSize val="0"/>
            <c:showLeaderLines val="0"/>
            <c:extLst>
              <c:ext xmlns:c15="http://schemas.microsoft.com/office/drawing/2012/chart" uri="{CE6537A1-D6FC-4f65-9D91-7224C49458BB}">
                <c15:showLeaderLines val="0"/>
              </c:ext>
            </c:extLst>
          </c:dLbls>
          <c:cat>
            <c:strRef>
              <c:f>Sheet1!$A$2:$A$5</c:f>
              <c:strCache>
                <c:ptCount val="1"/>
                <c:pt idx="0">
                  <c:v>Load Limit in KAI+SBK+ASY</c:v>
                </c:pt>
              </c:strCache>
            </c:strRef>
          </c:cat>
          <c:val>
            <c:numRef>
              <c:f>Sheet1!$D$2:$D$5</c:f>
              <c:numCache>
                <c:formatCode>General</c:formatCode>
                <c:ptCount val="4"/>
                <c:pt idx="0">
                  <c:v>133</c:v>
                </c:pt>
              </c:numCache>
            </c:numRef>
          </c:val>
          <c:extLst>
            <c:ext xmlns:c16="http://schemas.microsoft.com/office/drawing/2014/chart" uri="{C3380CC4-5D6E-409C-BE32-E72D297353CC}">
              <c16:uniqueId val="{00000002-1BB5-44CD-938A-EFA19BF4FD6A}"/>
            </c:ext>
          </c:extLst>
        </c:ser>
        <c:dLbls>
          <c:dLblPos val="outEnd"/>
          <c:showLegendKey val="0"/>
          <c:showVal val="1"/>
          <c:showCatName val="0"/>
          <c:showSerName val="0"/>
          <c:showPercent val="0"/>
          <c:showBubbleSize val="0"/>
        </c:dLbls>
        <c:gapWidth val="164"/>
        <c:overlap val="-22"/>
        <c:axId val="23766080"/>
        <c:axId val="19595856"/>
      </c:barChart>
      <c:catAx>
        <c:axId val="23766080"/>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595856"/>
        <c:crosses val="autoZero"/>
        <c:auto val="1"/>
        <c:lblAlgn val="ctr"/>
        <c:lblOffset val="100"/>
        <c:noMultiLvlLbl val="0"/>
      </c:catAx>
      <c:valAx>
        <c:axId val="1959585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37660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HVDC Transfer North</a:t>
            </a:r>
          </a:p>
        </c:rich>
      </c:tx>
      <c:layout>
        <c:manualLayout>
          <c:xMode val="edge"/>
          <c:yMode val="edge"/>
          <c:x val="0.436776753173233"/>
          <c:y val="2.783875092536509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'HVDC Limits (2)'!$A$3</c:f>
              <c:strCache>
                <c:ptCount val="1"/>
                <c:pt idx="0">
                  <c:v>HVDC transfer limit with outages</c:v>
                </c:pt>
              </c:strCache>
            </c:strRef>
          </c:tx>
          <c:spPr>
            <a:ln w="28575" cap="rnd">
              <a:solidFill>
                <a:srgbClr val="637CEF"/>
              </a:solidFill>
              <a:round/>
            </a:ln>
            <a:effectLst/>
          </c:spPr>
          <c:marker>
            <c:symbol val="none"/>
          </c:marker>
          <c:cat>
            <c:numRef>
              <c:f>'HVDC Limits (2)'!$F$2:$NF$2</c:f>
              <c:numCache>
                <c:formatCode>[$-409]d\-mmm\-yy;@</c:formatCode>
                <c:ptCount val="365"/>
                <c:pt idx="0">
                  <c:v>45870</c:v>
                </c:pt>
                <c:pt idx="1">
                  <c:v>45871</c:v>
                </c:pt>
                <c:pt idx="2">
                  <c:v>45872</c:v>
                </c:pt>
                <c:pt idx="3">
                  <c:v>45873</c:v>
                </c:pt>
                <c:pt idx="4">
                  <c:v>45874</c:v>
                </c:pt>
                <c:pt idx="5">
                  <c:v>45875</c:v>
                </c:pt>
                <c:pt idx="6">
                  <c:v>45876</c:v>
                </c:pt>
                <c:pt idx="7">
                  <c:v>45877</c:v>
                </c:pt>
                <c:pt idx="8">
                  <c:v>45878</c:v>
                </c:pt>
                <c:pt idx="9">
                  <c:v>45879</c:v>
                </c:pt>
                <c:pt idx="10">
                  <c:v>45880</c:v>
                </c:pt>
                <c:pt idx="11">
                  <c:v>45881</c:v>
                </c:pt>
                <c:pt idx="12">
                  <c:v>45882</c:v>
                </c:pt>
                <c:pt idx="13">
                  <c:v>45883</c:v>
                </c:pt>
                <c:pt idx="14">
                  <c:v>45884</c:v>
                </c:pt>
                <c:pt idx="15">
                  <c:v>45885</c:v>
                </c:pt>
                <c:pt idx="16">
                  <c:v>45886</c:v>
                </c:pt>
                <c:pt idx="17">
                  <c:v>45887</c:v>
                </c:pt>
                <c:pt idx="18">
                  <c:v>45888</c:v>
                </c:pt>
                <c:pt idx="19">
                  <c:v>45889</c:v>
                </c:pt>
                <c:pt idx="20">
                  <c:v>45890</c:v>
                </c:pt>
                <c:pt idx="21">
                  <c:v>45891</c:v>
                </c:pt>
                <c:pt idx="22">
                  <c:v>45892</c:v>
                </c:pt>
                <c:pt idx="23">
                  <c:v>45893</c:v>
                </c:pt>
                <c:pt idx="24">
                  <c:v>45894</c:v>
                </c:pt>
                <c:pt idx="25">
                  <c:v>45895</c:v>
                </c:pt>
                <c:pt idx="26">
                  <c:v>45896</c:v>
                </c:pt>
                <c:pt idx="27">
                  <c:v>45897</c:v>
                </c:pt>
                <c:pt idx="28">
                  <c:v>45898</c:v>
                </c:pt>
                <c:pt idx="29">
                  <c:v>45899</c:v>
                </c:pt>
                <c:pt idx="30">
                  <c:v>45900</c:v>
                </c:pt>
                <c:pt idx="31">
                  <c:v>45901</c:v>
                </c:pt>
                <c:pt idx="32">
                  <c:v>45902</c:v>
                </c:pt>
                <c:pt idx="33">
                  <c:v>45903</c:v>
                </c:pt>
                <c:pt idx="34">
                  <c:v>45904</c:v>
                </c:pt>
                <c:pt idx="35">
                  <c:v>45905</c:v>
                </c:pt>
                <c:pt idx="36">
                  <c:v>45906</c:v>
                </c:pt>
                <c:pt idx="37">
                  <c:v>45907</c:v>
                </c:pt>
                <c:pt idx="38">
                  <c:v>45908</c:v>
                </c:pt>
                <c:pt idx="39">
                  <c:v>45909</c:v>
                </c:pt>
                <c:pt idx="40">
                  <c:v>45910</c:v>
                </c:pt>
                <c:pt idx="41">
                  <c:v>45911</c:v>
                </c:pt>
                <c:pt idx="42">
                  <c:v>45912</c:v>
                </c:pt>
                <c:pt idx="43">
                  <c:v>45913</c:v>
                </c:pt>
                <c:pt idx="44">
                  <c:v>45914</c:v>
                </c:pt>
                <c:pt idx="45">
                  <c:v>45915</c:v>
                </c:pt>
                <c:pt idx="46">
                  <c:v>45916</c:v>
                </c:pt>
                <c:pt idx="47">
                  <c:v>45917</c:v>
                </c:pt>
                <c:pt idx="48">
                  <c:v>45918</c:v>
                </c:pt>
                <c:pt idx="49">
                  <c:v>45919</c:v>
                </c:pt>
                <c:pt idx="50">
                  <c:v>45920</c:v>
                </c:pt>
                <c:pt idx="51">
                  <c:v>45921</c:v>
                </c:pt>
                <c:pt idx="52">
                  <c:v>45922</c:v>
                </c:pt>
                <c:pt idx="53">
                  <c:v>45923</c:v>
                </c:pt>
                <c:pt idx="54">
                  <c:v>45924</c:v>
                </c:pt>
                <c:pt idx="55">
                  <c:v>45925</c:v>
                </c:pt>
                <c:pt idx="56">
                  <c:v>45926</c:v>
                </c:pt>
                <c:pt idx="57">
                  <c:v>45927</c:v>
                </c:pt>
                <c:pt idx="58">
                  <c:v>45928</c:v>
                </c:pt>
                <c:pt idx="59">
                  <c:v>45929</c:v>
                </c:pt>
                <c:pt idx="60">
                  <c:v>45930</c:v>
                </c:pt>
                <c:pt idx="61">
                  <c:v>45931</c:v>
                </c:pt>
                <c:pt idx="62">
                  <c:v>45932</c:v>
                </c:pt>
                <c:pt idx="63">
                  <c:v>45933</c:v>
                </c:pt>
                <c:pt idx="64">
                  <c:v>45934</c:v>
                </c:pt>
                <c:pt idx="65">
                  <c:v>45935</c:v>
                </c:pt>
                <c:pt idx="66">
                  <c:v>45936</c:v>
                </c:pt>
                <c:pt idx="67">
                  <c:v>45937</c:v>
                </c:pt>
                <c:pt idx="68">
                  <c:v>45938</c:v>
                </c:pt>
                <c:pt idx="69">
                  <c:v>45939</c:v>
                </c:pt>
                <c:pt idx="70">
                  <c:v>45940</c:v>
                </c:pt>
                <c:pt idx="71">
                  <c:v>45941</c:v>
                </c:pt>
                <c:pt idx="72">
                  <c:v>45942</c:v>
                </c:pt>
                <c:pt idx="73">
                  <c:v>45943</c:v>
                </c:pt>
                <c:pt idx="74">
                  <c:v>45944</c:v>
                </c:pt>
                <c:pt idx="75">
                  <c:v>45945</c:v>
                </c:pt>
                <c:pt idx="76">
                  <c:v>45946</c:v>
                </c:pt>
                <c:pt idx="77">
                  <c:v>45947</c:v>
                </c:pt>
                <c:pt idx="78">
                  <c:v>45948</c:v>
                </c:pt>
                <c:pt idx="79">
                  <c:v>45949</c:v>
                </c:pt>
                <c:pt idx="80">
                  <c:v>45950</c:v>
                </c:pt>
                <c:pt idx="81">
                  <c:v>45951</c:v>
                </c:pt>
                <c:pt idx="82">
                  <c:v>45952</c:v>
                </c:pt>
                <c:pt idx="83">
                  <c:v>45953</c:v>
                </c:pt>
                <c:pt idx="84">
                  <c:v>45954</c:v>
                </c:pt>
                <c:pt idx="85">
                  <c:v>45955</c:v>
                </c:pt>
                <c:pt idx="86">
                  <c:v>45956</c:v>
                </c:pt>
                <c:pt idx="87">
                  <c:v>45957</c:v>
                </c:pt>
                <c:pt idx="88">
                  <c:v>45958</c:v>
                </c:pt>
                <c:pt idx="89">
                  <c:v>45959</c:v>
                </c:pt>
                <c:pt idx="90">
                  <c:v>45960</c:v>
                </c:pt>
                <c:pt idx="91">
                  <c:v>45961</c:v>
                </c:pt>
                <c:pt idx="92">
                  <c:v>45962</c:v>
                </c:pt>
                <c:pt idx="93">
                  <c:v>45963</c:v>
                </c:pt>
                <c:pt idx="94">
                  <c:v>45964</c:v>
                </c:pt>
                <c:pt idx="95">
                  <c:v>45965</c:v>
                </c:pt>
                <c:pt idx="96">
                  <c:v>45966</c:v>
                </c:pt>
                <c:pt idx="97">
                  <c:v>45967</c:v>
                </c:pt>
                <c:pt idx="98">
                  <c:v>45968</c:v>
                </c:pt>
                <c:pt idx="99">
                  <c:v>45969</c:v>
                </c:pt>
                <c:pt idx="100">
                  <c:v>45970</c:v>
                </c:pt>
                <c:pt idx="101">
                  <c:v>45971</c:v>
                </c:pt>
                <c:pt idx="102">
                  <c:v>45972</c:v>
                </c:pt>
                <c:pt idx="103">
                  <c:v>45973</c:v>
                </c:pt>
                <c:pt idx="104">
                  <c:v>45974</c:v>
                </c:pt>
                <c:pt idx="105">
                  <c:v>45975</c:v>
                </c:pt>
                <c:pt idx="106">
                  <c:v>45976</c:v>
                </c:pt>
                <c:pt idx="107">
                  <c:v>45977</c:v>
                </c:pt>
                <c:pt idx="108">
                  <c:v>45978</c:v>
                </c:pt>
                <c:pt idx="109">
                  <c:v>45979</c:v>
                </c:pt>
                <c:pt idx="110">
                  <c:v>45980</c:v>
                </c:pt>
                <c:pt idx="111">
                  <c:v>45981</c:v>
                </c:pt>
                <c:pt idx="112">
                  <c:v>45982</c:v>
                </c:pt>
                <c:pt idx="113">
                  <c:v>45983</c:v>
                </c:pt>
                <c:pt idx="114">
                  <c:v>45984</c:v>
                </c:pt>
                <c:pt idx="115">
                  <c:v>45985</c:v>
                </c:pt>
                <c:pt idx="116">
                  <c:v>45986</c:v>
                </c:pt>
                <c:pt idx="117">
                  <c:v>45987</c:v>
                </c:pt>
                <c:pt idx="118">
                  <c:v>45988</c:v>
                </c:pt>
                <c:pt idx="119">
                  <c:v>45989</c:v>
                </c:pt>
                <c:pt idx="120">
                  <c:v>45990</c:v>
                </c:pt>
                <c:pt idx="121">
                  <c:v>45991</c:v>
                </c:pt>
                <c:pt idx="122">
                  <c:v>45992</c:v>
                </c:pt>
                <c:pt idx="123">
                  <c:v>45993</c:v>
                </c:pt>
                <c:pt idx="124">
                  <c:v>45994</c:v>
                </c:pt>
                <c:pt idx="125">
                  <c:v>45995</c:v>
                </c:pt>
                <c:pt idx="126">
                  <c:v>45996</c:v>
                </c:pt>
                <c:pt idx="127">
                  <c:v>45997</c:v>
                </c:pt>
                <c:pt idx="128">
                  <c:v>45998</c:v>
                </c:pt>
                <c:pt idx="129">
                  <c:v>45999</c:v>
                </c:pt>
                <c:pt idx="130">
                  <c:v>46000</c:v>
                </c:pt>
                <c:pt idx="131">
                  <c:v>46001</c:v>
                </c:pt>
                <c:pt idx="132">
                  <c:v>46002</c:v>
                </c:pt>
                <c:pt idx="133">
                  <c:v>46003</c:v>
                </c:pt>
                <c:pt idx="134">
                  <c:v>46004</c:v>
                </c:pt>
                <c:pt idx="135">
                  <c:v>46005</c:v>
                </c:pt>
                <c:pt idx="136">
                  <c:v>46006</c:v>
                </c:pt>
                <c:pt idx="137">
                  <c:v>46007</c:v>
                </c:pt>
                <c:pt idx="138">
                  <c:v>46008</c:v>
                </c:pt>
                <c:pt idx="139">
                  <c:v>46009</c:v>
                </c:pt>
                <c:pt idx="140">
                  <c:v>46010</c:v>
                </c:pt>
                <c:pt idx="141">
                  <c:v>46011</c:v>
                </c:pt>
                <c:pt idx="142">
                  <c:v>46012</c:v>
                </c:pt>
                <c:pt idx="143">
                  <c:v>46013</c:v>
                </c:pt>
                <c:pt idx="144">
                  <c:v>46014</c:v>
                </c:pt>
                <c:pt idx="145">
                  <c:v>46015</c:v>
                </c:pt>
                <c:pt idx="146">
                  <c:v>46016</c:v>
                </c:pt>
                <c:pt idx="147">
                  <c:v>46017</c:v>
                </c:pt>
                <c:pt idx="148">
                  <c:v>46018</c:v>
                </c:pt>
                <c:pt idx="149">
                  <c:v>46019</c:v>
                </c:pt>
                <c:pt idx="150">
                  <c:v>46020</c:v>
                </c:pt>
                <c:pt idx="151">
                  <c:v>46021</c:v>
                </c:pt>
                <c:pt idx="152">
                  <c:v>46022</c:v>
                </c:pt>
                <c:pt idx="153">
                  <c:v>46023</c:v>
                </c:pt>
                <c:pt idx="154">
                  <c:v>46024</c:v>
                </c:pt>
                <c:pt idx="155">
                  <c:v>46025</c:v>
                </c:pt>
                <c:pt idx="156">
                  <c:v>46026</c:v>
                </c:pt>
                <c:pt idx="157">
                  <c:v>46027</c:v>
                </c:pt>
                <c:pt idx="158">
                  <c:v>46028</c:v>
                </c:pt>
                <c:pt idx="159">
                  <c:v>46029</c:v>
                </c:pt>
                <c:pt idx="160">
                  <c:v>46030</c:v>
                </c:pt>
                <c:pt idx="161">
                  <c:v>46031</c:v>
                </c:pt>
                <c:pt idx="162">
                  <c:v>46032</c:v>
                </c:pt>
                <c:pt idx="163">
                  <c:v>46033</c:v>
                </c:pt>
                <c:pt idx="164">
                  <c:v>46034</c:v>
                </c:pt>
                <c:pt idx="165">
                  <c:v>46035</c:v>
                </c:pt>
                <c:pt idx="166">
                  <c:v>46036</c:v>
                </c:pt>
                <c:pt idx="167">
                  <c:v>46037</c:v>
                </c:pt>
                <c:pt idx="168">
                  <c:v>46038</c:v>
                </c:pt>
                <c:pt idx="169">
                  <c:v>46039</c:v>
                </c:pt>
                <c:pt idx="170">
                  <c:v>46040</c:v>
                </c:pt>
                <c:pt idx="171">
                  <c:v>46041</c:v>
                </c:pt>
                <c:pt idx="172">
                  <c:v>46042</c:v>
                </c:pt>
                <c:pt idx="173">
                  <c:v>46043</c:v>
                </c:pt>
                <c:pt idx="174">
                  <c:v>46044</c:v>
                </c:pt>
                <c:pt idx="175">
                  <c:v>46045</c:v>
                </c:pt>
                <c:pt idx="176">
                  <c:v>46046</c:v>
                </c:pt>
                <c:pt idx="177">
                  <c:v>46047</c:v>
                </c:pt>
                <c:pt idx="178">
                  <c:v>46048</c:v>
                </c:pt>
                <c:pt idx="179">
                  <c:v>46049</c:v>
                </c:pt>
                <c:pt idx="180">
                  <c:v>46050</c:v>
                </c:pt>
                <c:pt idx="181">
                  <c:v>46051</c:v>
                </c:pt>
                <c:pt idx="182">
                  <c:v>46052</c:v>
                </c:pt>
                <c:pt idx="183">
                  <c:v>46053</c:v>
                </c:pt>
                <c:pt idx="184">
                  <c:v>46054</c:v>
                </c:pt>
                <c:pt idx="185">
                  <c:v>46055</c:v>
                </c:pt>
                <c:pt idx="186">
                  <c:v>46056</c:v>
                </c:pt>
                <c:pt idx="187">
                  <c:v>46057</c:v>
                </c:pt>
                <c:pt idx="188">
                  <c:v>46058</c:v>
                </c:pt>
                <c:pt idx="189">
                  <c:v>46059</c:v>
                </c:pt>
                <c:pt idx="190">
                  <c:v>46060</c:v>
                </c:pt>
                <c:pt idx="191">
                  <c:v>46061</c:v>
                </c:pt>
                <c:pt idx="192">
                  <c:v>46062</c:v>
                </c:pt>
                <c:pt idx="193">
                  <c:v>46063</c:v>
                </c:pt>
                <c:pt idx="194">
                  <c:v>46064</c:v>
                </c:pt>
                <c:pt idx="195">
                  <c:v>46065</c:v>
                </c:pt>
                <c:pt idx="196">
                  <c:v>46066</c:v>
                </c:pt>
                <c:pt idx="197">
                  <c:v>46067</c:v>
                </c:pt>
                <c:pt idx="198">
                  <c:v>46068</c:v>
                </c:pt>
                <c:pt idx="199">
                  <c:v>46069</c:v>
                </c:pt>
                <c:pt idx="200">
                  <c:v>46070</c:v>
                </c:pt>
                <c:pt idx="201">
                  <c:v>46071</c:v>
                </c:pt>
                <c:pt idx="202">
                  <c:v>46072</c:v>
                </c:pt>
                <c:pt idx="203">
                  <c:v>46073</c:v>
                </c:pt>
                <c:pt idx="204">
                  <c:v>46074</c:v>
                </c:pt>
                <c:pt idx="205">
                  <c:v>46075</c:v>
                </c:pt>
                <c:pt idx="206">
                  <c:v>46076</c:v>
                </c:pt>
                <c:pt idx="207">
                  <c:v>46077</c:v>
                </c:pt>
                <c:pt idx="208">
                  <c:v>46078</c:v>
                </c:pt>
                <c:pt idx="209">
                  <c:v>46079</c:v>
                </c:pt>
                <c:pt idx="210">
                  <c:v>46080</c:v>
                </c:pt>
                <c:pt idx="211">
                  <c:v>46081</c:v>
                </c:pt>
                <c:pt idx="212">
                  <c:v>46082</c:v>
                </c:pt>
                <c:pt idx="213">
                  <c:v>46083</c:v>
                </c:pt>
                <c:pt idx="214">
                  <c:v>46084</c:v>
                </c:pt>
                <c:pt idx="215">
                  <c:v>46085</c:v>
                </c:pt>
                <c:pt idx="216">
                  <c:v>46086</c:v>
                </c:pt>
                <c:pt idx="217">
                  <c:v>46087</c:v>
                </c:pt>
                <c:pt idx="218">
                  <c:v>46088</c:v>
                </c:pt>
                <c:pt idx="219">
                  <c:v>46089</c:v>
                </c:pt>
                <c:pt idx="220">
                  <c:v>46090</c:v>
                </c:pt>
                <c:pt idx="221">
                  <c:v>46091</c:v>
                </c:pt>
                <c:pt idx="222">
                  <c:v>46092</c:v>
                </c:pt>
                <c:pt idx="223">
                  <c:v>46093</c:v>
                </c:pt>
                <c:pt idx="224">
                  <c:v>46094</c:v>
                </c:pt>
                <c:pt idx="225">
                  <c:v>46095</c:v>
                </c:pt>
                <c:pt idx="226">
                  <c:v>46096</c:v>
                </c:pt>
                <c:pt idx="227">
                  <c:v>46097</c:v>
                </c:pt>
                <c:pt idx="228">
                  <c:v>46098</c:v>
                </c:pt>
                <c:pt idx="229">
                  <c:v>46099</c:v>
                </c:pt>
                <c:pt idx="230">
                  <c:v>46100</c:v>
                </c:pt>
                <c:pt idx="231">
                  <c:v>46101</c:v>
                </c:pt>
                <c:pt idx="232">
                  <c:v>46102</c:v>
                </c:pt>
                <c:pt idx="233">
                  <c:v>46103</c:v>
                </c:pt>
                <c:pt idx="234">
                  <c:v>46104</c:v>
                </c:pt>
                <c:pt idx="235">
                  <c:v>46105</c:v>
                </c:pt>
                <c:pt idx="236">
                  <c:v>46106</c:v>
                </c:pt>
                <c:pt idx="237">
                  <c:v>46107</c:v>
                </c:pt>
                <c:pt idx="238">
                  <c:v>46108</c:v>
                </c:pt>
                <c:pt idx="239">
                  <c:v>46109</c:v>
                </c:pt>
                <c:pt idx="240">
                  <c:v>46110</c:v>
                </c:pt>
                <c:pt idx="241">
                  <c:v>46111</c:v>
                </c:pt>
                <c:pt idx="242">
                  <c:v>46112</c:v>
                </c:pt>
                <c:pt idx="243">
                  <c:v>46113</c:v>
                </c:pt>
                <c:pt idx="244">
                  <c:v>46114</c:v>
                </c:pt>
                <c:pt idx="245">
                  <c:v>46115</c:v>
                </c:pt>
                <c:pt idx="246">
                  <c:v>46116</c:v>
                </c:pt>
                <c:pt idx="247">
                  <c:v>46117</c:v>
                </c:pt>
                <c:pt idx="248">
                  <c:v>46118</c:v>
                </c:pt>
                <c:pt idx="249">
                  <c:v>46119</c:v>
                </c:pt>
                <c:pt idx="250">
                  <c:v>46120</c:v>
                </c:pt>
                <c:pt idx="251">
                  <c:v>46121</c:v>
                </c:pt>
                <c:pt idx="252">
                  <c:v>46122</c:v>
                </c:pt>
                <c:pt idx="253">
                  <c:v>46123</c:v>
                </c:pt>
                <c:pt idx="254">
                  <c:v>46124</c:v>
                </c:pt>
                <c:pt idx="255">
                  <c:v>46125</c:v>
                </c:pt>
                <c:pt idx="256">
                  <c:v>46126</c:v>
                </c:pt>
                <c:pt idx="257">
                  <c:v>46127</c:v>
                </c:pt>
                <c:pt idx="258">
                  <c:v>46128</c:v>
                </c:pt>
                <c:pt idx="259">
                  <c:v>46129</c:v>
                </c:pt>
                <c:pt idx="260">
                  <c:v>46130</c:v>
                </c:pt>
                <c:pt idx="261">
                  <c:v>46131</c:v>
                </c:pt>
                <c:pt idx="262">
                  <c:v>46132</c:v>
                </c:pt>
                <c:pt idx="263">
                  <c:v>46133</c:v>
                </c:pt>
                <c:pt idx="264">
                  <c:v>46134</c:v>
                </c:pt>
                <c:pt idx="265">
                  <c:v>46135</c:v>
                </c:pt>
                <c:pt idx="266">
                  <c:v>46136</c:v>
                </c:pt>
                <c:pt idx="267">
                  <c:v>46137</c:v>
                </c:pt>
                <c:pt idx="268">
                  <c:v>46138</c:v>
                </c:pt>
                <c:pt idx="269">
                  <c:v>46139</c:v>
                </c:pt>
                <c:pt idx="270">
                  <c:v>46140</c:v>
                </c:pt>
                <c:pt idx="271">
                  <c:v>46141</c:v>
                </c:pt>
                <c:pt idx="272">
                  <c:v>46142</c:v>
                </c:pt>
                <c:pt idx="273">
                  <c:v>46143</c:v>
                </c:pt>
                <c:pt idx="274">
                  <c:v>46144</c:v>
                </c:pt>
                <c:pt idx="275">
                  <c:v>46145</c:v>
                </c:pt>
                <c:pt idx="276">
                  <c:v>46146</c:v>
                </c:pt>
                <c:pt idx="277">
                  <c:v>46147</c:v>
                </c:pt>
                <c:pt idx="278">
                  <c:v>46148</c:v>
                </c:pt>
                <c:pt idx="279">
                  <c:v>46149</c:v>
                </c:pt>
                <c:pt idx="280">
                  <c:v>46150</c:v>
                </c:pt>
                <c:pt idx="281">
                  <c:v>46151</c:v>
                </c:pt>
                <c:pt idx="282">
                  <c:v>46152</c:v>
                </c:pt>
                <c:pt idx="283">
                  <c:v>46153</c:v>
                </c:pt>
                <c:pt idx="284">
                  <c:v>46154</c:v>
                </c:pt>
                <c:pt idx="285">
                  <c:v>46155</c:v>
                </c:pt>
                <c:pt idx="286">
                  <c:v>46156</c:v>
                </c:pt>
                <c:pt idx="287">
                  <c:v>46157</c:v>
                </c:pt>
                <c:pt idx="288">
                  <c:v>46158</c:v>
                </c:pt>
                <c:pt idx="289">
                  <c:v>46159</c:v>
                </c:pt>
                <c:pt idx="290">
                  <c:v>46160</c:v>
                </c:pt>
                <c:pt idx="291">
                  <c:v>46161</c:v>
                </c:pt>
                <c:pt idx="292">
                  <c:v>46162</c:v>
                </c:pt>
                <c:pt idx="293">
                  <c:v>46163</c:v>
                </c:pt>
                <c:pt idx="294">
                  <c:v>46164</c:v>
                </c:pt>
                <c:pt idx="295">
                  <c:v>46165</c:v>
                </c:pt>
                <c:pt idx="296">
                  <c:v>46166</c:v>
                </c:pt>
                <c:pt idx="297">
                  <c:v>46167</c:v>
                </c:pt>
                <c:pt idx="298">
                  <c:v>46168</c:v>
                </c:pt>
                <c:pt idx="299">
                  <c:v>46169</c:v>
                </c:pt>
                <c:pt idx="300">
                  <c:v>46170</c:v>
                </c:pt>
                <c:pt idx="301">
                  <c:v>46171</c:v>
                </c:pt>
                <c:pt idx="302">
                  <c:v>46172</c:v>
                </c:pt>
                <c:pt idx="303">
                  <c:v>46173</c:v>
                </c:pt>
                <c:pt idx="304">
                  <c:v>46174</c:v>
                </c:pt>
                <c:pt idx="305">
                  <c:v>46175</c:v>
                </c:pt>
                <c:pt idx="306">
                  <c:v>46176</c:v>
                </c:pt>
                <c:pt idx="307">
                  <c:v>46177</c:v>
                </c:pt>
                <c:pt idx="308">
                  <c:v>46178</c:v>
                </c:pt>
                <c:pt idx="309">
                  <c:v>46179</c:v>
                </c:pt>
                <c:pt idx="310">
                  <c:v>46180</c:v>
                </c:pt>
                <c:pt idx="311">
                  <c:v>46181</c:v>
                </c:pt>
                <c:pt idx="312">
                  <c:v>46182</c:v>
                </c:pt>
                <c:pt idx="313">
                  <c:v>46183</c:v>
                </c:pt>
                <c:pt idx="314">
                  <c:v>46184</c:v>
                </c:pt>
                <c:pt idx="315">
                  <c:v>46185</c:v>
                </c:pt>
                <c:pt idx="316">
                  <c:v>46186</c:v>
                </c:pt>
                <c:pt idx="317">
                  <c:v>46187</c:v>
                </c:pt>
                <c:pt idx="318">
                  <c:v>46188</c:v>
                </c:pt>
                <c:pt idx="319">
                  <c:v>46189</c:v>
                </c:pt>
                <c:pt idx="320">
                  <c:v>46190</c:v>
                </c:pt>
                <c:pt idx="321">
                  <c:v>46191</c:v>
                </c:pt>
                <c:pt idx="322">
                  <c:v>46192</c:v>
                </c:pt>
                <c:pt idx="323">
                  <c:v>46193</c:v>
                </c:pt>
                <c:pt idx="324">
                  <c:v>46194</c:v>
                </c:pt>
                <c:pt idx="325">
                  <c:v>46195</c:v>
                </c:pt>
                <c:pt idx="326">
                  <c:v>46196</c:v>
                </c:pt>
                <c:pt idx="327">
                  <c:v>46197</c:v>
                </c:pt>
                <c:pt idx="328">
                  <c:v>46198</c:v>
                </c:pt>
                <c:pt idx="329">
                  <c:v>46199</c:v>
                </c:pt>
                <c:pt idx="330">
                  <c:v>46200</c:v>
                </c:pt>
                <c:pt idx="331">
                  <c:v>46201</c:v>
                </c:pt>
                <c:pt idx="332">
                  <c:v>46202</c:v>
                </c:pt>
                <c:pt idx="333">
                  <c:v>46203</c:v>
                </c:pt>
                <c:pt idx="334">
                  <c:v>46204</c:v>
                </c:pt>
                <c:pt idx="335">
                  <c:v>46205</c:v>
                </c:pt>
                <c:pt idx="336">
                  <c:v>46206</c:v>
                </c:pt>
                <c:pt idx="337">
                  <c:v>46207</c:v>
                </c:pt>
                <c:pt idx="338">
                  <c:v>46208</c:v>
                </c:pt>
                <c:pt idx="339">
                  <c:v>46209</c:v>
                </c:pt>
                <c:pt idx="340">
                  <c:v>46210</c:v>
                </c:pt>
                <c:pt idx="341">
                  <c:v>46211</c:v>
                </c:pt>
                <c:pt idx="342">
                  <c:v>46212</c:v>
                </c:pt>
                <c:pt idx="343">
                  <c:v>46213</c:v>
                </c:pt>
                <c:pt idx="344">
                  <c:v>46214</c:v>
                </c:pt>
                <c:pt idx="345">
                  <c:v>46215</c:v>
                </c:pt>
                <c:pt idx="346">
                  <c:v>46216</c:v>
                </c:pt>
                <c:pt idx="347">
                  <c:v>46217</c:v>
                </c:pt>
                <c:pt idx="348">
                  <c:v>46218</c:v>
                </c:pt>
                <c:pt idx="349">
                  <c:v>46219</c:v>
                </c:pt>
                <c:pt idx="350">
                  <c:v>46220</c:v>
                </c:pt>
                <c:pt idx="351">
                  <c:v>46221</c:v>
                </c:pt>
                <c:pt idx="352">
                  <c:v>46222</c:v>
                </c:pt>
                <c:pt idx="353">
                  <c:v>46223</c:v>
                </c:pt>
                <c:pt idx="354">
                  <c:v>46224</c:v>
                </c:pt>
                <c:pt idx="355">
                  <c:v>46225</c:v>
                </c:pt>
                <c:pt idx="356">
                  <c:v>46226</c:v>
                </c:pt>
                <c:pt idx="357">
                  <c:v>46227</c:v>
                </c:pt>
                <c:pt idx="358">
                  <c:v>46228</c:v>
                </c:pt>
                <c:pt idx="359">
                  <c:v>46229</c:v>
                </c:pt>
                <c:pt idx="360">
                  <c:v>46230</c:v>
                </c:pt>
                <c:pt idx="361">
                  <c:v>46231</c:v>
                </c:pt>
                <c:pt idx="362">
                  <c:v>46232</c:v>
                </c:pt>
                <c:pt idx="363">
                  <c:v>46233</c:v>
                </c:pt>
                <c:pt idx="364">
                  <c:v>46234</c:v>
                </c:pt>
              </c:numCache>
            </c:numRef>
          </c:cat>
          <c:val>
            <c:numRef>
              <c:f>'HVDC Limits (2)'!$F$3:$NF$3</c:f>
              <c:numCache>
                <c:formatCode>General</c:formatCode>
                <c:ptCount val="365"/>
                <c:pt idx="0">
                  <c:v>1100</c:v>
                </c:pt>
                <c:pt idx="1">
                  <c:v>1100</c:v>
                </c:pt>
                <c:pt idx="2">
                  <c:v>1100</c:v>
                </c:pt>
                <c:pt idx="3">
                  <c:v>1100</c:v>
                </c:pt>
                <c:pt idx="4">
                  <c:v>800</c:v>
                </c:pt>
                <c:pt idx="5">
                  <c:v>950</c:v>
                </c:pt>
                <c:pt idx="6">
                  <c:v>950</c:v>
                </c:pt>
                <c:pt idx="7">
                  <c:v>950</c:v>
                </c:pt>
                <c:pt idx="8">
                  <c:v>950</c:v>
                </c:pt>
                <c:pt idx="9">
                  <c:v>950</c:v>
                </c:pt>
                <c:pt idx="10">
                  <c:v>800</c:v>
                </c:pt>
                <c:pt idx="11">
                  <c:v>950</c:v>
                </c:pt>
                <c:pt idx="12">
                  <c:v>1100</c:v>
                </c:pt>
                <c:pt idx="13">
                  <c:v>1100</c:v>
                </c:pt>
                <c:pt idx="14">
                  <c:v>1100</c:v>
                </c:pt>
                <c:pt idx="15">
                  <c:v>1100</c:v>
                </c:pt>
                <c:pt idx="16">
                  <c:v>1100</c:v>
                </c:pt>
                <c:pt idx="17">
                  <c:v>1000</c:v>
                </c:pt>
                <c:pt idx="18">
                  <c:v>1000</c:v>
                </c:pt>
                <c:pt idx="19">
                  <c:v>850</c:v>
                </c:pt>
                <c:pt idx="20">
                  <c:v>850</c:v>
                </c:pt>
                <c:pt idx="21">
                  <c:v>1000</c:v>
                </c:pt>
                <c:pt idx="22">
                  <c:v>1000</c:v>
                </c:pt>
                <c:pt idx="23">
                  <c:v>1000</c:v>
                </c:pt>
                <c:pt idx="24">
                  <c:v>1000</c:v>
                </c:pt>
                <c:pt idx="25">
                  <c:v>1000</c:v>
                </c:pt>
                <c:pt idx="26">
                  <c:v>1000</c:v>
                </c:pt>
                <c:pt idx="27">
                  <c:v>1000</c:v>
                </c:pt>
                <c:pt idx="28">
                  <c:v>1000</c:v>
                </c:pt>
                <c:pt idx="29">
                  <c:v>1000</c:v>
                </c:pt>
                <c:pt idx="30">
                  <c:v>1000</c:v>
                </c:pt>
                <c:pt idx="31">
                  <c:v>1000</c:v>
                </c:pt>
                <c:pt idx="32">
                  <c:v>1100</c:v>
                </c:pt>
                <c:pt idx="33">
                  <c:v>1100</c:v>
                </c:pt>
                <c:pt idx="34">
                  <c:v>1100</c:v>
                </c:pt>
                <c:pt idx="35">
                  <c:v>1100</c:v>
                </c:pt>
                <c:pt idx="36">
                  <c:v>1100</c:v>
                </c:pt>
                <c:pt idx="37">
                  <c:v>1100</c:v>
                </c:pt>
                <c:pt idx="38">
                  <c:v>1100</c:v>
                </c:pt>
                <c:pt idx="39">
                  <c:v>1100</c:v>
                </c:pt>
                <c:pt idx="40">
                  <c:v>1100</c:v>
                </c:pt>
                <c:pt idx="41">
                  <c:v>1100</c:v>
                </c:pt>
                <c:pt idx="42">
                  <c:v>1100</c:v>
                </c:pt>
                <c:pt idx="43">
                  <c:v>1100</c:v>
                </c:pt>
                <c:pt idx="44">
                  <c:v>1100</c:v>
                </c:pt>
                <c:pt idx="45">
                  <c:v>1100</c:v>
                </c:pt>
                <c:pt idx="46">
                  <c:v>950</c:v>
                </c:pt>
                <c:pt idx="47">
                  <c:v>950</c:v>
                </c:pt>
                <c:pt idx="48">
                  <c:v>950</c:v>
                </c:pt>
                <c:pt idx="49">
                  <c:v>1100</c:v>
                </c:pt>
                <c:pt idx="50">
                  <c:v>1100</c:v>
                </c:pt>
                <c:pt idx="51">
                  <c:v>1100</c:v>
                </c:pt>
                <c:pt idx="52">
                  <c:v>900</c:v>
                </c:pt>
                <c:pt idx="53">
                  <c:v>900</c:v>
                </c:pt>
                <c:pt idx="54">
                  <c:v>900</c:v>
                </c:pt>
                <c:pt idx="55">
                  <c:v>900</c:v>
                </c:pt>
                <c:pt idx="56">
                  <c:v>900</c:v>
                </c:pt>
                <c:pt idx="57">
                  <c:v>1100</c:v>
                </c:pt>
                <c:pt idx="58">
                  <c:v>1100</c:v>
                </c:pt>
                <c:pt idx="59">
                  <c:v>1100</c:v>
                </c:pt>
                <c:pt idx="60">
                  <c:v>1100</c:v>
                </c:pt>
                <c:pt idx="61">
                  <c:v>1100</c:v>
                </c:pt>
                <c:pt idx="62">
                  <c:v>1100</c:v>
                </c:pt>
                <c:pt idx="63">
                  <c:v>1100</c:v>
                </c:pt>
                <c:pt idx="64">
                  <c:v>1100</c:v>
                </c:pt>
                <c:pt idx="65">
                  <c:v>1100</c:v>
                </c:pt>
                <c:pt idx="66">
                  <c:v>950</c:v>
                </c:pt>
                <c:pt idx="67">
                  <c:v>950</c:v>
                </c:pt>
                <c:pt idx="68">
                  <c:v>950</c:v>
                </c:pt>
                <c:pt idx="69">
                  <c:v>950</c:v>
                </c:pt>
                <c:pt idx="70">
                  <c:v>950</c:v>
                </c:pt>
                <c:pt idx="71">
                  <c:v>1100</c:v>
                </c:pt>
                <c:pt idx="72">
                  <c:v>1100</c:v>
                </c:pt>
                <c:pt idx="73">
                  <c:v>950</c:v>
                </c:pt>
                <c:pt idx="74">
                  <c:v>950</c:v>
                </c:pt>
                <c:pt idx="75">
                  <c:v>950</c:v>
                </c:pt>
                <c:pt idx="76">
                  <c:v>950</c:v>
                </c:pt>
                <c:pt idx="77">
                  <c:v>950</c:v>
                </c:pt>
                <c:pt idx="78">
                  <c:v>1100</c:v>
                </c:pt>
                <c:pt idx="79">
                  <c:v>1100</c:v>
                </c:pt>
                <c:pt idx="80">
                  <c:v>1100</c:v>
                </c:pt>
                <c:pt idx="81">
                  <c:v>1100</c:v>
                </c:pt>
                <c:pt idx="82">
                  <c:v>1100</c:v>
                </c:pt>
                <c:pt idx="83">
                  <c:v>1100</c:v>
                </c:pt>
                <c:pt idx="84">
                  <c:v>1100</c:v>
                </c:pt>
                <c:pt idx="85">
                  <c:v>1100</c:v>
                </c:pt>
                <c:pt idx="86">
                  <c:v>1100</c:v>
                </c:pt>
                <c:pt idx="87">
                  <c:v>1100</c:v>
                </c:pt>
                <c:pt idx="88">
                  <c:v>1100</c:v>
                </c:pt>
                <c:pt idx="89">
                  <c:v>1100</c:v>
                </c:pt>
                <c:pt idx="90">
                  <c:v>1100</c:v>
                </c:pt>
                <c:pt idx="91">
                  <c:v>1100</c:v>
                </c:pt>
                <c:pt idx="92">
                  <c:v>1100</c:v>
                </c:pt>
                <c:pt idx="93">
                  <c:v>1100</c:v>
                </c:pt>
                <c:pt idx="94">
                  <c:v>950</c:v>
                </c:pt>
                <c:pt idx="95">
                  <c:v>950</c:v>
                </c:pt>
                <c:pt idx="96">
                  <c:v>950</c:v>
                </c:pt>
                <c:pt idx="97">
                  <c:v>950</c:v>
                </c:pt>
                <c:pt idx="98">
                  <c:v>950</c:v>
                </c:pt>
                <c:pt idx="99">
                  <c:v>1100</c:v>
                </c:pt>
                <c:pt idx="100">
                  <c:v>1100</c:v>
                </c:pt>
                <c:pt idx="101">
                  <c:v>850</c:v>
                </c:pt>
                <c:pt idx="102">
                  <c:v>850</c:v>
                </c:pt>
                <c:pt idx="103">
                  <c:v>850</c:v>
                </c:pt>
                <c:pt idx="104">
                  <c:v>850</c:v>
                </c:pt>
                <c:pt idx="105">
                  <c:v>950</c:v>
                </c:pt>
                <c:pt idx="106">
                  <c:v>1100</c:v>
                </c:pt>
                <c:pt idx="107">
                  <c:v>1100</c:v>
                </c:pt>
                <c:pt idx="108">
                  <c:v>800</c:v>
                </c:pt>
                <c:pt idx="109">
                  <c:v>600</c:v>
                </c:pt>
                <c:pt idx="110">
                  <c:v>600</c:v>
                </c:pt>
                <c:pt idx="111">
                  <c:v>600</c:v>
                </c:pt>
                <c:pt idx="112">
                  <c:v>600</c:v>
                </c:pt>
                <c:pt idx="113">
                  <c:v>750</c:v>
                </c:pt>
                <c:pt idx="114">
                  <c:v>600</c:v>
                </c:pt>
                <c:pt idx="115">
                  <c:v>800</c:v>
                </c:pt>
                <c:pt idx="116">
                  <c:v>800</c:v>
                </c:pt>
                <c:pt idx="117">
                  <c:v>800</c:v>
                </c:pt>
                <c:pt idx="118">
                  <c:v>950</c:v>
                </c:pt>
                <c:pt idx="119">
                  <c:v>950</c:v>
                </c:pt>
                <c:pt idx="120">
                  <c:v>1100</c:v>
                </c:pt>
                <c:pt idx="121">
                  <c:v>1100</c:v>
                </c:pt>
                <c:pt idx="122">
                  <c:v>1100</c:v>
                </c:pt>
                <c:pt idx="123">
                  <c:v>1000</c:v>
                </c:pt>
                <c:pt idx="124">
                  <c:v>1000</c:v>
                </c:pt>
                <c:pt idx="125">
                  <c:v>1000</c:v>
                </c:pt>
                <c:pt idx="126">
                  <c:v>1000</c:v>
                </c:pt>
                <c:pt idx="127">
                  <c:v>1000</c:v>
                </c:pt>
                <c:pt idx="128">
                  <c:v>1000</c:v>
                </c:pt>
                <c:pt idx="129">
                  <c:v>850</c:v>
                </c:pt>
                <c:pt idx="130">
                  <c:v>850</c:v>
                </c:pt>
                <c:pt idx="131">
                  <c:v>850</c:v>
                </c:pt>
                <c:pt idx="132">
                  <c:v>850</c:v>
                </c:pt>
                <c:pt idx="133">
                  <c:v>850</c:v>
                </c:pt>
                <c:pt idx="134">
                  <c:v>950</c:v>
                </c:pt>
                <c:pt idx="135">
                  <c:v>950</c:v>
                </c:pt>
                <c:pt idx="136">
                  <c:v>850</c:v>
                </c:pt>
                <c:pt idx="137">
                  <c:v>850</c:v>
                </c:pt>
                <c:pt idx="138">
                  <c:v>700</c:v>
                </c:pt>
                <c:pt idx="139">
                  <c:v>850</c:v>
                </c:pt>
                <c:pt idx="140">
                  <c:v>850</c:v>
                </c:pt>
                <c:pt idx="141">
                  <c:v>1100</c:v>
                </c:pt>
                <c:pt idx="142">
                  <c:v>1100</c:v>
                </c:pt>
                <c:pt idx="143">
                  <c:v>1100</c:v>
                </c:pt>
                <c:pt idx="144">
                  <c:v>1100</c:v>
                </c:pt>
                <c:pt idx="145">
                  <c:v>1100</c:v>
                </c:pt>
                <c:pt idx="146">
                  <c:v>1100</c:v>
                </c:pt>
                <c:pt idx="147">
                  <c:v>1100</c:v>
                </c:pt>
                <c:pt idx="148">
                  <c:v>1100</c:v>
                </c:pt>
                <c:pt idx="149">
                  <c:v>1100</c:v>
                </c:pt>
                <c:pt idx="150">
                  <c:v>1100</c:v>
                </c:pt>
                <c:pt idx="151">
                  <c:v>1100</c:v>
                </c:pt>
                <c:pt idx="152">
                  <c:v>1100</c:v>
                </c:pt>
                <c:pt idx="153">
                  <c:v>1100</c:v>
                </c:pt>
                <c:pt idx="154">
                  <c:v>1100</c:v>
                </c:pt>
                <c:pt idx="155">
                  <c:v>1100</c:v>
                </c:pt>
                <c:pt idx="156">
                  <c:v>1100</c:v>
                </c:pt>
                <c:pt idx="157">
                  <c:v>1100</c:v>
                </c:pt>
                <c:pt idx="158">
                  <c:v>1100</c:v>
                </c:pt>
                <c:pt idx="159">
                  <c:v>1100</c:v>
                </c:pt>
                <c:pt idx="160">
                  <c:v>1100</c:v>
                </c:pt>
                <c:pt idx="161">
                  <c:v>1100</c:v>
                </c:pt>
                <c:pt idx="162">
                  <c:v>1100</c:v>
                </c:pt>
                <c:pt idx="163">
                  <c:v>1100</c:v>
                </c:pt>
                <c:pt idx="164">
                  <c:v>950</c:v>
                </c:pt>
                <c:pt idx="165">
                  <c:v>800</c:v>
                </c:pt>
                <c:pt idx="166">
                  <c:v>650</c:v>
                </c:pt>
                <c:pt idx="167">
                  <c:v>800</c:v>
                </c:pt>
                <c:pt idx="168">
                  <c:v>800</c:v>
                </c:pt>
                <c:pt idx="169">
                  <c:v>950</c:v>
                </c:pt>
                <c:pt idx="170">
                  <c:v>950</c:v>
                </c:pt>
                <c:pt idx="171">
                  <c:v>950</c:v>
                </c:pt>
                <c:pt idx="172">
                  <c:v>800</c:v>
                </c:pt>
                <c:pt idx="173">
                  <c:v>800</c:v>
                </c:pt>
                <c:pt idx="174">
                  <c:v>800</c:v>
                </c:pt>
                <c:pt idx="175">
                  <c:v>800</c:v>
                </c:pt>
                <c:pt idx="176">
                  <c:v>950</c:v>
                </c:pt>
                <c:pt idx="177">
                  <c:v>950</c:v>
                </c:pt>
                <c:pt idx="178">
                  <c:v>850</c:v>
                </c:pt>
                <c:pt idx="179">
                  <c:v>850</c:v>
                </c:pt>
                <c:pt idx="180">
                  <c:v>850</c:v>
                </c:pt>
                <c:pt idx="181">
                  <c:v>850</c:v>
                </c:pt>
                <c:pt idx="182">
                  <c:v>850</c:v>
                </c:pt>
                <c:pt idx="183">
                  <c:v>850</c:v>
                </c:pt>
                <c:pt idx="184">
                  <c:v>850</c:v>
                </c:pt>
                <c:pt idx="185">
                  <c:v>850</c:v>
                </c:pt>
                <c:pt idx="186">
                  <c:v>850</c:v>
                </c:pt>
                <c:pt idx="187">
                  <c:v>850</c:v>
                </c:pt>
                <c:pt idx="188">
                  <c:v>850</c:v>
                </c:pt>
                <c:pt idx="189">
                  <c:v>1000</c:v>
                </c:pt>
                <c:pt idx="190">
                  <c:v>1000</c:v>
                </c:pt>
                <c:pt idx="191">
                  <c:v>1000</c:v>
                </c:pt>
                <c:pt idx="192">
                  <c:v>1000</c:v>
                </c:pt>
                <c:pt idx="193">
                  <c:v>1000</c:v>
                </c:pt>
                <c:pt idx="194">
                  <c:v>1000</c:v>
                </c:pt>
                <c:pt idx="195">
                  <c:v>1000</c:v>
                </c:pt>
                <c:pt idx="196">
                  <c:v>1000</c:v>
                </c:pt>
                <c:pt idx="197">
                  <c:v>1100</c:v>
                </c:pt>
                <c:pt idx="198">
                  <c:v>1100</c:v>
                </c:pt>
                <c:pt idx="199">
                  <c:v>1100</c:v>
                </c:pt>
                <c:pt idx="200">
                  <c:v>1100</c:v>
                </c:pt>
                <c:pt idx="201">
                  <c:v>1100</c:v>
                </c:pt>
                <c:pt idx="202">
                  <c:v>500</c:v>
                </c:pt>
                <c:pt idx="203">
                  <c:v>500</c:v>
                </c:pt>
                <c:pt idx="204">
                  <c:v>0</c:v>
                </c:pt>
                <c:pt idx="205">
                  <c:v>0</c:v>
                </c:pt>
                <c:pt idx="206">
                  <c:v>700</c:v>
                </c:pt>
                <c:pt idx="207">
                  <c:v>700</c:v>
                </c:pt>
                <c:pt idx="208">
                  <c:v>700</c:v>
                </c:pt>
                <c:pt idx="209">
                  <c:v>700</c:v>
                </c:pt>
                <c:pt idx="210">
                  <c:v>700</c:v>
                </c:pt>
                <c:pt idx="211">
                  <c:v>700</c:v>
                </c:pt>
                <c:pt idx="212">
                  <c:v>700</c:v>
                </c:pt>
                <c:pt idx="213">
                  <c:v>700</c:v>
                </c:pt>
                <c:pt idx="214">
                  <c:v>700</c:v>
                </c:pt>
                <c:pt idx="215">
                  <c:v>750</c:v>
                </c:pt>
                <c:pt idx="216">
                  <c:v>750</c:v>
                </c:pt>
                <c:pt idx="217">
                  <c:v>750</c:v>
                </c:pt>
                <c:pt idx="218">
                  <c:v>750</c:v>
                </c:pt>
                <c:pt idx="219">
                  <c:v>750</c:v>
                </c:pt>
                <c:pt idx="220">
                  <c:v>950</c:v>
                </c:pt>
                <c:pt idx="221">
                  <c:v>950</c:v>
                </c:pt>
                <c:pt idx="222">
                  <c:v>950</c:v>
                </c:pt>
                <c:pt idx="223">
                  <c:v>950</c:v>
                </c:pt>
                <c:pt idx="224">
                  <c:v>950</c:v>
                </c:pt>
                <c:pt idx="225">
                  <c:v>950</c:v>
                </c:pt>
                <c:pt idx="226">
                  <c:v>950</c:v>
                </c:pt>
                <c:pt idx="227">
                  <c:v>950</c:v>
                </c:pt>
                <c:pt idx="228">
                  <c:v>950</c:v>
                </c:pt>
                <c:pt idx="229">
                  <c:v>950</c:v>
                </c:pt>
                <c:pt idx="230">
                  <c:v>950</c:v>
                </c:pt>
                <c:pt idx="231">
                  <c:v>950</c:v>
                </c:pt>
                <c:pt idx="232">
                  <c:v>1100</c:v>
                </c:pt>
                <c:pt idx="233">
                  <c:v>1100</c:v>
                </c:pt>
                <c:pt idx="234">
                  <c:v>800</c:v>
                </c:pt>
                <c:pt idx="235">
                  <c:v>950</c:v>
                </c:pt>
                <c:pt idx="236">
                  <c:v>950</c:v>
                </c:pt>
                <c:pt idx="237">
                  <c:v>950</c:v>
                </c:pt>
                <c:pt idx="238">
                  <c:v>950</c:v>
                </c:pt>
                <c:pt idx="239">
                  <c:v>950</c:v>
                </c:pt>
                <c:pt idx="240">
                  <c:v>950</c:v>
                </c:pt>
                <c:pt idx="241">
                  <c:v>950</c:v>
                </c:pt>
                <c:pt idx="242">
                  <c:v>950</c:v>
                </c:pt>
                <c:pt idx="243">
                  <c:v>950</c:v>
                </c:pt>
                <c:pt idx="244">
                  <c:v>950</c:v>
                </c:pt>
                <c:pt idx="245">
                  <c:v>950</c:v>
                </c:pt>
                <c:pt idx="246">
                  <c:v>950</c:v>
                </c:pt>
                <c:pt idx="247">
                  <c:v>950</c:v>
                </c:pt>
                <c:pt idx="248">
                  <c:v>950</c:v>
                </c:pt>
                <c:pt idx="249">
                  <c:v>950</c:v>
                </c:pt>
                <c:pt idx="250">
                  <c:v>950</c:v>
                </c:pt>
                <c:pt idx="251">
                  <c:v>950</c:v>
                </c:pt>
                <c:pt idx="252">
                  <c:v>950</c:v>
                </c:pt>
                <c:pt idx="253">
                  <c:v>1100</c:v>
                </c:pt>
                <c:pt idx="254">
                  <c:v>1100</c:v>
                </c:pt>
                <c:pt idx="255">
                  <c:v>1000</c:v>
                </c:pt>
                <c:pt idx="256">
                  <c:v>1000</c:v>
                </c:pt>
                <c:pt idx="257">
                  <c:v>1000</c:v>
                </c:pt>
                <c:pt idx="258">
                  <c:v>1000</c:v>
                </c:pt>
                <c:pt idx="259">
                  <c:v>1000</c:v>
                </c:pt>
                <c:pt idx="260">
                  <c:v>1100</c:v>
                </c:pt>
                <c:pt idx="261">
                  <c:v>1100</c:v>
                </c:pt>
                <c:pt idx="262">
                  <c:v>1100</c:v>
                </c:pt>
                <c:pt idx="263">
                  <c:v>1100</c:v>
                </c:pt>
                <c:pt idx="264">
                  <c:v>1100</c:v>
                </c:pt>
                <c:pt idx="265">
                  <c:v>1100</c:v>
                </c:pt>
                <c:pt idx="266">
                  <c:v>1100</c:v>
                </c:pt>
                <c:pt idx="267">
                  <c:v>1100</c:v>
                </c:pt>
                <c:pt idx="268">
                  <c:v>1100</c:v>
                </c:pt>
                <c:pt idx="269">
                  <c:v>1100</c:v>
                </c:pt>
                <c:pt idx="270">
                  <c:v>1100</c:v>
                </c:pt>
                <c:pt idx="271">
                  <c:v>1100</c:v>
                </c:pt>
                <c:pt idx="272">
                  <c:v>1100</c:v>
                </c:pt>
                <c:pt idx="273">
                  <c:v>1100</c:v>
                </c:pt>
                <c:pt idx="274">
                  <c:v>1100</c:v>
                </c:pt>
                <c:pt idx="275">
                  <c:v>1100</c:v>
                </c:pt>
                <c:pt idx="276">
                  <c:v>1100</c:v>
                </c:pt>
                <c:pt idx="277">
                  <c:v>1100</c:v>
                </c:pt>
                <c:pt idx="278">
                  <c:v>1100</c:v>
                </c:pt>
                <c:pt idx="279">
                  <c:v>1100</c:v>
                </c:pt>
                <c:pt idx="280">
                  <c:v>1100</c:v>
                </c:pt>
                <c:pt idx="281">
                  <c:v>1100</c:v>
                </c:pt>
                <c:pt idx="282">
                  <c:v>1100</c:v>
                </c:pt>
                <c:pt idx="283">
                  <c:v>1100</c:v>
                </c:pt>
                <c:pt idx="284">
                  <c:v>1100</c:v>
                </c:pt>
                <c:pt idx="285">
                  <c:v>1100</c:v>
                </c:pt>
                <c:pt idx="286">
                  <c:v>1100</c:v>
                </c:pt>
                <c:pt idx="287">
                  <c:v>1100</c:v>
                </c:pt>
                <c:pt idx="288">
                  <c:v>1100</c:v>
                </c:pt>
                <c:pt idx="289">
                  <c:v>1100</c:v>
                </c:pt>
                <c:pt idx="290">
                  <c:v>1100</c:v>
                </c:pt>
                <c:pt idx="291">
                  <c:v>1100</c:v>
                </c:pt>
                <c:pt idx="292">
                  <c:v>1100</c:v>
                </c:pt>
                <c:pt idx="293">
                  <c:v>1100</c:v>
                </c:pt>
                <c:pt idx="294">
                  <c:v>1100</c:v>
                </c:pt>
                <c:pt idx="295">
                  <c:v>1100</c:v>
                </c:pt>
                <c:pt idx="296">
                  <c:v>1100</c:v>
                </c:pt>
                <c:pt idx="297">
                  <c:v>1100</c:v>
                </c:pt>
                <c:pt idx="298">
                  <c:v>1100</c:v>
                </c:pt>
                <c:pt idx="299">
                  <c:v>1100</c:v>
                </c:pt>
                <c:pt idx="300">
                  <c:v>1100</c:v>
                </c:pt>
                <c:pt idx="301">
                  <c:v>1100</c:v>
                </c:pt>
                <c:pt idx="302">
                  <c:v>1100</c:v>
                </c:pt>
                <c:pt idx="303">
                  <c:v>1100</c:v>
                </c:pt>
                <c:pt idx="304">
                  <c:v>1100</c:v>
                </c:pt>
                <c:pt idx="305">
                  <c:v>1100</c:v>
                </c:pt>
                <c:pt idx="306">
                  <c:v>1100</c:v>
                </c:pt>
                <c:pt idx="307">
                  <c:v>1100</c:v>
                </c:pt>
                <c:pt idx="308">
                  <c:v>1100</c:v>
                </c:pt>
                <c:pt idx="309">
                  <c:v>1100</c:v>
                </c:pt>
                <c:pt idx="310">
                  <c:v>1100</c:v>
                </c:pt>
                <c:pt idx="311">
                  <c:v>1100</c:v>
                </c:pt>
                <c:pt idx="312">
                  <c:v>1100</c:v>
                </c:pt>
                <c:pt idx="313">
                  <c:v>1100</c:v>
                </c:pt>
                <c:pt idx="314">
                  <c:v>1100</c:v>
                </c:pt>
                <c:pt idx="315">
                  <c:v>1100</c:v>
                </c:pt>
                <c:pt idx="316">
                  <c:v>1100</c:v>
                </c:pt>
                <c:pt idx="317">
                  <c:v>1100</c:v>
                </c:pt>
                <c:pt idx="318">
                  <c:v>1100</c:v>
                </c:pt>
                <c:pt idx="319">
                  <c:v>1100</c:v>
                </c:pt>
                <c:pt idx="320">
                  <c:v>1100</c:v>
                </c:pt>
                <c:pt idx="321">
                  <c:v>1100</c:v>
                </c:pt>
                <c:pt idx="322">
                  <c:v>1100</c:v>
                </c:pt>
                <c:pt idx="323">
                  <c:v>1100</c:v>
                </c:pt>
                <c:pt idx="324">
                  <c:v>1100</c:v>
                </c:pt>
                <c:pt idx="325">
                  <c:v>1100</c:v>
                </c:pt>
                <c:pt idx="326">
                  <c:v>1100</c:v>
                </c:pt>
                <c:pt idx="327">
                  <c:v>1100</c:v>
                </c:pt>
                <c:pt idx="328">
                  <c:v>1100</c:v>
                </c:pt>
                <c:pt idx="329">
                  <c:v>1100</c:v>
                </c:pt>
                <c:pt idx="330">
                  <c:v>1100</c:v>
                </c:pt>
                <c:pt idx="331">
                  <c:v>1100</c:v>
                </c:pt>
                <c:pt idx="332">
                  <c:v>1100</c:v>
                </c:pt>
                <c:pt idx="333">
                  <c:v>1100</c:v>
                </c:pt>
                <c:pt idx="334">
                  <c:v>1100</c:v>
                </c:pt>
                <c:pt idx="335">
                  <c:v>1100</c:v>
                </c:pt>
                <c:pt idx="336">
                  <c:v>1100</c:v>
                </c:pt>
                <c:pt idx="337">
                  <c:v>1100</c:v>
                </c:pt>
                <c:pt idx="338">
                  <c:v>1100</c:v>
                </c:pt>
                <c:pt idx="339">
                  <c:v>1100</c:v>
                </c:pt>
                <c:pt idx="340">
                  <c:v>1100</c:v>
                </c:pt>
                <c:pt idx="341">
                  <c:v>1100</c:v>
                </c:pt>
                <c:pt idx="342">
                  <c:v>1100</c:v>
                </c:pt>
                <c:pt idx="343">
                  <c:v>1100</c:v>
                </c:pt>
                <c:pt idx="344">
                  <c:v>1100</c:v>
                </c:pt>
                <c:pt idx="345">
                  <c:v>1100</c:v>
                </c:pt>
                <c:pt idx="346">
                  <c:v>1100</c:v>
                </c:pt>
                <c:pt idx="347">
                  <c:v>1100</c:v>
                </c:pt>
                <c:pt idx="348">
                  <c:v>1100</c:v>
                </c:pt>
                <c:pt idx="349">
                  <c:v>1100</c:v>
                </c:pt>
                <c:pt idx="350">
                  <c:v>1100</c:v>
                </c:pt>
                <c:pt idx="351">
                  <c:v>1100</c:v>
                </c:pt>
                <c:pt idx="352">
                  <c:v>1100</c:v>
                </c:pt>
                <c:pt idx="353">
                  <c:v>1100</c:v>
                </c:pt>
                <c:pt idx="354">
                  <c:v>1100</c:v>
                </c:pt>
                <c:pt idx="355">
                  <c:v>1100</c:v>
                </c:pt>
                <c:pt idx="356">
                  <c:v>1100</c:v>
                </c:pt>
                <c:pt idx="357">
                  <c:v>1100</c:v>
                </c:pt>
                <c:pt idx="358">
                  <c:v>1100</c:v>
                </c:pt>
                <c:pt idx="359">
                  <c:v>1100</c:v>
                </c:pt>
                <c:pt idx="360">
                  <c:v>1100</c:v>
                </c:pt>
                <c:pt idx="361">
                  <c:v>1100</c:v>
                </c:pt>
                <c:pt idx="362">
                  <c:v>1100</c:v>
                </c:pt>
                <c:pt idx="363">
                  <c:v>1100</c:v>
                </c:pt>
                <c:pt idx="364">
                  <c:v>1100</c:v>
                </c:pt>
              </c:numCache>
            </c:numRef>
          </c:val>
          <c:smooth val="0"/>
          <c:extLst>
            <c:ext xmlns:c16="http://schemas.microsoft.com/office/drawing/2014/chart" uri="{C3380CC4-5D6E-409C-BE32-E72D297353CC}">
              <c16:uniqueId val="{00000000-989B-4BD5-9A21-FD9B56809FBB}"/>
            </c:ext>
          </c:extLst>
        </c:ser>
        <c:ser>
          <c:idx val="1"/>
          <c:order val="1"/>
          <c:tx>
            <c:strRef>
              <c:f>'HVDC Limits (2)'!$A$4</c:f>
              <c:strCache>
                <c:ptCount val="1"/>
                <c:pt idx="0">
                  <c:v>Typical reserve constained limit</c:v>
                </c:pt>
              </c:strCache>
            </c:strRef>
          </c:tx>
          <c:spPr>
            <a:ln w="28575" cap="rnd">
              <a:solidFill>
                <a:srgbClr val="E3008C"/>
              </a:solidFill>
              <a:prstDash val="sysDot"/>
              <a:round/>
            </a:ln>
            <a:effectLst/>
          </c:spPr>
          <c:marker>
            <c:symbol val="none"/>
          </c:marker>
          <c:cat>
            <c:numRef>
              <c:f>'HVDC Limits (2)'!$F$2:$NF$2</c:f>
              <c:numCache>
                <c:formatCode>[$-409]d\-mmm\-yy;@</c:formatCode>
                <c:ptCount val="365"/>
                <c:pt idx="0">
                  <c:v>45870</c:v>
                </c:pt>
                <c:pt idx="1">
                  <c:v>45871</c:v>
                </c:pt>
                <c:pt idx="2">
                  <c:v>45872</c:v>
                </c:pt>
                <c:pt idx="3">
                  <c:v>45873</c:v>
                </c:pt>
                <c:pt idx="4">
                  <c:v>45874</c:v>
                </c:pt>
                <c:pt idx="5">
                  <c:v>45875</c:v>
                </c:pt>
                <c:pt idx="6">
                  <c:v>45876</c:v>
                </c:pt>
                <c:pt idx="7">
                  <c:v>45877</c:v>
                </c:pt>
                <c:pt idx="8">
                  <c:v>45878</c:v>
                </c:pt>
                <c:pt idx="9">
                  <c:v>45879</c:v>
                </c:pt>
                <c:pt idx="10">
                  <c:v>45880</c:v>
                </c:pt>
                <c:pt idx="11">
                  <c:v>45881</c:v>
                </c:pt>
                <c:pt idx="12">
                  <c:v>45882</c:v>
                </c:pt>
                <c:pt idx="13">
                  <c:v>45883</c:v>
                </c:pt>
                <c:pt idx="14">
                  <c:v>45884</c:v>
                </c:pt>
                <c:pt idx="15">
                  <c:v>45885</c:v>
                </c:pt>
                <c:pt idx="16">
                  <c:v>45886</c:v>
                </c:pt>
                <c:pt idx="17">
                  <c:v>45887</c:v>
                </c:pt>
                <c:pt idx="18">
                  <c:v>45888</c:v>
                </c:pt>
                <c:pt idx="19">
                  <c:v>45889</c:v>
                </c:pt>
                <c:pt idx="20">
                  <c:v>45890</c:v>
                </c:pt>
                <c:pt idx="21">
                  <c:v>45891</c:v>
                </c:pt>
                <c:pt idx="22">
                  <c:v>45892</c:v>
                </c:pt>
                <c:pt idx="23">
                  <c:v>45893</c:v>
                </c:pt>
                <c:pt idx="24">
                  <c:v>45894</c:v>
                </c:pt>
                <c:pt idx="25">
                  <c:v>45895</c:v>
                </c:pt>
                <c:pt idx="26">
                  <c:v>45896</c:v>
                </c:pt>
                <c:pt idx="27">
                  <c:v>45897</c:v>
                </c:pt>
                <c:pt idx="28">
                  <c:v>45898</c:v>
                </c:pt>
                <c:pt idx="29">
                  <c:v>45899</c:v>
                </c:pt>
                <c:pt idx="30">
                  <c:v>45900</c:v>
                </c:pt>
                <c:pt idx="31">
                  <c:v>45901</c:v>
                </c:pt>
                <c:pt idx="32">
                  <c:v>45902</c:v>
                </c:pt>
                <c:pt idx="33">
                  <c:v>45903</c:v>
                </c:pt>
                <c:pt idx="34">
                  <c:v>45904</c:v>
                </c:pt>
                <c:pt idx="35">
                  <c:v>45905</c:v>
                </c:pt>
                <c:pt idx="36">
                  <c:v>45906</c:v>
                </c:pt>
                <c:pt idx="37">
                  <c:v>45907</c:v>
                </c:pt>
                <c:pt idx="38">
                  <c:v>45908</c:v>
                </c:pt>
                <c:pt idx="39">
                  <c:v>45909</c:v>
                </c:pt>
                <c:pt idx="40">
                  <c:v>45910</c:v>
                </c:pt>
                <c:pt idx="41">
                  <c:v>45911</c:v>
                </c:pt>
                <c:pt idx="42">
                  <c:v>45912</c:v>
                </c:pt>
                <c:pt idx="43">
                  <c:v>45913</c:v>
                </c:pt>
                <c:pt idx="44">
                  <c:v>45914</c:v>
                </c:pt>
                <c:pt idx="45">
                  <c:v>45915</c:v>
                </c:pt>
                <c:pt idx="46">
                  <c:v>45916</c:v>
                </c:pt>
                <c:pt idx="47">
                  <c:v>45917</c:v>
                </c:pt>
                <c:pt idx="48">
                  <c:v>45918</c:v>
                </c:pt>
                <c:pt idx="49">
                  <c:v>45919</c:v>
                </c:pt>
                <c:pt idx="50">
                  <c:v>45920</c:v>
                </c:pt>
                <c:pt idx="51">
                  <c:v>45921</c:v>
                </c:pt>
                <c:pt idx="52">
                  <c:v>45922</c:v>
                </c:pt>
                <c:pt idx="53">
                  <c:v>45923</c:v>
                </c:pt>
                <c:pt idx="54">
                  <c:v>45924</c:v>
                </c:pt>
                <c:pt idx="55">
                  <c:v>45925</c:v>
                </c:pt>
                <c:pt idx="56">
                  <c:v>45926</c:v>
                </c:pt>
                <c:pt idx="57">
                  <c:v>45927</c:v>
                </c:pt>
                <c:pt idx="58">
                  <c:v>45928</c:v>
                </c:pt>
                <c:pt idx="59">
                  <c:v>45929</c:v>
                </c:pt>
                <c:pt idx="60">
                  <c:v>45930</c:v>
                </c:pt>
                <c:pt idx="61">
                  <c:v>45931</c:v>
                </c:pt>
                <c:pt idx="62">
                  <c:v>45932</c:v>
                </c:pt>
                <c:pt idx="63">
                  <c:v>45933</c:v>
                </c:pt>
                <c:pt idx="64">
                  <c:v>45934</c:v>
                </c:pt>
                <c:pt idx="65">
                  <c:v>45935</c:v>
                </c:pt>
                <c:pt idx="66">
                  <c:v>45936</c:v>
                </c:pt>
                <c:pt idx="67">
                  <c:v>45937</c:v>
                </c:pt>
                <c:pt idx="68">
                  <c:v>45938</c:v>
                </c:pt>
                <c:pt idx="69">
                  <c:v>45939</c:v>
                </c:pt>
                <c:pt idx="70">
                  <c:v>45940</c:v>
                </c:pt>
                <c:pt idx="71">
                  <c:v>45941</c:v>
                </c:pt>
                <c:pt idx="72">
                  <c:v>45942</c:v>
                </c:pt>
                <c:pt idx="73">
                  <c:v>45943</c:v>
                </c:pt>
                <c:pt idx="74">
                  <c:v>45944</c:v>
                </c:pt>
                <c:pt idx="75">
                  <c:v>45945</c:v>
                </c:pt>
                <c:pt idx="76">
                  <c:v>45946</c:v>
                </c:pt>
                <c:pt idx="77">
                  <c:v>45947</c:v>
                </c:pt>
                <c:pt idx="78">
                  <c:v>45948</c:v>
                </c:pt>
                <c:pt idx="79">
                  <c:v>45949</c:v>
                </c:pt>
                <c:pt idx="80">
                  <c:v>45950</c:v>
                </c:pt>
                <c:pt idx="81">
                  <c:v>45951</c:v>
                </c:pt>
                <c:pt idx="82">
                  <c:v>45952</c:v>
                </c:pt>
                <c:pt idx="83">
                  <c:v>45953</c:v>
                </c:pt>
                <c:pt idx="84">
                  <c:v>45954</c:v>
                </c:pt>
                <c:pt idx="85">
                  <c:v>45955</c:v>
                </c:pt>
                <c:pt idx="86">
                  <c:v>45956</c:v>
                </c:pt>
                <c:pt idx="87">
                  <c:v>45957</c:v>
                </c:pt>
                <c:pt idx="88">
                  <c:v>45958</c:v>
                </c:pt>
                <c:pt idx="89">
                  <c:v>45959</c:v>
                </c:pt>
                <c:pt idx="90">
                  <c:v>45960</c:v>
                </c:pt>
                <c:pt idx="91">
                  <c:v>45961</c:v>
                </c:pt>
                <c:pt idx="92">
                  <c:v>45962</c:v>
                </c:pt>
                <c:pt idx="93">
                  <c:v>45963</c:v>
                </c:pt>
                <c:pt idx="94">
                  <c:v>45964</c:v>
                </c:pt>
                <c:pt idx="95">
                  <c:v>45965</c:v>
                </c:pt>
                <c:pt idx="96">
                  <c:v>45966</c:v>
                </c:pt>
                <c:pt idx="97">
                  <c:v>45967</c:v>
                </c:pt>
                <c:pt idx="98">
                  <c:v>45968</c:v>
                </c:pt>
                <c:pt idx="99">
                  <c:v>45969</c:v>
                </c:pt>
                <c:pt idx="100">
                  <c:v>45970</c:v>
                </c:pt>
                <c:pt idx="101">
                  <c:v>45971</c:v>
                </c:pt>
                <c:pt idx="102">
                  <c:v>45972</c:v>
                </c:pt>
                <c:pt idx="103">
                  <c:v>45973</c:v>
                </c:pt>
                <c:pt idx="104">
                  <c:v>45974</c:v>
                </c:pt>
                <c:pt idx="105">
                  <c:v>45975</c:v>
                </c:pt>
                <c:pt idx="106">
                  <c:v>45976</c:v>
                </c:pt>
                <c:pt idx="107">
                  <c:v>45977</c:v>
                </c:pt>
                <c:pt idx="108">
                  <c:v>45978</c:v>
                </c:pt>
                <c:pt idx="109">
                  <c:v>45979</c:v>
                </c:pt>
                <c:pt idx="110">
                  <c:v>45980</c:v>
                </c:pt>
                <c:pt idx="111">
                  <c:v>45981</c:v>
                </c:pt>
                <c:pt idx="112">
                  <c:v>45982</c:v>
                </c:pt>
                <c:pt idx="113">
                  <c:v>45983</c:v>
                </c:pt>
                <c:pt idx="114">
                  <c:v>45984</c:v>
                </c:pt>
                <c:pt idx="115">
                  <c:v>45985</c:v>
                </c:pt>
                <c:pt idx="116">
                  <c:v>45986</c:v>
                </c:pt>
                <c:pt idx="117">
                  <c:v>45987</c:v>
                </c:pt>
                <c:pt idx="118">
                  <c:v>45988</c:v>
                </c:pt>
                <c:pt idx="119">
                  <c:v>45989</c:v>
                </c:pt>
                <c:pt idx="120">
                  <c:v>45990</c:v>
                </c:pt>
                <c:pt idx="121">
                  <c:v>45991</c:v>
                </c:pt>
                <c:pt idx="122">
                  <c:v>45992</c:v>
                </c:pt>
                <c:pt idx="123">
                  <c:v>45993</c:v>
                </c:pt>
                <c:pt idx="124">
                  <c:v>45994</c:v>
                </c:pt>
                <c:pt idx="125">
                  <c:v>45995</c:v>
                </c:pt>
                <c:pt idx="126">
                  <c:v>45996</c:v>
                </c:pt>
                <c:pt idx="127">
                  <c:v>45997</c:v>
                </c:pt>
                <c:pt idx="128">
                  <c:v>45998</c:v>
                </c:pt>
                <c:pt idx="129">
                  <c:v>45999</c:v>
                </c:pt>
                <c:pt idx="130">
                  <c:v>46000</c:v>
                </c:pt>
                <c:pt idx="131">
                  <c:v>46001</c:v>
                </c:pt>
                <c:pt idx="132">
                  <c:v>46002</c:v>
                </c:pt>
                <c:pt idx="133">
                  <c:v>46003</c:v>
                </c:pt>
                <c:pt idx="134">
                  <c:v>46004</c:v>
                </c:pt>
                <c:pt idx="135">
                  <c:v>46005</c:v>
                </c:pt>
                <c:pt idx="136">
                  <c:v>46006</c:v>
                </c:pt>
                <c:pt idx="137">
                  <c:v>46007</c:v>
                </c:pt>
                <c:pt idx="138">
                  <c:v>46008</c:v>
                </c:pt>
                <c:pt idx="139">
                  <c:v>46009</c:v>
                </c:pt>
                <c:pt idx="140">
                  <c:v>46010</c:v>
                </c:pt>
                <c:pt idx="141">
                  <c:v>46011</c:v>
                </c:pt>
                <c:pt idx="142">
                  <c:v>46012</c:v>
                </c:pt>
                <c:pt idx="143">
                  <c:v>46013</c:v>
                </c:pt>
                <c:pt idx="144">
                  <c:v>46014</c:v>
                </c:pt>
                <c:pt idx="145">
                  <c:v>46015</c:v>
                </c:pt>
                <c:pt idx="146">
                  <c:v>46016</c:v>
                </c:pt>
                <c:pt idx="147">
                  <c:v>46017</c:v>
                </c:pt>
                <c:pt idx="148">
                  <c:v>46018</c:v>
                </c:pt>
                <c:pt idx="149">
                  <c:v>46019</c:v>
                </c:pt>
                <c:pt idx="150">
                  <c:v>46020</c:v>
                </c:pt>
                <c:pt idx="151">
                  <c:v>46021</c:v>
                </c:pt>
                <c:pt idx="152">
                  <c:v>46022</c:v>
                </c:pt>
                <c:pt idx="153">
                  <c:v>46023</c:v>
                </c:pt>
                <c:pt idx="154">
                  <c:v>46024</c:v>
                </c:pt>
                <c:pt idx="155">
                  <c:v>46025</c:v>
                </c:pt>
                <c:pt idx="156">
                  <c:v>46026</c:v>
                </c:pt>
                <c:pt idx="157">
                  <c:v>46027</c:v>
                </c:pt>
                <c:pt idx="158">
                  <c:v>46028</c:v>
                </c:pt>
                <c:pt idx="159">
                  <c:v>46029</c:v>
                </c:pt>
                <c:pt idx="160">
                  <c:v>46030</c:v>
                </c:pt>
                <c:pt idx="161">
                  <c:v>46031</c:v>
                </c:pt>
                <c:pt idx="162">
                  <c:v>46032</c:v>
                </c:pt>
                <c:pt idx="163">
                  <c:v>46033</c:v>
                </c:pt>
                <c:pt idx="164">
                  <c:v>46034</c:v>
                </c:pt>
                <c:pt idx="165">
                  <c:v>46035</c:v>
                </c:pt>
                <c:pt idx="166">
                  <c:v>46036</c:v>
                </c:pt>
                <c:pt idx="167">
                  <c:v>46037</c:v>
                </c:pt>
                <c:pt idx="168">
                  <c:v>46038</c:v>
                </c:pt>
                <c:pt idx="169">
                  <c:v>46039</c:v>
                </c:pt>
                <c:pt idx="170">
                  <c:v>46040</c:v>
                </c:pt>
                <c:pt idx="171">
                  <c:v>46041</c:v>
                </c:pt>
                <c:pt idx="172">
                  <c:v>46042</c:v>
                </c:pt>
                <c:pt idx="173">
                  <c:v>46043</c:v>
                </c:pt>
                <c:pt idx="174">
                  <c:v>46044</c:v>
                </c:pt>
                <c:pt idx="175">
                  <c:v>46045</c:v>
                </c:pt>
                <c:pt idx="176">
                  <c:v>46046</c:v>
                </c:pt>
                <c:pt idx="177">
                  <c:v>46047</c:v>
                </c:pt>
                <c:pt idx="178">
                  <c:v>46048</c:v>
                </c:pt>
                <c:pt idx="179">
                  <c:v>46049</c:v>
                </c:pt>
                <c:pt idx="180">
                  <c:v>46050</c:v>
                </c:pt>
                <c:pt idx="181">
                  <c:v>46051</c:v>
                </c:pt>
                <c:pt idx="182">
                  <c:v>46052</c:v>
                </c:pt>
                <c:pt idx="183">
                  <c:v>46053</c:v>
                </c:pt>
                <c:pt idx="184">
                  <c:v>46054</c:v>
                </c:pt>
                <c:pt idx="185">
                  <c:v>46055</c:v>
                </c:pt>
                <c:pt idx="186">
                  <c:v>46056</c:v>
                </c:pt>
                <c:pt idx="187">
                  <c:v>46057</c:v>
                </c:pt>
                <c:pt idx="188">
                  <c:v>46058</c:v>
                </c:pt>
                <c:pt idx="189">
                  <c:v>46059</c:v>
                </c:pt>
                <c:pt idx="190">
                  <c:v>46060</c:v>
                </c:pt>
                <c:pt idx="191">
                  <c:v>46061</c:v>
                </c:pt>
                <c:pt idx="192">
                  <c:v>46062</c:v>
                </c:pt>
                <c:pt idx="193">
                  <c:v>46063</c:v>
                </c:pt>
                <c:pt idx="194">
                  <c:v>46064</c:v>
                </c:pt>
                <c:pt idx="195">
                  <c:v>46065</c:v>
                </c:pt>
                <c:pt idx="196">
                  <c:v>46066</c:v>
                </c:pt>
                <c:pt idx="197">
                  <c:v>46067</c:v>
                </c:pt>
                <c:pt idx="198">
                  <c:v>46068</c:v>
                </c:pt>
                <c:pt idx="199">
                  <c:v>46069</c:v>
                </c:pt>
                <c:pt idx="200">
                  <c:v>46070</c:v>
                </c:pt>
                <c:pt idx="201">
                  <c:v>46071</c:v>
                </c:pt>
                <c:pt idx="202">
                  <c:v>46072</c:v>
                </c:pt>
                <c:pt idx="203">
                  <c:v>46073</c:v>
                </c:pt>
                <c:pt idx="204">
                  <c:v>46074</c:v>
                </c:pt>
                <c:pt idx="205">
                  <c:v>46075</c:v>
                </c:pt>
                <c:pt idx="206">
                  <c:v>46076</c:v>
                </c:pt>
                <c:pt idx="207">
                  <c:v>46077</c:v>
                </c:pt>
                <c:pt idx="208">
                  <c:v>46078</c:v>
                </c:pt>
                <c:pt idx="209">
                  <c:v>46079</c:v>
                </c:pt>
                <c:pt idx="210">
                  <c:v>46080</c:v>
                </c:pt>
                <c:pt idx="211">
                  <c:v>46081</c:v>
                </c:pt>
                <c:pt idx="212">
                  <c:v>46082</c:v>
                </c:pt>
                <c:pt idx="213">
                  <c:v>46083</c:v>
                </c:pt>
                <c:pt idx="214">
                  <c:v>46084</c:v>
                </c:pt>
                <c:pt idx="215">
                  <c:v>46085</c:v>
                </c:pt>
                <c:pt idx="216">
                  <c:v>46086</c:v>
                </c:pt>
                <c:pt idx="217">
                  <c:v>46087</c:v>
                </c:pt>
                <c:pt idx="218">
                  <c:v>46088</c:v>
                </c:pt>
                <c:pt idx="219">
                  <c:v>46089</c:v>
                </c:pt>
                <c:pt idx="220">
                  <c:v>46090</c:v>
                </c:pt>
                <c:pt idx="221">
                  <c:v>46091</c:v>
                </c:pt>
                <c:pt idx="222">
                  <c:v>46092</c:v>
                </c:pt>
                <c:pt idx="223">
                  <c:v>46093</c:v>
                </c:pt>
                <c:pt idx="224">
                  <c:v>46094</c:v>
                </c:pt>
                <c:pt idx="225">
                  <c:v>46095</c:v>
                </c:pt>
                <c:pt idx="226">
                  <c:v>46096</c:v>
                </c:pt>
                <c:pt idx="227">
                  <c:v>46097</c:v>
                </c:pt>
                <c:pt idx="228">
                  <c:v>46098</c:v>
                </c:pt>
                <c:pt idx="229">
                  <c:v>46099</c:v>
                </c:pt>
                <c:pt idx="230">
                  <c:v>46100</c:v>
                </c:pt>
                <c:pt idx="231">
                  <c:v>46101</c:v>
                </c:pt>
                <c:pt idx="232">
                  <c:v>46102</c:v>
                </c:pt>
                <c:pt idx="233">
                  <c:v>46103</c:v>
                </c:pt>
                <c:pt idx="234">
                  <c:v>46104</c:v>
                </c:pt>
                <c:pt idx="235">
                  <c:v>46105</c:v>
                </c:pt>
                <c:pt idx="236">
                  <c:v>46106</c:v>
                </c:pt>
                <c:pt idx="237">
                  <c:v>46107</c:v>
                </c:pt>
                <c:pt idx="238">
                  <c:v>46108</c:v>
                </c:pt>
                <c:pt idx="239">
                  <c:v>46109</c:v>
                </c:pt>
                <c:pt idx="240">
                  <c:v>46110</c:v>
                </c:pt>
                <c:pt idx="241">
                  <c:v>46111</c:v>
                </c:pt>
                <c:pt idx="242">
                  <c:v>46112</c:v>
                </c:pt>
                <c:pt idx="243">
                  <c:v>46113</c:v>
                </c:pt>
                <c:pt idx="244">
                  <c:v>46114</c:v>
                </c:pt>
                <c:pt idx="245">
                  <c:v>46115</c:v>
                </c:pt>
                <c:pt idx="246">
                  <c:v>46116</c:v>
                </c:pt>
                <c:pt idx="247">
                  <c:v>46117</c:v>
                </c:pt>
                <c:pt idx="248">
                  <c:v>46118</c:v>
                </c:pt>
                <c:pt idx="249">
                  <c:v>46119</c:v>
                </c:pt>
                <c:pt idx="250">
                  <c:v>46120</c:v>
                </c:pt>
                <c:pt idx="251">
                  <c:v>46121</c:v>
                </c:pt>
                <c:pt idx="252">
                  <c:v>46122</c:v>
                </c:pt>
                <c:pt idx="253">
                  <c:v>46123</c:v>
                </c:pt>
                <c:pt idx="254">
                  <c:v>46124</c:v>
                </c:pt>
                <c:pt idx="255">
                  <c:v>46125</c:v>
                </c:pt>
                <c:pt idx="256">
                  <c:v>46126</c:v>
                </c:pt>
                <c:pt idx="257">
                  <c:v>46127</c:v>
                </c:pt>
                <c:pt idx="258">
                  <c:v>46128</c:v>
                </c:pt>
                <c:pt idx="259">
                  <c:v>46129</c:v>
                </c:pt>
                <c:pt idx="260">
                  <c:v>46130</c:v>
                </c:pt>
                <c:pt idx="261">
                  <c:v>46131</c:v>
                </c:pt>
                <c:pt idx="262">
                  <c:v>46132</c:v>
                </c:pt>
                <c:pt idx="263">
                  <c:v>46133</c:v>
                </c:pt>
                <c:pt idx="264">
                  <c:v>46134</c:v>
                </c:pt>
                <c:pt idx="265">
                  <c:v>46135</c:v>
                </c:pt>
                <c:pt idx="266">
                  <c:v>46136</c:v>
                </c:pt>
                <c:pt idx="267">
                  <c:v>46137</c:v>
                </c:pt>
                <c:pt idx="268">
                  <c:v>46138</c:v>
                </c:pt>
                <c:pt idx="269">
                  <c:v>46139</c:v>
                </c:pt>
                <c:pt idx="270">
                  <c:v>46140</c:v>
                </c:pt>
                <c:pt idx="271">
                  <c:v>46141</c:v>
                </c:pt>
                <c:pt idx="272">
                  <c:v>46142</c:v>
                </c:pt>
                <c:pt idx="273">
                  <c:v>46143</c:v>
                </c:pt>
                <c:pt idx="274">
                  <c:v>46144</c:v>
                </c:pt>
                <c:pt idx="275">
                  <c:v>46145</c:v>
                </c:pt>
                <c:pt idx="276">
                  <c:v>46146</c:v>
                </c:pt>
                <c:pt idx="277">
                  <c:v>46147</c:v>
                </c:pt>
                <c:pt idx="278">
                  <c:v>46148</c:v>
                </c:pt>
                <c:pt idx="279">
                  <c:v>46149</c:v>
                </c:pt>
                <c:pt idx="280">
                  <c:v>46150</c:v>
                </c:pt>
                <c:pt idx="281">
                  <c:v>46151</c:v>
                </c:pt>
                <c:pt idx="282">
                  <c:v>46152</c:v>
                </c:pt>
                <c:pt idx="283">
                  <c:v>46153</c:v>
                </c:pt>
                <c:pt idx="284">
                  <c:v>46154</c:v>
                </c:pt>
                <c:pt idx="285">
                  <c:v>46155</c:v>
                </c:pt>
                <c:pt idx="286">
                  <c:v>46156</c:v>
                </c:pt>
                <c:pt idx="287">
                  <c:v>46157</c:v>
                </c:pt>
                <c:pt idx="288">
                  <c:v>46158</c:v>
                </c:pt>
                <c:pt idx="289">
                  <c:v>46159</c:v>
                </c:pt>
                <c:pt idx="290">
                  <c:v>46160</c:v>
                </c:pt>
                <c:pt idx="291">
                  <c:v>46161</c:v>
                </c:pt>
                <c:pt idx="292">
                  <c:v>46162</c:v>
                </c:pt>
                <c:pt idx="293">
                  <c:v>46163</c:v>
                </c:pt>
                <c:pt idx="294">
                  <c:v>46164</c:v>
                </c:pt>
                <c:pt idx="295">
                  <c:v>46165</c:v>
                </c:pt>
                <c:pt idx="296">
                  <c:v>46166</c:v>
                </c:pt>
                <c:pt idx="297">
                  <c:v>46167</c:v>
                </c:pt>
                <c:pt idx="298">
                  <c:v>46168</c:v>
                </c:pt>
                <c:pt idx="299">
                  <c:v>46169</c:v>
                </c:pt>
                <c:pt idx="300">
                  <c:v>46170</c:v>
                </c:pt>
                <c:pt idx="301">
                  <c:v>46171</c:v>
                </c:pt>
                <c:pt idx="302">
                  <c:v>46172</c:v>
                </c:pt>
                <c:pt idx="303">
                  <c:v>46173</c:v>
                </c:pt>
                <c:pt idx="304">
                  <c:v>46174</c:v>
                </c:pt>
                <c:pt idx="305">
                  <c:v>46175</c:v>
                </c:pt>
                <c:pt idx="306">
                  <c:v>46176</c:v>
                </c:pt>
                <c:pt idx="307">
                  <c:v>46177</c:v>
                </c:pt>
                <c:pt idx="308">
                  <c:v>46178</c:v>
                </c:pt>
                <c:pt idx="309">
                  <c:v>46179</c:v>
                </c:pt>
                <c:pt idx="310">
                  <c:v>46180</c:v>
                </c:pt>
                <c:pt idx="311">
                  <c:v>46181</c:v>
                </c:pt>
                <c:pt idx="312">
                  <c:v>46182</c:v>
                </c:pt>
                <c:pt idx="313">
                  <c:v>46183</c:v>
                </c:pt>
                <c:pt idx="314">
                  <c:v>46184</c:v>
                </c:pt>
                <c:pt idx="315">
                  <c:v>46185</c:v>
                </c:pt>
                <c:pt idx="316">
                  <c:v>46186</c:v>
                </c:pt>
                <c:pt idx="317">
                  <c:v>46187</c:v>
                </c:pt>
                <c:pt idx="318">
                  <c:v>46188</c:v>
                </c:pt>
                <c:pt idx="319">
                  <c:v>46189</c:v>
                </c:pt>
                <c:pt idx="320">
                  <c:v>46190</c:v>
                </c:pt>
                <c:pt idx="321">
                  <c:v>46191</c:v>
                </c:pt>
                <c:pt idx="322">
                  <c:v>46192</c:v>
                </c:pt>
                <c:pt idx="323">
                  <c:v>46193</c:v>
                </c:pt>
                <c:pt idx="324">
                  <c:v>46194</c:v>
                </c:pt>
                <c:pt idx="325">
                  <c:v>46195</c:v>
                </c:pt>
                <c:pt idx="326">
                  <c:v>46196</c:v>
                </c:pt>
                <c:pt idx="327">
                  <c:v>46197</c:v>
                </c:pt>
                <c:pt idx="328">
                  <c:v>46198</c:v>
                </c:pt>
                <c:pt idx="329">
                  <c:v>46199</c:v>
                </c:pt>
                <c:pt idx="330">
                  <c:v>46200</c:v>
                </c:pt>
                <c:pt idx="331">
                  <c:v>46201</c:v>
                </c:pt>
                <c:pt idx="332">
                  <c:v>46202</c:v>
                </c:pt>
                <c:pt idx="333">
                  <c:v>46203</c:v>
                </c:pt>
                <c:pt idx="334">
                  <c:v>46204</c:v>
                </c:pt>
                <c:pt idx="335">
                  <c:v>46205</c:v>
                </c:pt>
                <c:pt idx="336">
                  <c:v>46206</c:v>
                </c:pt>
                <c:pt idx="337">
                  <c:v>46207</c:v>
                </c:pt>
                <c:pt idx="338">
                  <c:v>46208</c:v>
                </c:pt>
                <c:pt idx="339">
                  <c:v>46209</c:v>
                </c:pt>
                <c:pt idx="340">
                  <c:v>46210</c:v>
                </c:pt>
                <c:pt idx="341">
                  <c:v>46211</c:v>
                </c:pt>
                <c:pt idx="342">
                  <c:v>46212</c:v>
                </c:pt>
                <c:pt idx="343">
                  <c:v>46213</c:v>
                </c:pt>
                <c:pt idx="344">
                  <c:v>46214</c:v>
                </c:pt>
                <c:pt idx="345">
                  <c:v>46215</c:v>
                </c:pt>
                <c:pt idx="346">
                  <c:v>46216</c:v>
                </c:pt>
                <c:pt idx="347">
                  <c:v>46217</c:v>
                </c:pt>
                <c:pt idx="348">
                  <c:v>46218</c:v>
                </c:pt>
                <c:pt idx="349">
                  <c:v>46219</c:v>
                </c:pt>
                <c:pt idx="350">
                  <c:v>46220</c:v>
                </c:pt>
                <c:pt idx="351">
                  <c:v>46221</c:v>
                </c:pt>
                <c:pt idx="352">
                  <c:v>46222</c:v>
                </c:pt>
                <c:pt idx="353">
                  <c:v>46223</c:v>
                </c:pt>
                <c:pt idx="354">
                  <c:v>46224</c:v>
                </c:pt>
                <c:pt idx="355">
                  <c:v>46225</c:v>
                </c:pt>
                <c:pt idx="356">
                  <c:v>46226</c:v>
                </c:pt>
                <c:pt idx="357">
                  <c:v>46227</c:v>
                </c:pt>
                <c:pt idx="358">
                  <c:v>46228</c:v>
                </c:pt>
                <c:pt idx="359">
                  <c:v>46229</c:v>
                </c:pt>
                <c:pt idx="360">
                  <c:v>46230</c:v>
                </c:pt>
                <c:pt idx="361">
                  <c:v>46231</c:v>
                </c:pt>
                <c:pt idx="362">
                  <c:v>46232</c:v>
                </c:pt>
                <c:pt idx="363">
                  <c:v>46233</c:v>
                </c:pt>
                <c:pt idx="364">
                  <c:v>46234</c:v>
                </c:pt>
              </c:numCache>
            </c:numRef>
          </c:cat>
          <c:val>
            <c:numRef>
              <c:f>'HVDC Limits (2)'!$F$4:$NF$4</c:f>
              <c:numCache>
                <c:formatCode>General</c:formatCode>
                <c:ptCount val="365"/>
                <c:pt idx="0">
                  <c:v>1000</c:v>
                </c:pt>
                <c:pt idx="1">
                  <c:v>1000</c:v>
                </c:pt>
                <c:pt idx="2">
                  <c:v>1000</c:v>
                </c:pt>
                <c:pt idx="3">
                  <c:v>1000</c:v>
                </c:pt>
                <c:pt idx="4">
                  <c:v>1000</c:v>
                </c:pt>
                <c:pt idx="5">
                  <c:v>1000</c:v>
                </c:pt>
                <c:pt idx="6">
                  <c:v>1000</c:v>
                </c:pt>
                <c:pt idx="7">
                  <c:v>1000</c:v>
                </c:pt>
                <c:pt idx="8">
                  <c:v>1000</c:v>
                </c:pt>
                <c:pt idx="9">
                  <c:v>1000</c:v>
                </c:pt>
                <c:pt idx="10">
                  <c:v>1000</c:v>
                </c:pt>
                <c:pt idx="11">
                  <c:v>1000</c:v>
                </c:pt>
                <c:pt idx="12">
                  <c:v>1000</c:v>
                </c:pt>
                <c:pt idx="13">
                  <c:v>1000</c:v>
                </c:pt>
                <c:pt idx="14">
                  <c:v>1000</c:v>
                </c:pt>
                <c:pt idx="15">
                  <c:v>1000</c:v>
                </c:pt>
                <c:pt idx="16">
                  <c:v>1000</c:v>
                </c:pt>
                <c:pt idx="17">
                  <c:v>1000</c:v>
                </c:pt>
                <c:pt idx="18">
                  <c:v>1000</c:v>
                </c:pt>
                <c:pt idx="19">
                  <c:v>1000</c:v>
                </c:pt>
                <c:pt idx="20">
                  <c:v>1000</c:v>
                </c:pt>
                <c:pt idx="21">
                  <c:v>1000</c:v>
                </c:pt>
                <c:pt idx="22">
                  <c:v>1000</c:v>
                </c:pt>
                <c:pt idx="23">
                  <c:v>1000</c:v>
                </c:pt>
                <c:pt idx="24">
                  <c:v>1000</c:v>
                </c:pt>
                <c:pt idx="25">
                  <c:v>1000</c:v>
                </c:pt>
                <c:pt idx="26">
                  <c:v>1000</c:v>
                </c:pt>
                <c:pt idx="27">
                  <c:v>1000</c:v>
                </c:pt>
                <c:pt idx="28">
                  <c:v>1000</c:v>
                </c:pt>
                <c:pt idx="29">
                  <c:v>1000</c:v>
                </c:pt>
                <c:pt idx="30">
                  <c:v>1000</c:v>
                </c:pt>
                <c:pt idx="31">
                  <c:v>1000</c:v>
                </c:pt>
                <c:pt idx="32">
                  <c:v>1000</c:v>
                </c:pt>
                <c:pt idx="33">
                  <c:v>1000</c:v>
                </c:pt>
                <c:pt idx="34">
                  <c:v>1000</c:v>
                </c:pt>
                <c:pt idx="35">
                  <c:v>1000</c:v>
                </c:pt>
                <c:pt idx="36">
                  <c:v>1000</c:v>
                </c:pt>
                <c:pt idx="37">
                  <c:v>1000</c:v>
                </c:pt>
                <c:pt idx="38">
                  <c:v>1000</c:v>
                </c:pt>
                <c:pt idx="39">
                  <c:v>1000</c:v>
                </c:pt>
                <c:pt idx="40">
                  <c:v>1000</c:v>
                </c:pt>
                <c:pt idx="41">
                  <c:v>1000</c:v>
                </c:pt>
                <c:pt idx="42">
                  <c:v>1000</c:v>
                </c:pt>
                <c:pt idx="43">
                  <c:v>1000</c:v>
                </c:pt>
                <c:pt idx="44">
                  <c:v>1000</c:v>
                </c:pt>
                <c:pt idx="45">
                  <c:v>1000</c:v>
                </c:pt>
                <c:pt idx="46">
                  <c:v>1000</c:v>
                </c:pt>
                <c:pt idx="47">
                  <c:v>1000</c:v>
                </c:pt>
                <c:pt idx="48">
                  <c:v>1000</c:v>
                </c:pt>
                <c:pt idx="49">
                  <c:v>1000</c:v>
                </c:pt>
                <c:pt idx="50">
                  <c:v>1000</c:v>
                </c:pt>
                <c:pt idx="51">
                  <c:v>1000</c:v>
                </c:pt>
                <c:pt idx="52">
                  <c:v>1000</c:v>
                </c:pt>
                <c:pt idx="53">
                  <c:v>1000</c:v>
                </c:pt>
                <c:pt idx="54">
                  <c:v>1000</c:v>
                </c:pt>
                <c:pt idx="55">
                  <c:v>1000</c:v>
                </c:pt>
                <c:pt idx="56">
                  <c:v>1000</c:v>
                </c:pt>
                <c:pt idx="57">
                  <c:v>1000</c:v>
                </c:pt>
                <c:pt idx="58">
                  <c:v>1000</c:v>
                </c:pt>
                <c:pt idx="59">
                  <c:v>1000</c:v>
                </c:pt>
                <c:pt idx="60">
                  <c:v>1000</c:v>
                </c:pt>
                <c:pt idx="61">
                  <c:v>1000</c:v>
                </c:pt>
                <c:pt idx="62">
                  <c:v>1000</c:v>
                </c:pt>
                <c:pt idx="63">
                  <c:v>1000</c:v>
                </c:pt>
                <c:pt idx="64">
                  <c:v>1000</c:v>
                </c:pt>
                <c:pt idx="65">
                  <c:v>1000</c:v>
                </c:pt>
                <c:pt idx="66">
                  <c:v>1000</c:v>
                </c:pt>
                <c:pt idx="67">
                  <c:v>1000</c:v>
                </c:pt>
                <c:pt idx="68">
                  <c:v>1000</c:v>
                </c:pt>
                <c:pt idx="69">
                  <c:v>1000</c:v>
                </c:pt>
                <c:pt idx="70">
                  <c:v>1000</c:v>
                </c:pt>
                <c:pt idx="71">
                  <c:v>1000</c:v>
                </c:pt>
                <c:pt idx="72">
                  <c:v>1000</c:v>
                </c:pt>
                <c:pt idx="73">
                  <c:v>1000</c:v>
                </c:pt>
                <c:pt idx="74">
                  <c:v>1000</c:v>
                </c:pt>
                <c:pt idx="75">
                  <c:v>1000</c:v>
                </c:pt>
                <c:pt idx="76">
                  <c:v>1000</c:v>
                </c:pt>
                <c:pt idx="77">
                  <c:v>1000</c:v>
                </c:pt>
                <c:pt idx="78">
                  <c:v>1000</c:v>
                </c:pt>
                <c:pt idx="79">
                  <c:v>1000</c:v>
                </c:pt>
                <c:pt idx="80">
                  <c:v>1000</c:v>
                </c:pt>
                <c:pt idx="81">
                  <c:v>1000</c:v>
                </c:pt>
                <c:pt idx="82">
                  <c:v>1000</c:v>
                </c:pt>
                <c:pt idx="83">
                  <c:v>1000</c:v>
                </c:pt>
                <c:pt idx="84">
                  <c:v>1000</c:v>
                </c:pt>
                <c:pt idx="85">
                  <c:v>1000</c:v>
                </c:pt>
                <c:pt idx="86">
                  <c:v>1000</c:v>
                </c:pt>
                <c:pt idx="87">
                  <c:v>1000</c:v>
                </c:pt>
                <c:pt idx="88">
                  <c:v>1000</c:v>
                </c:pt>
                <c:pt idx="89">
                  <c:v>1000</c:v>
                </c:pt>
                <c:pt idx="90">
                  <c:v>1000</c:v>
                </c:pt>
                <c:pt idx="91">
                  <c:v>1000</c:v>
                </c:pt>
                <c:pt idx="92">
                  <c:v>1000</c:v>
                </c:pt>
                <c:pt idx="93">
                  <c:v>1000</c:v>
                </c:pt>
                <c:pt idx="94">
                  <c:v>1000</c:v>
                </c:pt>
                <c:pt idx="95">
                  <c:v>1000</c:v>
                </c:pt>
                <c:pt idx="96">
                  <c:v>1000</c:v>
                </c:pt>
                <c:pt idx="97">
                  <c:v>1000</c:v>
                </c:pt>
                <c:pt idx="98">
                  <c:v>1000</c:v>
                </c:pt>
                <c:pt idx="99">
                  <c:v>1000</c:v>
                </c:pt>
                <c:pt idx="100">
                  <c:v>1000</c:v>
                </c:pt>
                <c:pt idx="101">
                  <c:v>1000</c:v>
                </c:pt>
                <c:pt idx="102">
                  <c:v>1000</c:v>
                </c:pt>
                <c:pt idx="103">
                  <c:v>1000</c:v>
                </c:pt>
                <c:pt idx="104">
                  <c:v>1000</c:v>
                </c:pt>
                <c:pt idx="105">
                  <c:v>1000</c:v>
                </c:pt>
                <c:pt idx="106">
                  <c:v>1000</c:v>
                </c:pt>
                <c:pt idx="107">
                  <c:v>1000</c:v>
                </c:pt>
                <c:pt idx="108">
                  <c:v>1000</c:v>
                </c:pt>
                <c:pt idx="109">
                  <c:v>1000</c:v>
                </c:pt>
                <c:pt idx="110">
                  <c:v>1000</c:v>
                </c:pt>
                <c:pt idx="111">
                  <c:v>1000</c:v>
                </c:pt>
                <c:pt idx="112">
                  <c:v>1000</c:v>
                </c:pt>
                <c:pt idx="113">
                  <c:v>1000</c:v>
                </c:pt>
                <c:pt idx="114">
                  <c:v>1000</c:v>
                </c:pt>
                <c:pt idx="115">
                  <c:v>1000</c:v>
                </c:pt>
                <c:pt idx="116">
                  <c:v>1000</c:v>
                </c:pt>
                <c:pt idx="117">
                  <c:v>1000</c:v>
                </c:pt>
                <c:pt idx="118">
                  <c:v>1000</c:v>
                </c:pt>
                <c:pt idx="119">
                  <c:v>1000</c:v>
                </c:pt>
                <c:pt idx="120">
                  <c:v>1000</c:v>
                </c:pt>
                <c:pt idx="121">
                  <c:v>1000</c:v>
                </c:pt>
                <c:pt idx="122">
                  <c:v>1000</c:v>
                </c:pt>
                <c:pt idx="123">
                  <c:v>1000</c:v>
                </c:pt>
                <c:pt idx="124">
                  <c:v>1000</c:v>
                </c:pt>
                <c:pt idx="125">
                  <c:v>1000</c:v>
                </c:pt>
                <c:pt idx="126">
                  <c:v>1000</c:v>
                </c:pt>
                <c:pt idx="127">
                  <c:v>1000</c:v>
                </c:pt>
                <c:pt idx="128">
                  <c:v>1000</c:v>
                </c:pt>
                <c:pt idx="129">
                  <c:v>1000</c:v>
                </c:pt>
                <c:pt idx="130">
                  <c:v>1000</c:v>
                </c:pt>
                <c:pt idx="131">
                  <c:v>1000</c:v>
                </c:pt>
                <c:pt idx="132">
                  <c:v>1000</c:v>
                </c:pt>
                <c:pt idx="133">
                  <c:v>1000</c:v>
                </c:pt>
                <c:pt idx="134">
                  <c:v>1000</c:v>
                </c:pt>
                <c:pt idx="135">
                  <c:v>1000</c:v>
                </c:pt>
                <c:pt idx="136">
                  <c:v>1000</c:v>
                </c:pt>
                <c:pt idx="137">
                  <c:v>1000</c:v>
                </c:pt>
                <c:pt idx="138">
                  <c:v>1000</c:v>
                </c:pt>
                <c:pt idx="139">
                  <c:v>1000</c:v>
                </c:pt>
                <c:pt idx="140">
                  <c:v>1000</c:v>
                </c:pt>
                <c:pt idx="141">
                  <c:v>1000</c:v>
                </c:pt>
                <c:pt idx="142">
                  <c:v>1000</c:v>
                </c:pt>
                <c:pt idx="143">
                  <c:v>1000</c:v>
                </c:pt>
                <c:pt idx="144">
                  <c:v>1000</c:v>
                </c:pt>
                <c:pt idx="145">
                  <c:v>1000</c:v>
                </c:pt>
                <c:pt idx="146">
                  <c:v>1000</c:v>
                </c:pt>
                <c:pt idx="147">
                  <c:v>1000</c:v>
                </c:pt>
                <c:pt idx="148">
                  <c:v>1000</c:v>
                </c:pt>
                <c:pt idx="149">
                  <c:v>1000</c:v>
                </c:pt>
                <c:pt idx="150">
                  <c:v>1000</c:v>
                </c:pt>
                <c:pt idx="151">
                  <c:v>1000</c:v>
                </c:pt>
                <c:pt idx="152">
                  <c:v>1000</c:v>
                </c:pt>
                <c:pt idx="153">
                  <c:v>1000</c:v>
                </c:pt>
                <c:pt idx="154">
                  <c:v>1000</c:v>
                </c:pt>
                <c:pt idx="155">
                  <c:v>1000</c:v>
                </c:pt>
                <c:pt idx="156">
                  <c:v>1000</c:v>
                </c:pt>
                <c:pt idx="157">
                  <c:v>1000</c:v>
                </c:pt>
                <c:pt idx="158">
                  <c:v>1000</c:v>
                </c:pt>
                <c:pt idx="159">
                  <c:v>1000</c:v>
                </c:pt>
                <c:pt idx="160">
                  <c:v>1000</c:v>
                </c:pt>
                <c:pt idx="161">
                  <c:v>1000</c:v>
                </c:pt>
                <c:pt idx="162">
                  <c:v>1000</c:v>
                </c:pt>
                <c:pt idx="163">
                  <c:v>1000</c:v>
                </c:pt>
                <c:pt idx="164">
                  <c:v>1000</c:v>
                </c:pt>
                <c:pt idx="165">
                  <c:v>1000</c:v>
                </c:pt>
                <c:pt idx="166">
                  <c:v>1000</c:v>
                </c:pt>
                <c:pt idx="167">
                  <c:v>1000</c:v>
                </c:pt>
                <c:pt idx="168">
                  <c:v>1000</c:v>
                </c:pt>
                <c:pt idx="169">
                  <c:v>1000</c:v>
                </c:pt>
                <c:pt idx="170">
                  <c:v>1000</c:v>
                </c:pt>
                <c:pt idx="171">
                  <c:v>1000</c:v>
                </c:pt>
                <c:pt idx="172">
                  <c:v>1000</c:v>
                </c:pt>
                <c:pt idx="173">
                  <c:v>1000</c:v>
                </c:pt>
                <c:pt idx="174">
                  <c:v>1000</c:v>
                </c:pt>
                <c:pt idx="175">
                  <c:v>1000</c:v>
                </c:pt>
                <c:pt idx="176">
                  <c:v>1000</c:v>
                </c:pt>
                <c:pt idx="177">
                  <c:v>1000</c:v>
                </c:pt>
                <c:pt idx="178">
                  <c:v>1000</c:v>
                </c:pt>
                <c:pt idx="179">
                  <c:v>1000</c:v>
                </c:pt>
                <c:pt idx="180">
                  <c:v>1000</c:v>
                </c:pt>
                <c:pt idx="181">
                  <c:v>1000</c:v>
                </c:pt>
                <c:pt idx="182">
                  <c:v>1000</c:v>
                </c:pt>
                <c:pt idx="183">
                  <c:v>1000</c:v>
                </c:pt>
                <c:pt idx="184">
                  <c:v>1000</c:v>
                </c:pt>
                <c:pt idx="185">
                  <c:v>1000</c:v>
                </c:pt>
                <c:pt idx="186">
                  <c:v>1000</c:v>
                </c:pt>
                <c:pt idx="187">
                  <c:v>1000</c:v>
                </c:pt>
                <c:pt idx="188">
                  <c:v>1000</c:v>
                </c:pt>
                <c:pt idx="189">
                  <c:v>1000</c:v>
                </c:pt>
                <c:pt idx="190">
                  <c:v>1000</c:v>
                </c:pt>
                <c:pt idx="191">
                  <c:v>1000</c:v>
                </c:pt>
                <c:pt idx="192">
                  <c:v>1000</c:v>
                </c:pt>
                <c:pt idx="193">
                  <c:v>1000</c:v>
                </c:pt>
                <c:pt idx="194">
                  <c:v>1000</c:v>
                </c:pt>
                <c:pt idx="195">
                  <c:v>1000</c:v>
                </c:pt>
                <c:pt idx="196">
                  <c:v>1000</c:v>
                </c:pt>
                <c:pt idx="197">
                  <c:v>1000</c:v>
                </c:pt>
                <c:pt idx="198">
                  <c:v>1000</c:v>
                </c:pt>
                <c:pt idx="199">
                  <c:v>1000</c:v>
                </c:pt>
                <c:pt idx="200">
                  <c:v>1000</c:v>
                </c:pt>
                <c:pt idx="201">
                  <c:v>1000</c:v>
                </c:pt>
                <c:pt idx="202">
                  <c:v>1000</c:v>
                </c:pt>
                <c:pt idx="203">
                  <c:v>1000</c:v>
                </c:pt>
                <c:pt idx="204">
                  <c:v>1000</c:v>
                </c:pt>
                <c:pt idx="205">
                  <c:v>1000</c:v>
                </c:pt>
                <c:pt idx="206">
                  <c:v>1000</c:v>
                </c:pt>
                <c:pt idx="207">
                  <c:v>1000</c:v>
                </c:pt>
                <c:pt idx="208">
                  <c:v>1000</c:v>
                </c:pt>
                <c:pt idx="209">
                  <c:v>1000</c:v>
                </c:pt>
                <c:pt idx="210">
                  <c:v>1000</c:v>
                </c:pt>
                <c:pt idx="211">
                  <c:v>1000</c:v>
                </c:pt>
                <c:pt idx="212">
                  <c:v>1000</c:v>
                </c:pt>
                <c:pt idx="213">
                  <c:v>1000</c:v>
                </c:pt>
                <c:pt idx="214">
                  <c:v>1000</c:v>
                </c:pt>
                <c:pt idx="215">
                  <c:v>1000</c:v>
                </c:pt>
                <c:pt idx="216">
                  <c:v>1000</c:v>
                </c:pt>
                <c:pt idx="217">
                  <c:v>1000</c:v>
                </c:pt>
                <c:pt idx="218">
                  <c:v>1000</c:v>
                </c:pt>
                <c:pt idx="219">
                  <c:v>1000</c:v>
                </c:pt>
                <c:pt idx="220">
                  <c:v>1000</c:v>
                </c:pt>
                <c:pt idx="221">
                  <c:v>1000</c:v>
                </c:pt>
                <c:pt idx="222">
                  <c:v>1000</c:v>
                </c:pt>
                <c:pt idx="223">
                  <c:v>1000</c:v>
                </c:pt>
                <c:pt idx="224">
                  <c:v>1000</c:v>
                </c:pt>
                <c:pt idx="225">
                  <c:v>1000</c:v>
                </c:pt>
                <c:pt idx="226">
                  <c:v>1000</c:v>
                </c:pt>
                <c:pt idx="227">
                  <c:v>1000</c:v>
                </c:pt>
                <c:pt idx="228">
                  <c:v>1000</c:v>
                </c:pt>
                <c:pt idx="229">
                  <c:v>1000</c:v>
                </c:pt>
                <c:pt idx="230">
                  <c:v>1000</c:v>
                </c:pt>
                <c:pt idx="231">
                  <c:v>1000</c:v>
                </c:pt>
                <c:pt idx="232">
                  <c:v>1000</c:v>
                </c:pt>
                <c:pt idx="233">
                  <c:v>1000</c:v>
                </c:pt>
                <c:pt idx="234">
                  <c:v>1000</c:v>
                </c:pt>
                <c:pt idx="235">
                  <c:v>1000</c:v>
                </c:pt>
                <c:pt idx="236">
                  <c:v>1000</c:v>
                </c:pt>
                <c:pt idx="237">
                  <c:v>1000</c:v>
                </c:pt>
                <c:pt idx="238">
                  <c:v>1000</c:v>
                </c:pt>
                <c:pt idx="239">
                  <c:v>1000</c:v>
                </c:pt>
                <c:pt idx="240">
                  <c:v>1000</c:v>
                </c:pt>
                <c:pt idx="241">
                  <c:v>1000</c:v>
                </c:pt>
                <c:pt idx="242">
                  <c:v>1000</c:v>
                </c:pt>
                <c:pt idx="243">
                  <c:v>1000</c:v>
                </c:pt>
                <c:pt idx="244">
                  <c:v>1000</c:v>
                </c:pt>
                <c:pt idx="245">
                  <c:v>1000</c:v>
                </c:pt>
                <c:pt idx="246">
                  <c:v>1000</c:v>
                </c:pt>
                <c:pt idx="247">
                  <c:v>1000</c:v>
                </c:pt>
                <c:pt idx="248">
                  <c:v>1000</c:v>
                </c:pt>
                <c:pt idx="249">
                  <c:v>1000</c:v>
                </c:pt>
                <c:pt idx="250">
                  <c:v>1000</c:v>
                </c:pt>
                <c:pt idx="251">
                  <c:v>1000</c:v>
                </c:pt>
                <c:pt idx="252">
                  <c:v>1000</c:v>
                </c:pt>
                <c:pt idx="253">
                  <c:v>1000</c:v>
                </c:pt>
                <c:pt idx="254">
                  <c:v>1000</c:v>
                </c:pt>
                <c:pt idx="255">
                  <c:v>1000</c:v>
                </c:pt>
                <c:pt idx="256">
                  <c:v>1000</c:v>
                </c:pt>
                <c:pt idx="257">
                  <c:v>1000</c:v>
                </c:pt>
                <c:pt idx="258">
                  <c:v>1000</c:v>
                </c:pt>
                <c:pt idx="259">
                  <c:v>1000</c:v>
                </c:pt>
                <c:pt idx="260">
                  <c:v>1000</c:v>
                </c:pt>
                <c:pt idx="261">
                  <c:v>1000</c:v>
                </c:pt>
                <c:pt idx="262">
                  <c:v>1000</c:v>
                </c:pt>
                <c:pt idx="263">
                  <c:v>1000</c:v>
                </c:pt>
                <c:pt idx="264">
                  <c:v>1000</c:v>
                </c:pt>
                <c:pt idx="265">
                  <c:v>1000</c:v>
                </c:pt>
                <c:pt idx="266">
                  <c:v>1000</c:v>
                </c:pt>
                <c:pt idx="267">
                  <c:v>1000</c:v>
                </c:pt>
                <c:pt idx="268">
                  <c:v>1000</c:v>
                </c:pt>
                <c:pt idx="269">
                  <c:v>1000</c:v>
                </c:pt>
                <c:pt idx="270">
                  <c:v>1000</c:v>
                </c:pt>
                <c:pt idx="271">
                  <c:v>1000</c:v>
                </c:pt>
                <c:pt idx="272">
                  <c:v>1000</c:v>
                </c:pt>
                <c:pt idx="273">
                  <c:v>1000</c:v>
                </c:pt>
                <c:pt idx="274">
                  <c:v>1000</c:v>
                </c:pt>
                <c:pt idx="275">
                  <c:v>1000</c:v>
                </c:pt>
                <c:pt idx="276">
                  <c:v>1000</c:v>
                </c:pt>
                <c:pt idx="277">
                  <c:v>1000</c:v>
                </c:pt>
                <c:pt idx="278">
                  <c:v>1000</c:v>
                </c:pt>
                <c:pt idx="279">
                  <c:v>1000</c:v>
                </c:pt>
                <c:pt idx="280">
                  <c:v>1000</c:v>
                </c:pt>
                <c:pt idx="281">
                  <c:v>1000</c:v>
                </c:pt>
                <c:pt idx="282">
                  <c:v>1000</c:v>
                </c:pt>
                <c:pt idx="283">
                  <c:v>1000</c:v>
                </c:pt>
                <c:pt idx="284">
                  <c:v>1000</c:v>
                </c:pt>
                <c:pt idx="285">
                  <c:v>1000</c:v>
                </c:pt>
                <c:pt idx="286">
                  <c:v>1000</c:v>
                </c:pt>
                <c:pt idx="287">
                  <c:v>1000</c:v>
                </c:pt>
                <c:pt idx="288">
                  <c:v>1000</c:v>
                </c:pt>
                <c:pt idx="289">
                  <c:v>1000</c:v>
                </c:pt>
                <c:pt idx="290">
                  <c:v>1000</c:v>
                </c:pt>
                <c:pt idx="291">
                  <c:v>1000</c:v>
                </c:pt>
                <c:pt idx="292">
                  <c:v>1000</c:v>
                </c:pt>
                <c:pt idx="293">
                  <c:v>1000</c:v>
                </c:pt>
                <c:pt idx="294">
                  <c:v>1000</c:v>
                </c:pt>
                <c:pt idx="295">
                  <c:v>1000</c:v>
                </c:pt>
                <c:pt idx="296">
                  <c:v>1000</c:v>
                </c:pt>
                <c:pt idx="297">
                  <c:v>1000</c:v>
                </c:pt>
                <c:pt idx="298">
                  <c:v>1000</c:v>
                </c:pt>
                <c:pt idx="299">
                  <c:v>1000</c:v>
                </c:pt>
                <c:pt idx="300">
                  <c:v>1000</c:v>
                </c:pt>
                <c:pt idx="301">
                  <c:v>1000</c:v>
                </c:pt>
                <c:pt idx="302">
                  <c:v>1000</c:v>
                </c:pt>
                <c:pt idx="303">
                  <c:v>1000</c:v>
                </c:pt>
                <c:pt idx="304">
                  <c:v>1000</c:v>
                </c:pt>
                <c:pt idx="305">
                  <c:v>1000</c:v>
                </c:pt>
                <c:pt idx="306">
                  <c:v>1000</c:v>
                </c:pt>
                <c:pt idx="307">
                  <c:v>1000</c:v>
                </c:pt>
                <c:pt idx="308">
                  <c:v>1000</c:v>
                </c:pt>
                <c:pt idx="309">
                  <c:v>1000</c:v>
                </c:pt>
                <c:pt idx="310">
                  <c:v>1000</c:v>
                </c:pt>
                <c:pt idx="311">
                  <c:v>1000</c:v>
                </c:pt>
                <c:pt idx="312">
                  <c:v>1000</c:v>
                </c:pt>
                <c:pt idx="313">
                  <c:v>1000</c:v>
                </c:pt>
                <c:pt idx="314">
                  <c:v>1000</c:v>
                </c:pt>
                <c:pt idx="315">
                  <c:v>1000</c:v>
                </c:pt>
                <c:pt idx="316">
                  <c:v>1000</c:v>
                </c:pt>
                <c:pt idx="317">
                  <c:v>1000</c:v>
                </c:pt>
                <c:pt idx="318">
                  <c:v>1000</c:v>
                </c:pt>
                <c:pt idx="319">
                  <c:v>1000</c:v>
                </c:pt>
                <c:pt idx="320">
                  <c:v>1000</c:v>
                </c:pt>
                <c:pt idx="321">
                  <c:v>1000</c:v>
                </c:pt>
                <c:pt idx="322">
                  <c:v>1000</c:v>
                </c:pt>
                <c:pt idx="323">
                  <c:v>1000</c:v>
                </c:pt>
                <c:pt idx="324">
                  <c:v>1000</c:v>
                </c:pt>
                <c:pt idx="325">
                  <c:v>1000</c:v>
                </c:pt>
                <c:pt idx="326">
                  <c:v>1000</c:v>
                </c:pt>
                <c:pt idx="327">
                  <c:v>1000</c:v>
                </c:pt>
                <c:pt idx="328">
                  <c:v>1000</c:v>
                </c:pt>
                <c:pt idx="329">
                  <c:v>1000</c:v>
                </c:pt>
                <c:pt idx="330">
                  <c:v>1000</c:v>
                </c:pt>
                <c:pt idx="331">
                  <c:v>1000</c:v>
                </c:pt>
                <c:pt idx="332">
                  <c:v>1000</c:v>
                </c:pt>
                <c:pt idx="333">
                  <c:v>1000</c:v>
                </c:pt>
                <c:pt idx="334">
                  <c:v>1000</c:v>
                </c:pt>
                <c:pt idx="335">
                  <c:v>1000</c:v>
                </c:pt>
                <c:pt idx="336">
                  <c:v>1000</c:v>
                </c:pt>
                <c:pt idx="337">
                  <c:v>1000</c:v>
                </c:pt>
                <c:pt idx="338">
                  <c:v>1000</c:v>
                </c:pt>
                <c:pt idx="339">
                  <c:v>1000</c:v>
                </c:pt>
                <c:pt idx="340">
                  <c:v>1000</c:v>
                </c:pt>
                <c:pt idx="341">
                  <c:v>1000</c:v>
                </c:pt>
                <c:pt idx="342">
                  <c:v>1000</c:v>
                </c:pt>
                <c:pt idx="343">
                  <c:v>1000</c:v>
                </c:pt>
                <c:pt idx="344">
                  <c:v>1000</c:v>
                </c:pt>
                <c:pt idx="345">
                  <c:v>1000</c:v>
                </c:pt>
                <c:pt idx="346">
                  <c:v>1000</c:v>
                </c:pt>
                <c:pt idx="347">
                  <c:v>1000</c:v>
                </c:pt>
                <c:pt idx="348">
                  <c:v>1000</c:v>
                </c:pt>
                <c:pt idx="349">
                  <c:v>1000</c:v>
                </c:pt>
                <c:pt idx="350">
                  <c:v>1000</c:v>
                </c:pt>
                <c:pt idx="351">
                  <c:v>1000</c:v>
                </c:pt>
                <c:pt idx="352">
                  <c:v>1000</c:v>
                </c:pt>
                <c:pt idx="353">
                  <c:v>1000</c:v>
                </c:pt>
                <c:pt idx="354">
                  <c:v>1000</c:v>
                </c:pt>
                <c:pt idx="355">
                  <c:v>1000</c:v>
                </c:pt>
                <c:pt idx="356">
                  <c:v>1000</c:v>
                </c:pt>
                <c:pt idx="357">
                  <c:v>1000</c:v>
                </c:pt>
                <c:pt idx="358">
                  <c:v>1000</c:v>
                </c:pt>
                <c:pt idx="359">
                  <c:v>1000</c:v>
                </c:pt>
                <c:pt idx="360">
                  <c:v>1000</c:v>
                </c:pt>
                <c:pt idx="361">
                  <c:v>1000</c:v>
                </c:pt>
                <c:pt idx="362">
                  <c:v>1000</c:v>
                </c:pt>
                <c:pt idx="363">
                  <c:v>1000</c:v>
                </c:pt>
                <c:pt idx="364">
                  <c:v>1000</c:v>
                </c:pt>
              </c:numCache>
            </c:numRef>
          </c:val>
          <c:smooth val="0"/>
          <c:extLst>
            <c:ext xmlns:c16="http://schemas.microsoft.com/office/drawing/2014/chart" uri="{C3380CC4-5D6E-409C-BE32-E72D297353CC}">
              <c16:uniqueId val="{00000001-989B-4BD5-9A21-FD9B56809FBB}"/>
            </c:ext>
          </c:extLst>
        </c:ser>
        <c:ser>
          <c:idx val="2"/>
          <c:order val="2"/>
          <c:tx>
            <c:strRef>
              <c:f>'HVDC Limits (2)'!$A$6</c:f>
              <c:strCache>
                <c:ptCount val="1"/>
                <c:pt idx="0">
                  <c:v>HVDC Limit </c:v>
                </c:pt>
              </c:strCache>
            </c:strRef>
          </c:tx>
          <c:spPr>
            <a:ln w="28575" cap="rnd">
              <a:solidFill>
                <a:schemeClr val="accent5">
                  <a:lumMod val="40000"/>
                  <a:lumOff val="60000"/>
                </a:schemeClr>
              </a:solidFill>
              <a:round/>
            </a:ln>
            <a:effectLst/>
          </c:spPr>
          <c:marker>
            <c:symbol val="none"/>
          </c:marker>
          <c:val>
            <c:numRef>
              <c:f>'HVDC Limits (2)'!$F$6:$NF$6</c:f>
              <c:numCache>
                <c:formatCode>General</c:formatCode>
                <c:ptCount val="365"/>
                <c:pt idx="0">
                  <c:v>1200</c:v>
                </c:pt>
                <c:pt idx="1">
                  <c:v>1200</c:v>
                </c:pt>
                <c:pt idx="2">
                  <c:v>1200</c:v>
                </c:pt>
                <c:pt idx="3">
                  <c:v>1200</c:v>
                </c:pt>
                <c:pt idx="4">
                  <c:v>1200</c:v>
                </c:pt>
                <c:pt idx="5">
                  <c:v>1200</c:v>
                </c:pt>
                <c:pt idx="6">
                  <c:v>1200</c:v>
                </c:pt>
                <c:pt idx="7">
                  <c:v>1200</c:v>
                </c:pt>
                <c:pt idx="8">
                  <c:v>1200</c:v>
                </c:pt>
                <c:pt idx="9">
                  <c:v>1200</c:v>
                </c:pt>
                <c:pt idx="10">
                  <c:v>1200</c:v>
                </c:pt>
                <c:pt idx="11">
                  <c:v>1200</c:v>
                </c:pt>
                <c:pt idx="12">
                  <c:v>1200</c:v>
                </c:pt>
                <c:pt idx="13">
                  <c:v>1200</c:v>
                </c:pt>
                <c:pt idx="14">
                  <c:v>1200</c:v>
                </c:pt>
                <c:pt idx="15">
                  <c:v>1200</c:v>
                </c:pt>
                <c:pt idx="16">
                  <c:v>1200</c:v>
                </c:pt>
                <c:pt idx="17">
                  <c:v>1200</c:v>
                </c:pt>
                <c:pt idx="18">
                  <c:v>1200</c:v>
                </c:pt>
                <c:pt idx="19">
                  <c:v>1200</c:v>
                </c:pt>
                <c:pt idx="20">
                  <c:v>1200</c:v>
                </c:pt>
                <c:pt idx="21">
                  <c:v>1200</c:v>
                </c:pt>
                <c:pt idx="22">
                  <c:v>1200</c:v>
                </c:pt>
                <c:pt idx="23">
                  <c:v>1200</c:v>
                </c:pt>
                <c:pt idx="24">
                  <c:v>1200</c:v>
                </c:pt>
                <c:pt idx="25">
                  <c:v>1200</c:v>
                </c:pt>
                <c:pt idx="26">
                  <c:v>1200</c:v>
                </c:pt>
                <c:pt idx="27">
                  <c:v>1200</c:v>
                </c:pt>
                <c:pt idx="28">
                  <c:v>1200</c:v>
                </c:pt>
                <c:pt idx="29">
                  <c:v>1200</c:v>
                </c:pt>
                <c:pt idx="30">
                  <c:v>1200</c:v>
                </c:pt>
                <c:pt idx="31">
                  <c:v>1200</c:v>
                </c:pt>
                <c:pt idx="32">
                  <c:v>1200</c:v>
                </c:pt>
                <c:pt idx="33">
                  <c:v>1200</c:v>
                </c:pt>
                <c:pt idx="34">
                  <c:v>1200</c:v>
                </c:pt>
                <c:pt idx="35">
                  <c:v>1200</c:v>
                </c:pt>
                <c:pt idx="36">
                  <c:v>1200</c:v>
                </c:pt>
                <c:pt idx="37">
                  <c:v>1200</c:v>
                </c:pt>
                <c:pt idx="38">
                  <c:v>1200</c:v>
                </c:pt>
                <c:pt idx="39">
                  <c:v>1200</c:v>
                </c:pt>
                <c:pt idx="40">
                  <c:v>1200</c:v>
                </c:pt>
                <c:pt idx="41">
                  <c:v>1200</c:v>
                </c:pt>
                <c:pt idx="42">
                  <c:v>1200</c:v>
                </c:pt>
                <c:pt idx="43">
                  <c:v>1200</c:v>
                </c:pt>
                <c:pt idx="44">
                  <c:v>1200</c:v>
                </c:pt>
                <c:pt idx="45">
                  <c:v>1200</c:v>
                </c:pt>
                <c:pt idx="46">
                  <c:v>1200</c:v>
                </c:pt>
                <c:pt idx="47">
                  <c:v>1200</c:v>
                </c:pt>
                <c:pt idx="48">
                  <c:v>1200</c:v>
                </c:pt>
                <c:pt idx="49">
                  <c:v>1200</c:v>
                </c:pt>
                <c:pt idx="50">
                  <c:v>1200</c:v>
                </c:pt>
                <c:pt idx="51">
                  <c:v>1200</c:v>
                </c:pt>
                <c:pt idx="52">
                  <c:v>1200</c:v>
                </c:pt>
                <c:pt idx="53">
                  <c:v>1200</c:v>
                </c:pt>
                <c:pt idx="54">
                  <c:v>1200</c:v>
                </c:pt>
                <c:pt idx="55">
                  <c:v>1200</c:v>
                </c:pt>
                <c:pt idx="56">
                  <c:v>1200</c:v>
                </c:pt>
                <c:pt idx="57">
                  <c:v>1200</c:v>
                </c:pt>
                <c:pt idx="58">
                  <c:v>1200</c:v>
                </c:pt>
                <c:pt idx="59">
                  <c:v>1200</c:v>
                </c:pt>
                <c:pt idx="60">
                  <c:v>1200</c:v>
                </c:pt>
                <c:pt idx="61">
                  <c:v>1200</c:v>
                </c:pt>
                <c:pt idx="62">
                  <c:v>1200</c:v>
                </c:pt>
                <c:pt idx="63">
                  <c:v>1200</c:v>
                </c:pt>
                <c:pt idx="64">
                  <c:v>1200</c:v>
                </c:pt>
                <c:pt idx="65">
                  <c:v>1200</c:v>
                </c:pt>
                <c:pt idx="66">
                  <c:v>1200</c:v>
                </c:pt>
                <c:pt idx="67">
                  <c:v>1200</c:v>
                </c:pt>
                <c:pt idx="68">
                  <c:v>1200</c:v>
                </c:pt>
                <c:pt idx="69">
                  <c:v>1200</c:v>
                </c:pt>
                <c:pt idx="70">
                  <c:v>1200</c:v>
                </c:pt>
                <c:pt idx="71">
                  <c:v>1200</c:v>
                </c:pt>
                <c:pt idx="72">
                  <c:v>1200</c:v>
                </c:pt>
                <c:pt idx="73">
                  <c:v>1200</c:v>
                </c:pt>
                <c:pt idx="74">
                  <c:v>1200</c:v>
                </c:pt>
                <c:pt idx="75">
                  <c:v>1200</c:v>
                </c:pt>
                <c:pt idx="76">
                  <c:v>1200</c:v>
                </c:pt>
                <c:pt idx="77">
                  <c:v>1200</c:v>
                </c:pt>
                <c:pt idx="78">
                  <c:v>1200</c:v>
                </c:pt>
                <c:pt idx="79">
                  <c:v>1200</c:v>
                </c:pt>
                <c:pt idx="80">
                  <c:v>1200</c:v>
                </c:pt>
                <c:pt idx="81">
                  <c:v>1200</c:v>
                </c:pt>
                <c:pt idx="82">
                  <c:v>1200</c:v>
                </c:pt>
                <c:pt idx="83">
                  <c:v>1200</c:v>
                </c:pt>
                <c:pt idx="84">
                  <c:v>1200</c:v>
                </c:pt>
                <c:pt idx="85">
                  <c:v>1200</c:v>
                </c:pt>
                <c:pt idx="86">
                  <c:v>1200</c:v>
                </c:pt>
                <c:pt idx="87">
                  <c:v>1200</c:v>
                </c:pt>
                <c:pt idx="88">
                  <c:v>1200</c:v>
                </c:pt>
                <c:pt idx="89">
                  <c:v>1200</c:v>
                </c:pt>
                <c:pt idx="90">
                  <c:v>1200</c:v>
                </c:pt>
                <c:pt idx="91">
                  <c:v>1200</c:v>
                </c:pt>
                <c:pt idx="92">
                  <c:v>1200</c:v>
                </c:pt>
                <c:pt idx="93">
                  <c:v>1200</c:v>
                </c:pt>
                <c:pt idx="94">
                  <c:v>1200</c:v>
                </c:pt>
                <c:pt idx="95">
                  <c:v>1200</c:v>
                </c:pt>
                <c:pt idx="96">
                  <c:v>1200</c:v>
                </c:pt>
                <c:pt idx="97">
                  <c:v>1200</c:v>
                </c:pt>
                <c:pt idx="98">
                  <c:v>1200</c:v>
                </c:pt>
                <c:pt idx="99">
                  <c:v>1200</c:v>
                </c:pt>
                <c:pt idx="100">
                  <c:v>1200</c:v>
                </c:pt>
                <c:pt idx="101">
                  <c:v>1200</c:v>
                </c:pt>
                <c:pt idx="102">
                  <c:v>1200</c:v>
                </c:pt>
                <c:pt idx="103">
                  <c:v>1200</c:v>
                </c:pt>
                <c:pt idx="104">
                  <c:v>1200</c:v>
                </c:pt>
                <c:pt idx="105">
                  <c:v>1200</c:v>
                </c:pt>
                <c:pt idx="106">
                  <c:v>1200</c:v>
                </c:pt>
                <c:pt idx="107">
                  <c:v>1200</c:v>
                </c:pt>
                <c:pt idx="108">
                  <c:v>1200</c:v>
                </c:pt>
                <c:pt idx="109">
                  <c:v>1200</c:v>
                </c:pt>
                <c:pt idx="110">
                  <c:v>1200</c:v>
                </c:pt>
                <c:pt idx="111">
                  <c:v>1200</c:v>
                </c:pt>
                <c:pt idx="112">
                  <c:v>1200</c:v>
                </c:pt>
                <c:pt idx="113">
                  <c:v>1200</c:v>
                </c:pt>
                <c:pt idx="114">
                  <c:v>1200</c:v>
                </c:pt>
                <c:pt idx="115">
                  <c:v>1200</c:v>
                </c:pt>
                <c:pt idx="116">
                  <c:v>1200</c:v>
                </c:pt>
                <c:pt idx="117">
                  <c:v>1200</c:v>
                </c:pt>
                <c:pt idx="118">
                  <c:v>1200</c:v>
                </c:pt>
                <c:pt idx="119">
                  <c:v>1200</c:v>
                </c:pt>
                <c:pt idx="120">
                  <c:v>1200</c:v>
                </c:pt>
                <c:pt idx="121">
                  <c:v>1200</c:v>
                </c:pt>
                <c:pt idx="122">
                  <c:v>1200</c:v>
                </c:pt>
                <c:pt idx="123">
                  <c:v>1200</c:v>
                </c:pt>
                <c:pt idx="124">
                  <c:v>1200</c:v>
                </c:pt>
                <c:pt idx="125">
                  <c:v>1200</c:v>
                </c:pt>
                <c:pt idx="126">
                  <c:v>1200</c:v>
                </c:pt>
                <c:pt idx="127">
                  <c:v>1200</c:v>
                </c:pt>
                <c:pt idx="128">
                  <c:v>1200</c:v>
                </c:pt>
                <c:pt idx="129">
                  <c:v>1200</c:v>
                </c:pt>
                <c:pt idx="130">
                  <c:v>1200</c:v>
                </c:pt>
                <c:pt idx="131">
                  <c:v>1200</c:v>
                </c:pt>
                <c:pt idx="132">
                  <c:v>1200</c:v>
                </c:pt>
                <c:pt idx="133">
                  <c:v>1200</c:v>
                </c:pt>
                <c:pt idx="134">
                  <c:v>1200</c:v>
                </c:pt>
                <c:pt idx="135">
                  <c:v>1200</c:v>
                </c:pt>
                <c:pt idx="136">
                  <c:v>1200</c:v>
                </c:pt>
                <c:pt idx="137">
                  <c:v>1200</c:v>
                </c:pt>
                <c:pt idx="138">
                  <c:v>1200</c:v>
                </c:pt>
                <c:pt idx="139">
                  <c:v>1200</c:v>
                </c:pt>
                <c:pt idx="140">
                  <c:v>1200</c:v>
                </c:pt>
                <c:pt idx="141">
                  <c:v>1200</c:v>
                </c:pt>
                <c:pt idx="142">
                  <c:v>1200</c:v>
                </c:pt>
                <c:pt idx="143">
                  <c:v>1200</c:v>
                </c:pt>
                <c:pt idx="144">
                  <c:v>1200</c:v>
                </c:pt>
                <c:pt idx="145">
                  <c:v>1200</c:v>
                </c:pt>
                <c:pt idx="146">
                  <c:v>1200</c:v>
                </c:pt>
                <c:pt idx="147">
                  <c:v>1200</c:v>
                </c:pt>
                <c:pt idx="148">
                  <c:v>1200</c:v>
                </c:pt>
                <c:pt idx="149">
                  <c:v>1200</c:v>
                </c:pt>
                <c:pt idx="150">
                  <c:v>1200</c:v>
                </c:pt>
                <c:pt idx="151">
                  <c:v>1200</c:v>
                </c:pt>
                <c:pt idx="152">
                  <c:v>1200</c:v>
                </c:pt>
                <c:pt idx="153">
                  <c:v>1200</c:v>
                </c:pt>
                <c:pt idx="154">
                  <c:v>1200</c:v>
                </c:pt>
                <c:pt idx="155">
                  <c:v>1200</c:v>
                </c:pt>
                <c:pt idx="156">
                  <c:v>1200</c:v>
                </c:pt>
                <c:pt idx="157">
                  <c:v>1200</c:v>
                </c:pt>
                <c:pt idx="158">
                  <c:v>1200</c:v>
                </c:pt>
                <c:pt idx="159">
                  <c:v>1200</c:v>
                </c:pt>
                <c:pt idx="160">
                  <c:v>1200</c:v>
                </c:pt>
                <c:pt idx="161">
                  <c:v>1200</c:v>
                </c:pt>
                <c:pt idx="162">
                  <c:v>1200</c:v>
                </c:pt>
                <c:pt idx="163">
                  <c:v>1200</c:v>
                </c:pt>
                <c:pt idx="164">
                  <c:v>1200</c:v>
                </c:pt>
                <c:pt idx="165">
                  <c:v>1200</c:v>
                </c:pt>
                <c:pt idx="166">
                  <c:v>1200</c:v>
                </c:pt>
                <c:pt idx="167">
                  <c:v>1200</c:v>
                </c:pt>
                <c:pt idx="168">
                  <c:v>1200</c:v>
                </c:pt>
                <c:pt idx="169">
                  <c:v>1200</c:v>
                </c:pt>
                <c:pt idx="170">
                  <c:v>1200</c:v>
                </c:pt>
                <c:pt idx="171">
                  <c:v>1200</c:v>
                </c:pt>
                <c:pt idx="172">
                  <c:v>1200</c:v>
                </c:pt>
                <c:pt idx="173">
                  <c:v>1200</c:v>
                </c:pt>
                <c:pt idx="174">
                  <c:v>1200</c:v>
                </c:pt>
                <c:pt idx="175">
                  <c:v>1200</c:v>
                </c:pt>
                <c:pt idx="176">
                  <c:v>1200</c:v>
                </c:pt>
                <c:pt idx="177">
                  <c:v>1200</c:v>
                </c:pt>
                <c:pt idx="178">
                  <c:v>1200</c:v>
                </c:pt>
                <c:pt idx="179">
                  <c:v>1200</c:v>
                </c:pt>
                <c:pt idx="180">
                  <c:v>1200</c:v>
                </c:pt>
                <c:pt idx="181">
                  <c:v>1200</c:v>
                </c:pt>
                <c:pt idx="182">
                  <c:v>1200</c:v>
                </c:pt>
                <c:pt idx="183">
                  <c:v>1200</c:v>
                </c:pt>
                <c:pt idx="184">
                  <c:v>1200</c:v>
                </c:pt>
                <c:pt idx="185">
                  <c:v>1200</c:v>
                </c:pt>
                <c:pt idx="186">
                  <c:v>1200</c:v>
                </c:pt>
                <c:pt idx="187">
                  <c:v>1200</c:v>
                </c:pt>
                <c:pt idx="188">
                  <c:v>1200</c:v>
                </c:pt>
                <c:pt idx="189">
                  <c:v>1200</c:v>
                </c:pt>
                <c:pt idx="190">
                  <c:v>1200</c:v>
                </c:pt>
                <c:pt idx="191">
                  <c:v>1200</c:v>
                </c:pt>
                <c:pt idx="192">
                  <c:v>1200</c:v>
                </c:pt>
                <c:pt idx="193">
                  <c:v>1200</c:v>
                </c:pt>
                <c:pt idx="194">
                  <c:v>1200</c:v>
                </c:pt>
                <c:pt idx="195">
                  <c:v>1200</c:v>
                </c:pt>
                <c:pt idx="196">
                  <c:v>1200</c:v>
                </c:pt>
                <c:pt idx="197">
                  <c:v>1200</c:v>
                </c:pt>
                <c:pt idx="198">
                  <c:v>1200</c:v>
                </c:pt>
                <c:pt idx="199">
                  <c:v>1200</c:v>
                </c:pt>
                <c:pt idx="200">
                  <c:v>1200</c:v>
                </c:pt>
                <c:pt idx="201">
                  <c:v>1200</c:v>
                </c:pt>
                <c:pt idx="202">
                  <c:v>1200</c:v>
                </c:pt>
                <c:pt idx="203">
                  <c:v>1200</c:v>
                </c:pt>
                <c:pt idx="204">
                  <c:v>1200</c:v>
                </c:pt>
                <c:pt idx="205">
                  <c:v>1200</c:v>
                </c:pt>
                <c:pt idx="206">
                  <c:v>1200</c:v>
                </c:pt>
                <c:pt idx="207">
                  <c:v>1200</c:v>
                </c:pt>
                <c:pt idx="208">
                  <c:v>1200</c:v>
                </c:pt>
                <c:pt idx="209">
                  <c:v>1200</c:v>
                </c:pt>
                <c:pt idx="210">
                  <c:v>1200</c:v>
                </c:pt>
                <c:pt idx="211">
                  <c:v>1200</c:v>
                </c:pt>
                <c:pt idx="212">
                  <c:v>1200</c:v>
                </c:pt>
                <c:pt idx="213">
                  <c:v>1200</c:v>
                </c:pt>
                <c:pt idx="214">
                  <c:v>1200</c:v>
                </c:pt>
                <c:pt idx="215">
                  <c:v>1200</c:v>
                </c:pt>
                <c:pt idx="216">
                  <c:v>1200</c:v>
                </c:pt>
                <c:pt idx="217">
                  <c:v>1200</c:v>
                </c:pt>
                <c:pt idx="218">
                  <c:v>1200</c:v>
                </c:pt>
                <c:pt idx="219">
                  <c:v>1200</c:v>
                </c:pt>
                <c:pt idx="220">
                  <c:v>1200</c:v>
                </c:pt>
                <c:pt idx="221">
                  <c:v>1200</c:v>
                </c:pt>
                <c:pt idx="222">
                  <c:v>1200</c:v>
                </c:pt>
                <c:pt idx="223">
                  <c:v>1200</c:v>
                </c:pt>
                <c:pt idx="224">
                  <c:v>1200</c:v>
                </c:pt>
                <c:pt idx="225">
                  <c:v>1200</c:v>
                </c:pt>
                <c:pt idx="226">
                  <c:v>1200</c:v>
                </c:pt>
                <c:pt idx="227">
                  <c:v>1200</c:v>
                </c:pt>
                <c:pt idx="228">
                  <c:v>1200</c:v>
                </c:pt>
                <c:pt idx="229">
                  <c:v>1200</c:v>
                </c:pt>
                <c:pt idx="230">
                  <c:v>1200</c:v>
                </c:pt>
                <c:pt idx="231">
                  <c:v>1200</c:v>
                </c:pt>
                <c:pt idx="232">
                  <c:v>1200</c:v>
                </c:pt>
                <c:pt idx="233">
                  <c:v>1200</c:v>
                </c:pt>
                <c:pt idx="234">
                  <c:v>1200</c:v>
                </c:pt>
                <c:pt idx="235">
                  <c:v>1200</c:v>
                </c:pt>
                <c:pt idx="236">
                  <c:v>1200</c:v>
                </c:pt>
                <c:pt idx="237">
                  <c:v>1200</c:v>
                </c:pt>
                <c:pt idx="238">
                  <c:v>1200</c:v>
                </c:pt>
                <c:pt idx="239">
                  <c:v>1200</c:v>
                </c:pt>
                <c:pt idx="240">
                  <c:v>1200</c:v>
                </c:pt>
                <c:pt idx="241">
                  <c:v>1200</c:v>
                </c:pt>
                <c:pt idx="242">
                  <c:v>1200</c:v>
                </c:pt>
                <c:pt idx="243">
                  <c:v>1200</c:v>
                </c:pt>
                <c:pt idx="244">
                  <c:v>1200</c:v>
                </c:pt>
                <c:pt idx="245">
                  <c:v>1200</c:v>
                </c:pt>
                <c:pt idx="246">
                  <c:v>1200</c:v>
                </c:pt>
                <c:pt idx="247">
                  <c:v>1200</c:v>
                </c:pt>
                <c:pt idx="248">
                  <c:v>1200</c:v>
                </c:pt>
                <c:pt idx="249">
                  <c:v>1200</c:v>
                </c:pt>
                <c:pt idx="250">
                  <c:v>1200</c:v>
                </c:pt>
                <c:pt idx="251">
                  <c:v>1200</c:v>
                </c:pt>
                <c:pt idx="252">
                  <c:v>1200</c:v>
                </c:pt>
                <c:pt idx="253">
                  <c:v>1200</c:v>
                </c:pt>
                <c:pt idx="254">
                  <c:v>1200</c:v>
                </c:pt>
                <c:pt idx="255">
                  <c:v>1200</c:v>
                </c:pt>
                <c:pt idx="256">
                  <c:v>1200</c:v>
                </c:pt>
                <c:pt idx="257">
                  <c:v>1200</c:v>
                </c:pt>
                <c:pt idx="258">
                  <c:v>1200</c:v>
                </c:pt>
                <c:pt idx="259">
                  <c:v>1200</c:v>
                </c:pt>
                <c:pt idx="260">
                  <c:v>1200</c:v>
                </c:pt>
                <c:pt idx="261">
                  <c:v>1200</c:v>
                </c:pt>
                <c:pt idx="262">
                  <c:v>1200</c:v>
                </c:pt>
                <c:pt idx="263">
                  <c:v>1200</c:v>
                </c:pt>
                <c:pt idx="264">
                  <c:v>1200</c:v>
                </c:pt>
                <c:pt idx="265">
                  <c:v>1200</c:v>
                </c:pt>
                <c:pt idx="266">
                  <c:v>1200</c:v>
                </c:pt>
                <c:pt idx="267">
                  <c:v>1200</c:v>
                </c:pt>
                <c:pt idx="268">
                  <c:v>1200</c:v>
                </c:pt>
                <c:pt idx="269">
                  <c:v>1200</c:v>
                </c:pt>
                <c:pt idx="270">
                  <c:v>1200</c:v>
                </c:pt>
                <c:pt idx="271">
                  <c:v>1200</c:v>
                </c:pt>
                <c:pt idx="272">
                  <c:v>1200</c:v>
                </c:pt>
                <c:pt idx="273">
                  <c:v>1200</c:v>
                </c:pt>
                <c:pt idx="274">
                  <c:v>1200</c:v>
                </c:pt>
                <c:pt idx="275">
                  <c:v>1200</c:v>
                </c:pt>
                <c:pt idx="276">
                  <c:v>1200</c:v>
                </c:pt>
                <c:pt idx="277">
                  <c:v>1200</c:v>
                </c:pt>
                <c:pt idx="278">
                  <c:v>1200</c:v>
                </c:pt>
                <c:pt idx="279">
                  <c:v>1200</c:v>
                </c:pt>
                <c:pt idx="280">
                  <c:v>1200</c:v>
                </c:pt>
                <c:pt idx="281">
                  <c:v>1200</c:v>
                </c:pt>
                <c:pt idx="282">
                  <c:v>1200</c:v>
                </c:pt>
                <c:pt idx="283">
                  <c:v>1200</c:v>
                </c:pt>
                <c:pt idx="284">
                  <c:v>1200</c:v>
                </c:pt>
                <c:pt idx="285">
                  <c:v>1200</c:v>
                </c:pt>
                <c:pt idx="286">
                  <c:v>1200</c:v>
                </c:pt>
                <c:pt idx="287">
                  <c:v>1200</c:v>
                </c:pt>
                <c:pt idx="288">
                  <c:v>1200</c:v>
                </c:pt>
                <c:pt idx="289">
                  <c:v>1200</c:v>
                </c:pt>
                <c:pt idx="290">
                  <c:v>1200</c:v>
                </c:pt>
                <c:pt idx="291">
                  <c:v>1200</c:v>
                </c:pt>
                <c:pt idx="292">
                  <c:v>1200</c:v>
                </c:pt>
                <c:pt idx="293">
                  <c:v>1200</c:v>
                </c:pt>
                <c:pt idx="294">
                  <c:v>1200</c:v>
                </c:pt>
                <c:pt idx="295">
                  <c:v>1200</c:v>
                </c:pt>
                <c:pt idx="296">
                  <c:v>1200</c:v>
                </c:pt>
                <c:pt idx="297">
                  <c:v>1200</c:v>
                </c:pt>
                <c:pt idx="298">
                  <c:v>1200</c:v>
                </c:pt>
                <c:pt idx="299">
                  <c:v>1200</c:v>
                </c:pt>
                <c:pt idx="300">
                  <c:v>1200</c:v>
                </c:pt>
                <c:pt idx="301">
                  <c:v>1200</c:v>
                </c:pt>
                <c:pt idx="302">
                  <c:v>1200</c:v>
                </c:pt>
                <c:pt idx="303">
                  <c:v>1200</c:v>
                </c:pt>
                <c:pt idx="304">
                  <c:v>1200</c:v>
                </c:pt>
                <c:pt idx="305">
                  <c:v>1200</c:v>
                </c:pt>
                <c:pt idx="306">
                  <c:v>1200</c:v>
                </c:pt>
                <c:pt idx="307">
                  <c:v>1200</c:v>
                </c:pt>
                <c:pt idx="308">
                  <c:v>1200</c:v>
                </c:pt>
                <c:pt idx="309">
                  <c:v>1200</c:v>
                </c:pt>
                <c:pt idx="310">
                  <c:v>1200</c:v>
                </c:pt>
                <c:pt idx="311">
                  <c:v>1200</c:v>
                </c:pt>
                <c:pt idx="312">
                  <c:v>1200</c:v>
                </c:pt>
                <c:pt idx="313">
                  <c:v>1200</c:v>
                </c:pt>
                <c:pt idx="314">
                  <c:v>1200</c:v>
                </c:pt>
                <c:pt idx="315">
                  <c:v>1200</c:v>
                </c:pt>
                <c:pt idx="316">
                  <c:v>1200</c:v>
                </c:pt>
                <c:pt idx="317">
                  <c:v>1200</c:v>
                </c:pt>
                <c:pt idx="318">
                  <c:v>1200</c:v>
                </c:pt>
                <c:pt idx="319">
                  <c:v>1200</c:v>
                </c:pt>
                <c:pt idx="320">
                  <c:v>1200</c:v>
                </c:pt>
                <c:pt idx="321">
                  <c:v>1200</c:v>
                </c:pt>
                <c:pt idx="322">
                  <c:v>1200</c:v>
                </c:pt>
                <c:pt idx="323">
                  <c:v>1200</c:v>
                </c:pt>
                <c:pt idx="324">
                  <c:v>1200</c:v>
                </c:pt>
                <c:pt idx="325">
                  <c:v>1200</c:v>
                </c:pt>
                <c:pt idx="326">
                  <c:v>1200</c:v>
                </c:pt>
                <c:pt idx="327">
                  <c:v>1200</c:v>
                </c:pt>
                <c:pt idx="328">
                  <c:v>1200</c:v>
                </c:pt>
                <c:pt idx="329">
                  <c:v>1200</c:v>
                </c:pt>
                <c:pt idx="330">
                  <c:v>1200</c:v>
                </c:pt>
                <c:pt idx="331">
                  <c:v>1200</c:v>
                </c:pt>
                <c:pt idx="332">
                  <c:v>1200</c:v>
                </c:pt>
                <c:pt idx="333">
                  <c:v>1200</c:v>
                </c:pt>
                <c:pt idx="334">
                  <c:v>1200</c:v>
                </c:pt>
                <c:pt idx="335">
                  <c:v>1200</c:v>
                </c:pt>
                <c:pt idx="336">
                  <c:v>1200</c:v>
                </c:pt>
                <c:pt idx="337">
                  <c:v>1200</c:v>
                </c:pt>
                <c:pt idx="338">
                  <c:v>1200</c:v>
                </c:pt>
                <c:pt idx="339">
                  <c:v>1200</c:v>
                </c:pt>
                <c:pt idx="340">
                  <c:v>1200</c:v>
                </c:pt>
                <c:pt idx="341">
                  <c:v>1200</c:v>
                </c:pt>
                <c:pt idx="342">
                  <c:v>1200</c:v>
                </c:pt>
                <c:pt idx="343">
                  <c:v>1200</c:v>
                </c:pt>
                <c:pt idx="344">
                  <c:v>1200</c:v>
                </c:pt>
                <c:pt idx="345">
                  <c:v>1200</c:v>
                </c:pt>
                <c:pt idx="346">
                  <c:v>1200</c:v>
                </c:pt>
                <c:pt idx="347">
                  <c:v>1200</c:v>
                </c:pt>
                <c:pt idx="348">
                  <c:v>1200</c:v>
                </c:pt>
                <c:pt idx="349">
                  <c:v>1200</c:v>
                </c:pt>
                <c:pt idx="350">
                  <c:v>1200</c:v>
                </c:pt>
                <c:pt idx="351">
                  <c:v>1200</c:v>
                </c:pt>
                <c:pt idx="352">
                  <c:v>1200</c:v>
                </c:pt>
                <c:pt idx="353">
                  <c:v>1200</c:v>
                </c:pt>
                <c:pt idx="354">
                  <c:v>1200</c:v>
                </c:pt>
                <c:pt idx="355">
                  <c:v>1200</c:v>
                </c:pt>
                <c:pt idx="356">
                  <c:v>1200</c:v>
                </c:pt>
                <c:pt idx="357">
                  <c:v>1200</c:v>
                </c:pt>
                <c:pt idx="358">
                  <c:v>1200</c:v>
                </c:pt>
                <c:pt idx="359">
                  <c:v>1200</c:v>
                </c:pt>
                <c:pt idx="360">
                  <c:v>1200</c:v>
                </c:pt>
                <c:pt idx="361">
                  <c:v>1200</c:v>
                </c:pt>
                <c:pt idx="362">
                  <c:v>1200</c:v>
                </c:pt>
                <c:pt idx="363">
                  <c:v>1200</c:v>
                </c:pt>
                <c:pt idx="364">
                  <c:v>1200</c:v>
                </c:pt>
              </c:numCache>
            </c:numRef>
          </c:val>
          <c:smooth val="0"/>
          <c:extLst>
            <c:ext xmlns:c16="http://schemas.microsoft.com/office/drawing/2014/chart" uri="{C3380CC4-5D6E-409C-BE32-E72D297353CC}">
              <c16:uniqueId val="{00000002-989B-4BD5-9A21-FD9B56809FBB}"/>
            </c:ext>
          </c:extLst>
        </c:ser>
        <c:dLbls>
          <c:showLegendKey val="0"/>
          <c:showVal val="0"/>
          <c:showCatName val="0"/>
          <c:showSerName val="0"/>
          <c:showPercent val="0"/>
          <c:showBubbleSize val="0"/>
        </c:dLbls>
        <c:smooth val="0"/>
        <c:axId val="1679809544"/>
        <c:axId val="363291655"/>
      </c:lineChart>
      <c:dateAx>
        <c:axId val="1679809544"/>
        <c:scaling>
          <c:orientation val="minMax"/>
        </c:scaling>
        <c:delete val="0"/>
        <c:axPos val="b"/>
        <c:numFmt formatCode="[$-409]d\-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3291655"/>
        <c:crosses val="autoZero"/>
        <c:auto val="1"/>
        <c:lblOffset val="100"/>
        <c:baseTimeUnit val="days"/>
      </c:dateAx>
      <c:valAx>
        <c:axId val="36329165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798095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000">
  <a:srgbClr val="637CEF"/>
  <a:srgbClr val="E3008C"/>
  <a:srgbClr val="2AA0A4"/>
  <a:srgbClr val="9373C0"/>
  <a:srgbClr val="13A10E"/>
  <a:srgbClr val="3A96DD"/>
  <a:srgbClr val="CA5010"/>
  <a:srgbClr val="57811B"/>
  <a:srgbClr val="B146C2"/>
  <a:srgbClr val="AE8C00"/>
  <a:srgbClr val="AE8C00"/>
  <a:srgbClr val="637CEF"/>
  <a:srgbClr val="EE5FB7"/>
  <a:srgbClr val="008B94"/>
  <a:srgbClr val="D77440"/>
  <a:srgbClr val="BA58C9"/>
  <a:srgbClr val="3A96DD"/>
  <a:srgbClr val="E3008C"/>
  <a:srgbClr val="C36BD1"/>
  <a:srgbClr val="D06228"/>
  <a:srgbClr val="57811B"/>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000">
  <a:srgbClr val="637CEF"/>
  <a:srgbClr val="E3008C"/>
  <a:srgbClr val="2AA0A4"/>
  <a:srgbClr val="9373C0"/>
  <a:srgbClr val="13A10E"/>
  <a:srgbClr val="3A96DD"/>
  <a:srgbClr val="CA5010"/>
  <a:srgbClr val="57811B"/>
  <a:srgbClr val="B146C2"/>
  <a:srgbClr val="AE8C00"/>
  <a:srgbClr val="AE8C00"/>
  <a:srgbClr val="637CEF"/>
  <a:srgbClr val="EE5FB7"/>
  <a:srgbClr val="008B94"/>
  <a:srgbClr val="D77440"/>
  <a:srgbClr val="BA58C9"/>
  <a:srgbClr val="3A96DD"/>
  <a:srgbClr val="E3008C"/>
  <a:srgbClr val="C36BD1"/>
  <a:srgbClr val="D06228"/>
  <a:srgbClr val="57811B"/>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09_B941F541.xml><?xml version="1.0" encoding="utf-8"?>
<p188:cmLst xmlns:a="http://schemas.openxmlformats.org/drawingml/2006/main" xmlns:r="http://schemas.openxmlformats.org/officeDocument/2006/relationships" xmlns:p188="http://schemas.microsoft.com/office/powerpoint/2018/8/main">
  <p188:cm id="{7C406FFA-509C-4CBB-89FB-0C1DA5BBA1B4}" authorId="{F5D48CB9-1402-A2C8-BE22-AB928696BE1D}" created="2025-08-15T03:19:24.851">
    <ac:deMkLst xmlns:ac="http://schemas.microsoft.com/office/drawing/2013/main/command">
      <pc:docMk xmlns:pc="http://schemas.microsoft.com/office/powerpoint/2013/main/command"/>
      <pc:sldMk xmlns:pc="http://schemas.microsoft.com/office/powerpoint/2013/main/command" cId="3108107585" sldId="265"/>
      <ac:graphicFrameMk id="4" creationId="{E8DA632F-1C8B-4DB7-9B2F-4C3C8EB88E45}"/>
    </ac:deMkLst>
    <p188:txBody>
      <a:bodyPr/>
      <a:lstStyle/>
      <a:p>
        <a:r>
          <a:rPr lang="en-US"/>
          <a:t>I think this chart should be the HVDC limit, against the dotted typical reserve constrained 1000MW</a:t>
        </a:r>
      </a:p>
    </p188:txBody>
  </p188:cm>
</p188:cmLst>
</file>

<file path=ppt/comments/modernComment_10A_D9421DF9.xml><?xml version="1.0" encoding="utf-8"?>
<p188:cmLst xmlns:a="http://schemas.openxmlformats.org/drawingml/2006/main" xmlns:r="http://schemas.openxmlformats.org/officeDocument/2006/relationships" xmlns:p188="http://schemas.microsoft.com/office/powerpoint/2018/8/main">
  <p188:cm id="{AE9E244C-5832-48AF-8C3A-FEF88008243B}" authorId="{F5D48CB9-1402-A2C8-BE22-AB928696BE1D}" created="2025-08-15T03:20:45.576">
    <ac:deMkLst xmlns:ac="http://schemas.microsoft.com/office/drawing/2013/main/command">
      <pc:docMk xmlns:pc="http://schemas.microsoft.com/office/powerpoint/2013/main/command"/>
      <pc:sldMk xmlns:pc="http://schemas.microsoft.com/office/powerpoint/2013/main/command" cId="3644988921" sldId="266"/>
      <ac:picMk id="7" creationId="{82CF774B-645E-90DE-004B-7CED6B07CA04}"/>
    </ac:deMkLst>
    <p188:txBody>
      <a:bodyPr/>
      <a:lstStyle/>
      <a:p>
        <a:r>
          <a:rPr lang="en-US"/>
          <a:t>Just add a small text box indicating what the straight lines mean</a:t>
        </a:r>
      </a:p>
    </p188:txBody>
  </p188:cm>
</p188:cmLst>
</file>

<file path=ppt/comments/modernComment_10C_D5E9EAD2.xml><?xml version="1.0" encoding="utf-8"?>
<p188:cmLst xmlns:a="http://schemas.openxmlformats.org/drawingml/2006/main" xmlns:r="http://schemas.openxmlformats.org/officeDocument/2006/relationships" xmlns:p188="http://schemas.microsoft.com/office/powerpoint/2018/8/main">
  <p188:cm id="{3804914B-64EF-48C4-9AA1-C67B23D57CEF}" authorId="{F5D48CB9-1402-A2C8-BE22-AB928696BE1D}" created="2025-08-15T03:21:08.375">
    <ac:deMkLst xmlns:ac="http://schemas.microsoft.com/office/drawing/2013/main/command">
      <pc:docMk xmlns:pc="http://schemas.microsoft.com/office/powerpoint/2013/main/command"/>
      <pc:sldMk xmlns:pc="http://schemas.microsoft.com/office/powerpoint/2013/main/command" cId="3588877010" sldId="268"/>
      <ac:picMk id="5" creationId="{FC5FE8D0-AA15-8AB5-FA20-60FB71303F46}"/>
    </ac:deMkLst>
    <p188:txBody>
      <a:bodyPr/>
      <a:lstStyle/>
      <a:p>
        <a:r>
          <a:rPr lang="en-US"/>
          <a:t>Just add a small text box on what the straight lines mean</a:t>
        </a:r>
      </a:p>
    </p188:txBody>
  </p188:cm>
</p188:cmLst>
</file>

<file path=ppt/comments/modernComment_10D_AE525D36.xml><?xml version="1.0" encoding="utf-8"?>
<p188:cmLst xmlns:a="http://schemas.openxmlformats.org/drawingml/2006/main" xmlns:r="http://schemas.openxmlformats.org/officeDocument/2006/relationships" xmlns:p188="http://schemas.microsoft.com/office/powerpoint/2018/8/main">
  <p188:cm id="{095E26E6-9B9C-414A-8748-F58B2C167A85}" authorId="{F5D48CB9-1402-A2C8-BE22-AB928696BE1D}" created="2025-08-15T03:22:47.572">
    <ac:txMkLst xmlns:ac="http://schemas.microsoft.com/office/drawing/2013/main/command">
      <pc:docMk xmlns:pc="http://schemas.microsoft.com/office/powerpoint/2013/main/command"/>
      <pc:sldMk xmlns:pc="http://schemas.microsoft.com/office/powerpoint/2013/main/command" cId="2924633398" sldId="269"/>
      <ac:spMk id="3" creationId="{3904D2E1-ABCC-01B0-9ADC-AC16A34857FF}"/>
      <ac:txMk cp="110" len="147">
        <ac:context len="74" hash="2995328131"/>
      </ac:txMk>
    </ac:txMkLst>
    <p188:pos x="2738033" y="2905932"/>
    <p188:txBody>
      <a:bodyPr/>
      <a:lstStyle/>
      <a:p>
        <a:r>
          <a:rPr lang="en-US"/>
          <a:t>What does this group mean for the DC limit given the SC outages</a:t>
        </a:r>
      </a:p>
    </p188:txBody>
  </p188:cm>
  <p188:cm id="{361A17FF-B244-41FF-87BB-C0953364203A}" authorId="{F5D48CB9-1402-A2C8-BE22-AB928696BE1D}" created="2025-08-15T03:22:53.771">
    <ac:txMkLst xmlns:ac="http://schemas.microsoft.com/office/drawing/2013/main/command">
      <pc:docMk xmlns:pc="http://schemas.microsoft.com/office/powerpoint/2013/main/command"/>
      <pc:sldMk xmlns:pc="http://schemas.microsoft.com/office/powerpoint/2013/main/command" cId="2924633398" sldId="269"/>
      <ac:spMk id="3" creationId="{3904D2E1-ABCC-01B0-9ADC-AC16A34857FF}"/>
      <ac:txMk cp="73">
        <ac:context len="74" hash="2995328131"/>
      </ac:txMk>
    </ac:txMkLst>
    <p188:pos x="2776779" y="1459423"/>
    <p188:txBody>
      <a:bodyPr/>
      <a:lstStyle/>
      <a:p>
        <a:r>
          <a:rPr lang="en-US"/>
          <a:t>What does this group mean for the DC limit given the SC outages</a:t>
        </a:r>
      </a:p>
    </p188:txBody>
  </p188:cm>
</p188:cmLst>
</file>

<file path=ppt/comments/modernComment_10E_82A7F84B.xml><?xml version="1.0" encoding="utf-8"?>
<p188:cmLst xmlns:a="http://schemas.openxmlformats.org/drawingml/2006/main" xmlns:r="http://schemas.openxmlformats.org/officeDocument/2006/relationships" xmlns:p188="http://schemas.microsoft.com/office/powerpoint/2018/8/main">
  <p188:cm id="{E03A020C-DE57-4896-85A6-AD239417C972}" authorId="{F5D48CB9-1402-A2C8-BE22-AB928696BE1D}" created="2025-08-15T03:21:53.284">
    <pc:sldMkLst xmlns:pc="http://schemas.microsoft.com/office/powerpoint/2013/main/command">
      <pc:docMk/>
      <pc:sldMk cId="2192046155" sldId="270"/>
    </pc:sldMkLst>
    <p188:txBody>
      <a:bodyPr/>
      <a:lstStyle/>
      <a:p>
        <a:r>
          <a:rPr lang="en-US"/>
          <a:t>What do these outages mean operationally</a:t>
        </a:r>
      </a:p>
    </p188:txBody>
  </p188:cm>
</p188:cmLst>
</file>

<file path=ppt/comments/modernComment_10F_BEB5949A.xml><?xml version="1.0" encoding="utf-8"?>
<p188:cmLst xmlns:a="http://schemas.openxmlformats.org/drawingml/2006/main" xmlns:r="http://schemas.openxmlformats.org/officeDocument/2006/relationships" xmlns:p188="http://schemas.microsoft.com/office/powerpoint/2018/8/main">
  <p188:cm id="{F9088F16-22D7-4500-AACF-5A552C487156}" authorId="{F5D48CB9-1402-A2C8-BE22-AB928696BE1D}" created="2025-08-15T03:21:33.845">
    <ac:deMkLst xmlns:ac="http://schemas.microsoft.com/office/drawing/2013/main/command">
      <pc:docMk xmlns:pc="http://schemas.microsoft.com/office/powerpoint/2013/main/command"/>
      <pc:sldMk xmlns:pc="http://schemas.microsoft.com/office/powerpoint/2013/main/command" cId="3199571098" sldId="271"/>
      <ac:spMk id="2" creationId="{21D4C1BD-890F-56E0-C52B-BE581D8B87F3}"/>
    </ac:deMkLst>
    <p188:txBody>
      <a:bodyPr/>
      <a:lstStyle/>
      <a:p>
        <a:r>
          <a:rPr lang="en-US"/>
          <a:t>Add in size of generation constraints</a:t>
        </a:r>
      </a:p>
    </p188:txBody>
  </p188:cm>
</p188:cmLst>
</file>

<file path=ppt/comments/modernComment_7FFE58D5_CC68261C.xml><?xml version="1.0" encoding="utf-8"?>
<p188:cmLst xmlns:a="http://schemas.openxmlformats.org/drawingml/2006/main" xmlns:r="http://schemas.openxmlformats.org/officeDocument/2006/relationships" xmlns:p188="http://schemas.microsoft.com/office/powerpoint/2018/8/main">
  <p188:cm id="{BD315FCC-6382-406C-91C9-F18273C3E117}" authorId="{9CA1BAFF-8707-2015-FFDD-5CE7D744D3D0}" created="2025-07-07T02:18:18.935">
    <pc:sldMkLst xmlns:pc="http://schemas.microsoft.com/office/powerpoint/2013/main/command">
      <pc:docMk/>
      <pc:sldMk cId="3429377564" sldId="2147375317"/>
    </pc:sldMkLst>
    <p188:txBody>
      <a:bodyPr/>
      <a:lstStyle/>
      <a:p>
        <a:r>
          <a:rPr lang="en-NZ"/>
          <a:t>[@Finn Roberts] - please update or hide. </a:t>
        </a:r>
      </a:p>
    </p188:txBody>
    <p188:extLst>
      <p:ext xmlns:p="http://schemas.openxmlformats.org/presentationml/2006/main" uri="{57CB4572-C831-44C2-8A1C-0ADB6CCDFE69}">
        <p223:reactions xmlns:p223="http://schemas.microsoft.com/office/powerpoint/2022/03/main">
          <p223:rxn type="👍">
            <p223:instance time="2025-07-07T03:36:16.719" authorId="{39AC9F74-7D08-E9D5-EE45-B2C52EDF48A7}"/>
          </p223:rxn>
        </p223:reactions>
      </p:ext>
    </p188:extLst>
  </p188:cm>
</p188:cmLst>
</file>

<file path=ppt/comments/modernComment_7FFE5977_48B086EC.xml><?xml version="1.0" encoding="utf-8"?>
<p188:cmLst xmlns:a="http://schemas.openxmlformats.org/drawingml/2006/main" xmlns:r="http://schemas.openxmlformats.org/officeDocument/2006/relationships" xmlns:p188="http://schemas.microsoft.com/office/powerpoint/2018/8/main">
  <p188:cm id="{7C406FFA-509C-4CBB-89FB-0C1DA5BBA1B4}" authorId="{F5D48CB9-1402-A2C8-BE22-AB928696BE1D}" created="2025-08-15T03:19:24.851">
    <ac:deMkLst xmlns:ac="http://schemas.microsoft.com/office/drawing/2013/main/command">
      <pc:docMk xmlns:pc="http://schemas.microsoft.com/office/powerpoint/2013/main/command"/>
      <pc:sldMk xmlns:pc="http://schemas.microsoft.com/office/powerpoint/2013/main/command" cId="3108107585" sldId="265"/>
      <ac:graphicFrameMk id="4" creationId="{E8DA632F-1C8B-4DB7-9B2F-4C3C8EB88E45}"/>
    </ac:deMkLst>
    <p188:txBody>
      <a:bodyPr/>
      <a:lstStyle/>
      <a:p>
        <a:r>
          <a:rPr lang="en-US"/>
          <a:t>I think this chart should be the HVDC limit, against the dotted typical reserve constrained 1000MW</a:t>
        </a:r>
      </a:p>
    </p188:txBody>
  </p188:cm>
</p188:cmLst>
</file>

<file path=ppt/drawings/drawing1.xml><?xml version="1.0" encoding="utf-8"?>
<c:userShapes xmlns:c="http://schemas.openxmlformats.org/drawingml/2006/chart">
  <cdr:relSizeAnchor xmlns:cdr="http://schemas.openxmlformats.org/drawingml/2006/chartDrawing">
    <cdr:from>
      <cdr:x>0.70832</cdr:x>
      <cdr:y>0.4346</cdr:y>
    </cdr:from>
    <cdr:to>
      <cdr:x>0.99198</cdr:x>
      <cdr:y>0.51745</cdr:y>
    </cdr:to>
    <cdr:sp macro="" textlink="">
      <cdr:nvSpPr>
        <cdr:cNvPr id="2" name="TextBox 5">
          <a:extLst xmlns:a="http://schemas.openxmlformats.org/drawingml/2006/main">
            <a:ext uri="{FF2B5EF4-FFF2-40B4-BE49-F238E27FC236}">
              <a16:creationId xmlns:a16="http://schemas.microsoft.com/office/drawing/2014/main" id="{AFFD90D7-2ED5-3ABD-9FA8-9E95A5BFF718}"/>
            </a:ext>
          </a:extLst>
        </cdr:cNvPr>
        <cdr:cNvSpPr txBox="1"/>
      </cdr:nvSpPr>
      <cdr:spPr>
        <a:xfrm xmlns:a="http://schemas.openxmlformats.org/drawingml/2006/main">
          <a:off x="7569820" y="1614430"/>
          <a:ext cx="3031505"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400" dirty="0"/>
            <a:t>22 days between 600 and 800MW</a:t>
          </a:r>
          <a:endParaRPr lang="en-NZ" sz="1400" dirty="0"/>
        </a:p>
      </cdr:txBody>
    </cdr:sp>
  </cdr:relSizeAnchor>
</c:userShape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5T21:17:27.677"/>
    </inkml:context>
    <inkml:brush xml:id="br0">
      <inkml:brushProperty name="width" value="0.035" units="cm"/>
      <inkml:brushProperty name="height" value="0.035" units="cm"/>
      <inkml:brushProperty name="color" value="#E71224"/>
    </inkml:brush>
  </inkml:definitions>
  <inkml:trace contextRef="#ctx0" brushRef="#br0">2370 1879 24520,'-17'21'0,"-2"-1"0,-2-1 0,-1-2 0,-2-1 0,-2-2 0,-1-1 0,-2-2 0,-1-1 0,-2-2 0,-1-1 0,-2-2 0,0-1 0,-2-2 0,-1-2 0,-2-1 0,0-2 0,-1-1 0,-1-2 0,-1-1 0,-1-2 0,-1-1 0,0-2 0,-1-2 0,0-1 0,-1-1 0,0-2 0,-1-1 0,0-2 0,1-1 0,-1-1 0,0-2 0,0 0 0,0-2 0,0-1 0,1-2 0,0 0 0,1-1 0,0-1 0,0-1 0,2-1 0,0-1 0,0-1 0,2 0 0,0-1 0,2-1 0,0 0 0,2 0 0,1-1 0,1 0 0,1-1 0,2 0 0,1 0 0,1 0 0,2 0 0,1 0 0,2 0 0,2 0 0,1 0 0,2 0 0,2 1 0,1 1 0,2-1 0,2 1 0,2 1 0,1 0 0,3 1 0,1 1 0,2 1 0,2 0 0,2 1 0,1 1 0,3 2 0,2 0 0,1 1 0,2 2 0,2 0 0,2 2 0,2 1 0,1 1 0,3 2 0,1 1 0,1 1 0,3 2 0,1 1 0,2 2 0,1 1 0,2 2 0,1 1 0,2 2 0,1 1 0,1 2 0,2 1 0,1 2 0,1 2 0,1 1 0,2 1 0,0 3 0,1 0 0,1 3 0,1 1 0,1 1 0,0 2 0,1 2 0,0 1 0,1 1 0,0 2 0,1 1 0,-1 2 0,1 1 0,0 1 0,0 1 0,0 2 0,0 1 0,-1 1 0,1 1 0,-1 2 0,-1 0 0,0 1 0,-1 1 0,0 1 0,-1 1 0,-1 1 0,0 0 0,-2 1 0,0 0 0,-2 1 0,0 1 0,-2 0 0,-1 0 0,-1 1 0,-2 0 0,-1 0 0,-1 0 0,-2 0 0,-2 0 0,-1 0 0,-1 0 0,-2 0 0,-2-1 0,-2 0 0,-1 0 0,-2 0 0,-2-2 0,-2 1 0,-1-2 0,-3 0 0,-1 0 0,-2-2 0,-2 0 0,-2-1 0,-2-2 0,-1 0 0,-3-1 0,-1-1 0,-2-2 0,-2 0 0,-2-2 0,-2-1 0,-2-1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5T21:17:33.742"/>
    </inkml:context>
    <inkml:brush xml:id="br0">
      <inkml:brushProperty name="width" value="0.035" units="cm"/>
      <inkml:brushProperty name="height" value="0.035" units="cm"/>
      <inkml:brushProperty name="color" value="#E71224"/>
    </inkml:brush>
  </inkml:definitions>
  <inkml:trace contextRef="#ctx0" brushRef="#br0">2715 1602 24482,'-15'30'0,"-2"-1"0,-2-1 0,-2-1 0,-2-1 0,-2-1 0,-2-2 0,-1-1 0,-3-1 0,-1-1 0,-2-2 0,-1-1 0,-2-1 0,-2-2 0,-1-1 0,-1-2 0,-2-1 0,-1-2 0,-1-1 0,-2-2 0,0-1 0,-2-2 0,0-1 0,-1-2 0,-1-1 0,-1-2 0,0-1 0,-1-2 0,0-1 0,-1-2 0,0-1 0,0-2 0,0-1 0,0-1 0,0-2 0,0-2 0,0 0 0,0-2 0,1-1 0,1-2 0,0 0 0,0-2 0,1-1 0,1-1 0,1-1 0,1-1 0,1-1 0,1-1 0,1-1 0,1 0 0,2-1 0,1-1 0,1-1 0,2 0 0,2-1 0,1 0 0,1-1 0,3 0 0,1 0 0,2 0 0,2-1 0,1 0 0,3 1 0,1-1 0,3 0 0,1 0 0,3 1 0,2 0 0,1 0 0,3 0 0,2 1 0,2 0 0,3 1 0,1 0 0,2 1 0,3 1 0,2 1 0,1 0 0,3 1 0,2 1 0,2 1 0,2 1 0,2 1 0,2 1 0,2 1 0,2 1 0,2 2 0,2 1 0,1 1 0,2 1 0,2 2 0,1 1 0,2 1 0,2 2 0,1 1 0,2 2 0,0 1 0,2 2 0,2 1 0,0 2 0,1 1 0,2 2 0,0 1 0,2 2 0,0 1 0,0 2 0,1 1 0,1 2 0,0 1 0,1 2 0,0 1 0,0 2 0,0 1 0,0 1 0,1 2 0,-1 2 0,-1 0 0,1 2 0,-1 1 0,0 2 0,-1 0 0,-1 2 0,0 1 0,-1 1 0,-1 1 0,-1 1 0,-1 1 0,0 1 0,-3 1 0,0 0 0,-2 1 0,-1 1 0,-1 1 0,-2 0 0,-1 1 0,-2 0 0,-2 1 0,-1 0 0,-2 0 0,-2 0 0,-2 1 0,-2 0 0,-1-1 0,-3 1 0,-2 0 0,-1 0 0,-3-1 0,-1 0 0,-3 0 0,-2 0 0,-2-1 0,-2 0 0,-2-1 0,-2 0 0,-3-1 0,-1-1 0,-3-1 0,-2 0 0,-2-1 0,-2-1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5T21:25:56.274"/>
    </inkml:context>
    <inkml:brush xml:id="br0">
      <inkml:brushProperty name="width" value="0.035" units="cm"/>
      <inkml:brushProperty name="height" value="0.035" units="cm"/>
      <inkml:brushProperty name="color" value="#E71224"/>
    </inkml:brush>
  </inkml:definitions>
  <inkml:trace contextRef="#ctx0" brushRef="#br0">3483 1571 24451,'-12'31'0,"-2"-2"0,-3 0 0,-3-2 0,-2 0 0,-3-2 0,-3-1 0,-1-1 0,-4-2 0,-1 0 0,-3-2 0,-2-2 0,-2 0 0,-3-2 0,-1-2 0,-3-1 0,-1-1 0,-2-2 0,-2-1 0,-2-2 0,-1-1 0,-2-2 0,-1-1 0,-2-2 0,-1-1 0,-1-2 0,-1-2 0,0 0 0,-2-3 0,-1-1 0,0-1 0,0-2 0,-1-1 0,-1-1 0,0-2 0,1-2 0,-1 0 0,0-2 0,1-1 0,0-2 0,0-1 0,1-1 0,0-1 0,1-1 0,1-1 0,1-1 0,1-1 0,1-1 0,1-1 0,2-1 0,1-1 0,1 0 0,2-1 0,2-1 0,1 0 0,2 0 0,3-1 0,1-1 0,2 0 0,2 0 0,3 0 0,1 0 0,3-1 0,3 0 0,1 1 0,4-1 0,1 1 0,4 0 0,1 0 0,4 1 0,2-1 0,2 2 0,4-1 0,2 2 0,2 0 0,4 0 0,2 1 0,3 1 0,2 1 0,3 1 0,3 0 0,3 2 0,2 0 0,3 2 0,2 1 0,3 0 0,2 2 0,3 2 0,2 0 0,3 2 0,1 1 0,4 1 0,1 2 0,2 1 0,3 1 0,1 2 0,3 1 0,1 2 0,2 1 0,2 2 0,1 1 0,2 2 0,1 1 0,1 2 0,2 2 0,1 0 0,1 3 0,1 1 0,1 1 0,0 2 0,1 1 0,1 2 0,0 1 0,0 1 0,1 2 0,0 2 0,-1 0 0,1 2 0,0 2 0,-1 0 0,-1 2 0,1 1 0,-2 1 0,0 1 0,-1 1 0,-1 1 0,-1 2 0,-1 0 0,-1 1 0,-1 0 0,-2 2 0,-2 0 0,-1 1 0,-1 1 0,-3 0 0,-1 0 0,-2 2 0,-2-1 0,-2 1 0,-3 0 0,-1 0 0,-3 1 0,-2-1 0,-2 1 0,-3-1 0,-2 1 0,-3-1 0,-2 0 0,-3 0 0,-2 0 0,-3-1 0,-3 0 0,-2-1 0,-3 0 0,-3-1 0,-2-1 0,-4 0 0,-1-1 0,-4-1 0,-2-1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5T21:27:08.817"/>
    </inkml:context>
    <inkml:brush xml:id="br0">
      <inkml:brushProperty name="width" value="0.035" units="cm"/>
      <inkml:brushProperty name="height" value="0.035" units="cm"/>
      <inkml:brushProperty name="color" value="#E71224"/>
    </inkml:brush>
  </inkml:definitions>
  <inkml:trace contextRef="#ctx0" brushRef="#br0">0 0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5T21:27:08.939"/>
    </inkml:context>
    <inkml:brush xml:id="br0">
      <inkml:brushProperty name="width" value="0.035" units="cm"/>
      <inkml:brushProperty name="height" value="0.035" units="cm"/>
      <inkml:brushProperty name="color" value="#E71224"/>
    </inkml:brush>
  </inkml:definitions>
  <inkml:trace contextRef="#ctx0" brushRef="#br0">0 0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5T21:27:35.693"/>
    </inkml:context>
    <inkml:brush xml:id="br0">
      <inkml:brushProperty name="width" value="0.035" units="cm"/>
      <inkml:brushProperty name="height" value="0.035" units="cm"/>
      <inkml:brushProperty name="color" value="#E71224"/>
    </inkml:brush>
  </inkml:definitions>
  <inkml:trace contextRef="#ctx0" brushRef="#br0">515 485 24575,'13'0'0,"0"1"0,0-2 0,-1 0 0,1 0 0,0-1 0,-1 0 0,1-2 0,-1 1 0,0-1 0,23-12 0,85-45 0,200-73 0,141-8 0,-373 122 0,102-9 0,-35 7 0,-39 4 0,1 4 0,0 6 0,1 5 0,197 20 0,-281-14 0,1 2 0,-1 2 0,-1 1 0,37 14 0,16 12 0,2-3 0,140 30 0,30-9 0,-191-35 0,116 48 0,121 72 0,-240-112 0,0-3 0,102 22 0,-96-27 0,-40-9 0,507 149 0,-505-145 0,-15-7 0,0 2 0,-1 0 0,0 0 0,24 16 0,238 151 0,-270-169 0,49 25 0,106 39 0,31 15 0,-149-57 0,61 49 0,-70-49 0,1-1 0,63 34 0,-60-39 0,48 34 0,-67-40 0,47 27 0,31 22 0,21 16 0,-109-75 0,-1 0 0,1 0 0,0-1 0,18 3 0,23 10 0,22 10 0,-45-17 0,1 2 0,30 16 0,123 59 0,-105-53 0,-53-23 0,0 1 0,-1 2 0,0 1 0,-1 0 0,-1 2 0,23 22 0,-38-31 0,-1 0 0,0 0 0,-1 1 0,0 0 0,0 0 0,6 17 0,-6-13 0,1 0 0,12 20 0,-9-19 0,-1 1 0,-1 1 0,0-1 0,5 19 0,-5-14 0,17 35 0,25 56 0,-12-17 0,-33-83 0,-1 1 0,0 0 0,-1 0 0,0 0 0,-1 0 0,0 14 0,-4-15 0,1-1 0,-1 0 0,-1 0 0,0 0 0,-1 0 0,0 0 0,0-1 0,-1 0 0,-12 15 0,-4 8 0,10-15 0,0-1 0,-2 0 0,0-1 0,-1 0 0,-25 19 0,17-16 0,-37 41 0,-63 66 0,112-114 0,-1-1 0,0-1 0,-1 0 0,0-1 0,0 0 0,-1-1 0,0 0 0,0-1 0,-17 5 0,-15 8 0,32-12 0,-1 0 0,-25 6 0,19-6 0,1 0 0,0 1 0,-20 11 0,19-8 0,-45 15 0,-96 35 0,77-25 0,62-25 0,0 0 0,-35 9 0,-18 7 0,17-4 0,-76 31 0,86-36 0,-50 26 0,26-10 0,30-13 0,2 2 0,-44 30 0,21-20 0,5-3 0,7-1 0,0-2 0,-2-2 0,-1-2 0,-1-3 0,0-3 0,-1-2 0,-70 9 0,1-8 0,-1-6 0,-162-7 0,186-9 0,1-5 0,-169-39 0,-194-81 0,52 12 0,-137-59 0,275 81 0,71 20 0,108 39 0,59 23 0,1-2 0,1-2 0,0-1 0,2-1 0,-41-34 0,61 46 0,0 0 0,-1 1 0,0 1 0,-28-11 0,28 12 0,-1 0 0,1-1 0,1 0 0,-22-16 0,-68-69 0,-4-4 0,25 34 0,39 32 0,2-2 0,-56-57 0,47 37 0,-87-66 0,121 106 0,-286-235 0,250 208 0,37 29 0,1-1 0,0 0 0,-12-13 0,1 0 0,0 1 0,-42-28 0,-29-27 0,36 24 0,29 28 0,1-2 0,-34-42 0,29 25 0,-51-83 0,-14-62 0,90 170 0,4 11 0,1-1 0,1 0 0,0-1 0,0 1 0,0-1 0,-2-20 0,-7-38 0,8 46 0,-4-44 0,-5-36 0,8 70 0,-2-47 0,8 60 0,0 1 0,1 0 0,2-1 0,0 1 0,7-27 0,-6 34 0,1 0 0,0 0 0,0 0 0,2 1 0,-1-1 0,1 1 0,1 1 0,0 0 0,10-11 0,12-10 0,3-3 0,43-36 0,-64 59 0,2 0 0,-1 1 0,1 1 0,1 0 0,0 1 0,0 1 0,0 0 0,22-6 0,-5 5 0,0 1 0,0 2 0,62-2 0,-33 9-71,-39-1-145,0 0 0,0-1 1,0-1-1,1-1 1,38-9-1,-44 6-6610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5T21:27:38.467"/>
    </inkml:context>
    <inkml:brush xml:id="br0">
      <inkml:brushProperty name="width" value="0.035" units="cm"/>
      <inkml:brushProperty name="height" value="0.035" units="cm"/>
      <inkml:brushProperty name="color" value="#E71224"/>
    </inkml:brush>
  </inkml:definitions>
  <inkml:trace contextRef="#ctx0" brushRef="#br0">0 1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5T21:28:20.615"/>
    </inkml:context>
    <inkml:brush xml:id="br0">
      <inkml:brushProperty name="width" value="0.035" units="cm"/>
      <inkml:brushProperty name="height" value="0.035" units="cm"/>
    </inkml:brush>
  </inkml:definitions>
  <inkml:trace contextRef="#ctx0" brushRef="#br0">0 0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25T21:28:27.019"/>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2D05DD8C-C9F6-DA4E-A567-798D1E88AAB9}" type="datetimeFigureOut">
              <a:rPr lang="en-US" smtClean="0"/>
              <a:t>10/14/2025</a:t>
            </a:fld>
            <a:endParaRPr lang="en-US"/>
          </a:p>
        </p:txBody>
      </p:sp>
      <p:sp>
        <p:nvSpPr>
          <p:cNvPr id="4" name="Slide Image Placeholder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D0E4909A-ECEF-0140-9510-BF7B5B3B1384}" type="slidenum">
              <a:rPr lang="en-US" smtClean="0"/>
              <a:t>‹#›</a:t>
            </a:fld>
            <a:endParaRPr lang="en-US"/>
          </a:p>
        </p:txBody>
      </p:sp>
    </p:spTree>
    <p:extLst>
      <p:ext uri="{BB962C8B-B14F-4D97-AF65-F5344CB8AC3E}">
        <p14:creationId xmlns:p14="http://schemas.microsoft.com/office/powerpoint/2010/main" val="4087653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54125"/>
            <a:ext cx="5962650" cy="3354388"/>
          </a:xfrm>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NZ" sz="2400">
                <a:highlight>
                  <a:srgbClr val="FFFF00"/>
                </a:highlight>
              </a:rPr>
              <a:t>T</a:t>
            </a:r>
            <a:r>
              <a:rPr lang="mi-NZ" sz="2400">
                <a:highlight>
                  <a:srgbClr val="FFFF00"/>
                </a:highlight>
              </a:rPr>
              <a:t>ēnā koutou, </a:t>
            </a:r>
            <a:r>
              <a:rPr lang="en-NZ" sz="2400">
                <a:highlight>
                  <a:srgbClr val="FFFF00"/>
                </a:highlight>
              </a:rPr>
              <a:t>t</a:t>
            </a:r>
            <a:r>
              <a:rPr lang="mi-NZ" sz="2400">
                <a:highlight>
                  <a:srgbClr val="FFFF00"/>
                </a:highlight>
              </a:rPr>
              <a:t>ēnā koutou, nau mai, hoki mai</a:t>
            </a:r>
          </a:p>
          <a:p>
            <a:pPr marL="0" lvl="0" indent="0">
              <a:buFont typeface="Arial" panose="020B0604020202020204" pitchFamily="34" charset="0"/>
              <a:buNone/>
            </a:pPr>
            <a:r>
              <a:rPr lang="en-NZ" sz="2400">
                <a:highlight>
                  <a:srgbClr val="FFFF00"/>
                </a:highlight>
              </a:rPr>
              <a:t>Hi and welcome to the SO Industry Forum</a:t>
            </a:r>
          </a:p>
          <a:p>
            <a:pPr marL="0" indent="0">
              <a:buFont typeface="Arial" panose="020B0604020202020204" pitchFamily="34" charset="0"/>
              <a:buNone/>
            </a:pPr>
            <a:r>
              <a:rPr lang="en-NZ" sz="2400"/>
              <a:t>I’m […], one of the SO senior leadership team here at TP</a:t>
            </a:r>
          </a:p>
          <a:p>
            <a:pPr marL="0" indent="0">
              <a:buFont typeface="Arial" panose="020B0604020202020204" pitchFamily="34" charset="0"/>
              <a:buNone/>
            </a:pPr>
            <a:r>
              <a:rPr lang="en-NZ" sz="2400"/>
              <a:t>Housekeeping:</a:t>
            </a:r>
          </a:p>
          <a:p>
            <a:pPr marL="285750" indent="-285750">
              <a:buFont typeface="Arial" panose="020B0604020202020204" pitchFamily="34" charset="0"/>
              <a:buChar char="•"/>
            </a:pPr>
            <a:r>
              <a:rPr lang="en-NZ" sz="2400"/>
              <a:t>Can you keep </a:t>
            </a:r>
            <a:r>
              <a:rPr lang="en-NZ" sz="2400" b="1"/>
              <a:t>your camera and mic off </a:t>
            </a:r>
            <a:r>
              <a:rPr lang="en-NZ" sz="2400"/>
              <a:t>for most of the presentation unless you are speaking</a:t>
            </a:r>
          </a:p>
          <a:p>
            <a:pPr marL="285750" indent="-285750">
              <a:buFont typeface="Arial" panose="020B0604020202020204" pitchFamily="34" charset="0"/>
              <a:buChar char="•"/>
            </a:pPr>
            <a:r>
              <a:rPr lang="en-NZ" sz="2400"/>
              <a:t>AI note takers – </a:t>
            </a:r>
            <a:r>
              <a:rPr lang="en-NZ" sz="2400">
                <a:highlight>
                  <a:srgbClr val="FFFF00"/>
                </a:highlight>
              </a:rPr>
              <a:t>we’ve noted a few people using them on these sessions and often that results in everyone being spammed by the tool. </a:t>
            </a:r>
            <a:r>
              <a:rPr lang="en-NZ" sz="2400"/>
              <a:t>. </a:t>
            </a:r>
            <a:r>
              <a:rPr lang="en-NZ" sz="2400">
                <a:highlight>
                  <a:srgbClr val="FFFF00"/>
                </a:highlight>
              </a:rPr>
              <a:t>We won’t be letting AI notetaker tools into these meetings.  And a reminder we do record these sessions, and the recording and slides go up on our webpage immediately after the session.</a:t>
            </a:r>
            <a:endParaRPr lang="en-NZ" sz="2400"/>
          </a:p>
          <a:p>
            <a:pPr marL="285750" indent="-285750">
              <a:buFont typeface="Arial" panose="020B0604020202020204" pitchFamily="34" charset="0"/>
              <a:buChar char="•"/>
            </a:pPr>
            <a:endParaRPr lang="en-NZ" sz="2400"/>
          </a:p>
          <a:p>
            <a:pPr marL="285750" indent="-285750">
              <a:buFont typeface="Arial" panose="020B0604020202020204" pitchFamily="34" charset="0"/>
              <a:buChar char="•"/>
            </a:pPr>
            <a:r>
              <a:rPr lang="en-NZ" sz="2400" b="1"/>
              <a:t>Questions</a:t>
            </a:r>
          </a:p>
          <a:p>
            <a:pPr marL="742950" lvl="1" indent="-285750">
              <a:buFont typeface="Arial" panose="020B0604020202020204" pitchFamily="34" charset="0"/>
              <a:buChar char="•"/>
            </a:pPr>
            <a:r>
              <a:rPr lang="en-NZ" sz="2400"/>
              <a:t>You are welcome to add any questions you have to the chat,. We welcome questions and will get to the questions at the end.</a:t>
            </a:r>
          </a:p>
          <a:p>
            <a:pPr marL="742950" lvl="1" indent="-285750">
              <a:buFont typeface="Arial" panose="020B0604020202020204" pitchFamily="34" charset="0"/>
              <a:buChar char="•"/>
            </a:pPr>
            <a:r>
              <a:rPr lang="en-NZ" sz="2400"/>
              <a:t>There are different levels of market or system understanding so please ask if you need more clarification –our experts are happy to explain points. </a:t>
            </a:r>
          </a:p>
          <a:p>
            <a:pPr marL="742950" lvl="1" indent="-285750">
              <a:buFont typeface="Arial" panose="020B0604020202020204" pitchFamily="34" charset="0"/>
              <a:buChar char="•"/>
            </a:pPr>
            <a:r>
              <a:rPr lang="en-NZ" sz="2400"/>
              <a:t>In some cases we may not be able to answer Qs directly, but we will take these away and either contact you directly or respond in the next briefing. We had one of those last week and we will respond to a couple of those Qs at the end.</a:t>
            </a:r>
          </a:p>
        </p:txBody>
      </p:sp>
      <p:sp>
        <p:nvSpPr>
          <p:cNvPr id="4" name="Slide Number Placeholder 3"/>
          <p:cNvSpPr>
            <a:spLocks noGrp="1"/>
          </p:cNvSpPr>
          <p:nvPr>
            <p:ph type="sldNum" sz="quarter" idx="5"/>
          </p:nvPr>
        </p:nvSpPr>
        <p:spPr/>
        <p:txBody>
          <a:bodyPr/>
          <a:lstStyle/>
          <a:p>
            <a:fld id="{D0E4909A-ECEF-0140-9510-BF7B5B3B1384}" type="slidenum">
              <a:rPr lang="en-US" smtClean="0"/>
              <a:t>1</a:t>
            </a:fld>
            <a:endParaRPr lang="en-US"/>
          </a:p>
        </p:txBody>
      </p:sp>
    </p:spTree>
    <p:extLst>
      <p:ext uri="{BB962C8B-B14F-4D97-AF65-F5344CB8AC3E}">
        <p14:creationId xmlns:p14="http://schemas.microsoft.com/office/powerpoint/2010/main" val="2257912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b="1"/>
          </a:p>
          <a:p>
            <a:endParaRPr lang="en-NZ"/>
          </a:p>
          <a:p>
            <a:endParaRPr lang="en-NZ"/>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4909A-ECEF-0140-9510-BF7B5B3B1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9287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8720A-EACA-DB4E-5D0C-B3614DE3D2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78A4FB-16A9-F377-95EA-6B109BB832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142106-6C9F-2CB6-B38B-401E639A276D}"/>
              </a:ext>
            </a:extLst>
          </p:cNvPr>
          <p:cNvSpPr>
            <a:spLocks noGrp="1"/>
          </p:cNvSpPr>
          <p:nvPr>
            <p:ph type="body" idx="1"/>
          </p:nvPr>
        </p:nvSpPr>
        <p:spPr/>
        <p:txBody>
          <a:bodyPr/>
          <a:lstStyle/>
          <a:p>
            <a:r>
              <a:rPr lang="en-NZ" b="0"/>
              <a:t>As we move further into spring we continue monitoring capacity closely despite a decrease in peak demand meaning most of the time the residual is healthy. During the shoulder seasons with an increase in outages, reduced thermal unit commitment, and continued possibility of cold snaps or large swings in output from wind generation, capacity can still be tight despite much lower demand. </a:t>
            </a:r>
          </a:p>
          <a:p>
            <a:endParaRPr lang="en-NZ"/>
          </a:p>
          <a:p>
            <a:endParaRPr lang="en-NZ"/>
          </a:p>
        </p:txBody>
      </p:sp>
      <p:sp>
        <p:nvSpPr>
          <p:cNvPr id="4" name="Slide Number Placeholder 3">
            <a:extLst>
              <a:ext uri="{FF2B5EF4-FFF2-40B4-BE49-F238E27FC236}">
                <a16:creationId xmlns:a16="http://schemas.microsoft.com/office/drawing/2014/main" id="{E3A2E473-3D45-A389-1B3A-35016D1E079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4909A-ECEF-0140-9510-BF7B5B3B1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4329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cs typeface="Calibri"/>
              </a:rPr>
              <a:t>Theo</a:t>
            </a:r>
          </a:p>
        </p:txBody>
      </p:sp>
      <p:sp>
        <p:nvSpPr>
          <p:cNvPr id="4" name="Slide Number Placeholder 3"/>
          <p:cNvSpPr>
            <a:spLocks noGrp="1"/>
          </p:cNvSpPr>
          <p:nvPr>
            <p:ph type="sldNum" sz="quarter" idx="5"/>
          </p:nvPr>
        </p:nvSpPr>
        <p:spPr/>
        <p:txBody>
          <a:bodyPr/>
          <a:lstStyle/>
          <a:p>
            <a:fld id="{D0E4909A-ECEF-0140-9510-BF7B5B3B1384}" type="slidenum">
              <a:rPr lang="en-US" smtClean="0"/>
              <a:t>12</a:t>
            </a:fld>
            <a:endParaRPr lang="en-US"/>
          </a:p>
        </p:txBody>
      </p:sp>
    </p:spTree>
    <p:extLst>
      <p:ext uri="{BB962C8B-B14F-4D97-AF65-F5344CB8AC3E}">
        <p14:creationId xmlns:p14="http://schemas.microsoft.com/office/powerpoint/2010/main" val="2914604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E6ECD-6402-ADC8-8A38-8A0A62934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3D4007-AB43-5A20-2B61-9EB99A5A64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1F5019-C658-3070-87E3-2DD1D38D3A56}"/>
              </a:ext>
            </a:extLst>
          </p:cNvPr>
          <p:cNvSpPr>
            <a:spLocks noGrp="1"/>
          </p:cNvSpPr>
          <p:nvPr>
            <p:ph type="body" idx="1"/>
          </p:nvPr>
        </p:nvSpPr>
        <p:spPr/>
        <p:txBody>
          <a:bodyPr/>
          <a:lstStyle/>
          <a:p>
            <a:endParaRPr lang="en-NZ"/>
          </a:p>
        </p:txBody>
      </p:sp>
      <p:sp>
        <p:nvSpPr>
          <p:cNvPr id="4" name="Slide Number Placeholder 3">
            <a:extLst>
              <a:ext uri="{FF2B5EF4-FFF2-40B4-BE49-F238E27FC236}">
                <a16:creationId xmlns:a16="http://schemas.microsoft.com/office/drawing/2014/main" id="{E9C5EF6F-CA89-F240-4A69-9FF231C4AC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4909A-ECEF-0140-9510-BF7B5B3B1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0336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A3D1C-F2D3-5C7B-49CA-57B8C90671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97CB80-F738-BB62-FAB4-C08E79B1C4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149BD1-49A2-5DE4-8770-363405471026}"/>
              </a:ext>
            </a:extLst>
          </p:cNvPr>
          <p:cNvSpPr>
            <a:spLocks noGrp="1"/>
          </p:cNvSpPr>
          <p:nvPr>
            <p:ph type="body" idx="1"/>
          </p:nvPr>
        </p:nvSpPr>
        <p:spPr/>
        <p:txBody>
          <a:bodyPr/>
          <a:lstStyle/>
          <a:p>
            <a:endParaRPr lang="en-NZ"/>
          </a:p>
        </p:txBody>
      </p:sp>
      <p:sp>
        <p:nvSpPr>
          <p:cNvPr id="4" name="Slide Number Placeholder 3">
            <a:extLst>
              <a:ext uri="{FF2B5EF4-FFF2-40B4-BE49-F238E27FC236}">
                <a16:creationId xmlns:a16="http://schemas.microsoft.com/office/drawing/2014/main" id="{C584E419-1FD1-CBD1-3DE3-61CCF995D10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4909A-ECEF-0140-9510-BF7B5B3B1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179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C6D80-F36E-0CB1-E1D4-89C7371A6C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3F40D5-5883-6B4C-4B84-5E881D5AA4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E0C6BD-DAAD-632F-927B-31F930DFB730}"/>
              </a:ext>
            </a:extLst>
          </p:cNvPr>
          <p:cNvSpPr>
            <a:spLocks noGrp="1"/>
          </p:cNvSpPr>
          <p:nvPr>
            <p:ph type="body" idx="1"/>
          </p:nvPr>
        </p:nvSpPr>
        <p:spPr/>
        <p:txBody>
          <a:bodyPr/>
          <a:lstStyle/>
          <a:p>
            <a:r>
              <a:rPr lang="en-NZ">
                <a:cs typeface="Calibri"/>
              </a:rPr>
              <a:t>Theo</a:t>
            </a:r>
          </a:p>
        </p:txBody>
      </p:sp>
      <p:sp>
        <p:nvSpPr>
          <p:cNvPr id="4" name="Slide Number Placeholder 3">
            <a:extLst>
              <a:ext uri="{FF2B5EF4-FFF2-40B4-BE49-F238E27FC236}">
                <a16:creationId xmlns:a16="http://schemas.microsoft.com/office/drawing/2014/main" id="{3AF7DDF5-82F2-6B48-17AE-5AAA3D039759}"/>
              </a:ext>
            </a:extLst>
          </p:cNvPr>
          <p:cNvSpPr>
            <a:spLocks noGrp="1"/>
          </p:cNvSpPr>
          <p:nvPr>
            <p:ph type="sldNum" sz="quarter" idx="5"/>
          </p:nvPr>
        </p:nvSpPr>
        <p:spPr/>
        <p:txBody>
          <a:bodyPr/>
          <a:lstStyle/>
          <a:p>
            <a:fld id="{D0E4909A-ECEF-0140-9510-BF7B5B3B1384}" type="slidenum">
              <a:rPr lang="en-US" smtClean="0"/>
              <a:t>16</a:t>
            </a:fld>
            <a:endParaRPr lang="en-US"/>
          </a:p>
        </p:txBody>
      </p:sp>
    </p:spTree>
    <p:extLst>
      <p:ext uri="{BB962C8B-B14F-4D97-AF65-F5344CB8AC3E}">
        <p14:creationId xmlns:p14="http://schemas.microsoft.com/office/powerpoint/2010/main" val="1773742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CB998-FDA0-20A6-6A34-2C6B7DDF1F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7116ED-973E-6697-9DB3-2204E364C5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813E01-BF92-FB97-D858-420EE454F5C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a:t>2081 individual equipment outages across NZ between Sept and Dec 25</a:t>
            </a:r>
          </a:p>
          <a:p>
            <a:pPr marL="0" marR="0" lvl="0" indent="0" algn="l" defTabSz="914400" rtl="0" eaLnBrk="1" fontAlgn="auto" latinLnBrk="0" hangingPunct="1">
              <a:lnSpc>
                <a:spcPct val="100000"/>
              </a:lnSpc>
              <a:spcBef>
                <a:spcPts val="0"/>
              </a:spcBef>
              <a:spcAft>
                <a:spcPts val="0"/>
              </a:spcAft>
              <a:buClrTx/>
              <a:buSzTx/>
              <a:buFontTx/>
              <a:buNone/>
              <a:tabLst/>
              <a:defRPr/>
            </a:pPr>
            <a:r>
              <a:rPr lang="en-NZ"/>
              <a:t>All in POCP</a:t>
            </a:r>
          </a:p>
          <a:p>
            <a:pPr marL="0" marR="0" lvl="0" indent="0" algn="l" defTabSz="914400" rtl="0" eaLnBrk="1" fontAlgn="auto" latinLnBrk="0" hangingPunct="1">
              <a:lnSpc>
                <a:spcPct val="100000"/>
              </a:lnSpc>
              <a:spcBef>
                <a:spcPts val="0"/>
              </a:spcBef>
              <a:spcAft>
                <a:spcPts val="0"/>
              </a:spcAft>
              <a:buClrTx/>
              <a:buSzTx/>
              <a:buFontTx/>
              <a:buNone/>
              <a:tabLst/>
              <a:defRPr/>
            </a:pPr>
            <a:r>
              <a:rPr lang="en-NZ"/>
              <a:t>This is some of the major ones.</a:t>
            </a:r>
          </a:p>
          <a:p>
            <a:endParaRPr lang="en-US"/>
          </a:p>
          <a:p>
            <a:r>
              <a:rPr lang="en-US"/>
              <a:t>For Asset owners you can check in POCP for outage dates and consider the impact on your own outages.</a:t>
            </a:r>
            <a:endParaRPr lang="en-NZ"/>
          </a:p>
          <a:p>
            <a:endParaRPr lang="en-NZ"/>
          </a:p>
        </p:txBody>
      </p:sp>
      <p:sp>
        <p:nvSpPr>
          <p:cNvPr id="4" name="Slide Number Placeholder 3">
            <a:extLst>
              <a:ext uri="{FF2B5EF4-FFF2-40B4-BE49-F238E27FC236}">
                <a16:creationId xmlns:a16="http://schemas.microsoft.com/office/drawing/2014/main" id="{B9EF28DC-B3EB-644E-C198-12B0A587D69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4909A-ECEF-0140-9510-BF7B5B3B1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95025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B2EAB-78A2-D4B5-5C04-7A3C369109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A0AE5D-D4EB-816A-6935-E685BBEB73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872524-6CCF-3667-79F1-7969C3C63A24}"/>
              </a:ext>
            </a:extLst>
          </p:cNvPr>
          <p:cNvSpPr>
            <a:spLocks noGrp="1"/>
          </p:cNvSpPr>
          <p:nvPr>
            <p:ph type="body" idx="1"/>
          </p:nvPr>
        </p:nvSpPr>
        <p:spPr/>
        <p:txBody>
          <a:bodyPr/>
          <a:lstStyle/>
          <a:p>
            <a:r>
              <a:rPr lang="en-US"/>
              <a:t>27 Oct</a:t>
            </a:r>
          </a:p>
          <a:p>
            <a:r>
              <a:rPr lang="en-US"/>
              <a:t>Waikato on N-security and Causes generation constraints in Waikato 110kV</a:t>
            </a:r>
          </a:p>
          <a:p>
            <a:r>
              <a:rPr lang="en-US"/>
              <a:t>3 Nov</a:t>
            </a:r>
          </a:p>
          <a:p>
            <a:r>
              <a:rPr lang="en-US"/>
              <a:t>Potential voltage management into Auckland</a:t>
            </a:r>
          </a:p>
          <a:p>
            <a:r>
              <a:rPr lang="en-US"/>
              <a:t>10 Nov</a:t>
            </a:r>
          </a:p>
          <a:p>
            <a:r>
              <a:rPr lang="en-US"/>
              <a:t>Potential voltage management into Auckland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Causes generation constraints in Waikato 110kV</a:t>
            </a:r>
          </a:p>
          <a:p>
            <a:endParaRPr lang="en-NZ"/>
          </a:p>
          <a:p>
            <a:endParaRPr lang="en-NZ"/>
          </a:p>
        </p:txBody>
      </p:sp>
      <p:sp>
        <p:nvSpPr>
          <p:cNvPr id="4" name="Slide Number Placeholder 3">
            <a:extLst>
              <a:ext uri="{FF2B5EF4-FFF2-40B4-BE49-F238E27FC236}">
                <a16:creationId xmlns:a16="http://schemas.microsoft.com/office/drawing/2014/main" id="{66300832-F204-C27E-422F-51CFF9346A55}"/>
              </a:ext>
            </a:extLst>
          </p:cNvPr>
          <p:cNvSpPr>
            <a:spLocks noGrp="1"/>
          </p:cNvSpPr>
          <p:nvPr>
            <p:ph type="sldNum" sz="quarter" idx="5"/>
          </p:nvPr>
        </p:nvSpPr>
        <p:spPr/>
        <p:txBody>
          <a:bodyPr/>
          <a:lstStyle/>
          <a:p>
            <a:fld id="{080F0D22-7CD4-48E0-85B6-CA0F68F43FD1}" type="slidenum">
              <a:rPr lang="en-NZ" smtClean="0"/>
              <a:t>18</a:t>
            </a:fld>
            <a:endParaRPr lang="en-NZ"/>
          </a:p>
        </p:txBody>
      </p:sp>
    </p:spTree>
    <p:extLst>
      <p:ext uri="{BB962C8B-B14F-4D97-AF65-F5344CB8AC3E}">
        <p14:creationId xmlns:p14="http://schemas.microsoft.com/office/powerpoint/2010/main" val="21745661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6BA5F-641E-212A-05CE-CB351196AA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A7CCB5-7C48-148F-43A5-95546ED55D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77E0DF-8463-F958-B80C-9C6B152A5AC0}"/>
              </a:ext>
            </a:extLst>
          </p:cNvPr>
          <p:cNvSpPr>
            <a:spLocks noGrp="1"/>
          </p:cNvSpPr>
          <p:nvPr>
            <p:ph type="body" idx="1"/>
          </p:nvPr>
        </p:nvSpPr>
        <p:spPr/>
        <p:txBody>
          <a:bodyPr/>
          <a:lstStyle/>
          <a:p>
            <a:r>
              <a:rPr lang="en-US"/>
              <a:t>20 Oct</a:t>
            </a:r>
          </a:p>
          <a:p>
            <a:r>
              <a:rPr lang="en-US"/>
              <a:t>TAB_WRK outage puts Tauhara, Harapaki, </a:t>
            </a:r>
            <a:r>
              <a:rPr lang="en-US" err="1"/>
              <a:t>Whirinaki</a:t>
            </a:r>
            <a:r>
              <a:rPr lang="en-US"/>
              <a:t> and </a:t>
            </a:r>
            <a:r>
              <a:rPr lang="en-US" err="1"/>
              <a:t>Waikaremoana</a:t>
            </a:r>
            <a:r>
              <a:rPr lang="en-US"/>
              <a:t> generation on N-security. Can set the risk</a:t>
            </a:r>
          </a:p>
          <a:p>
            <a:r>
              <a:rPr lang="en-US"/>
              <a:t>27 Oct</a:t>
            </a:r>
          </a:p>
          <a:p>
            <a:r>
              <a:rPr lang="en-US"/>
              <a:t>Parallel circuits into NNI</a:t>
            </a:r>
          </a:p>
          <a:p>
            <a:r>
              <a:rPr lang="en-US"/>
              <a:t>3 Nov</a:t>
            </a:r>
          </a:p>
          <a:p>
            <a:r>
              <a:rPr lang="en-US"/>
              <a:t>First WRK ring outage,</a:t>
            </a:r>
          </a:p>
          <a:p>
            <a:r>
              <a:rPr lang="en-US"/>
              <a:t>HVDC limit reduced</a:t>
            </a:r>
          </a:p>
          <a:p>
            <a:r>
              <a:rPr lang="en-US"/>
              <a:t>10 Nov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HVDC limit reduced</a:t>
            </a:r>
            <a:endParaRPr lang="en-NZ"/>
          </a:p>
          <a:p>
            <a:endParaRPr lang="en-NZ"/>
          </a:p>
        </p:txBody>
      </p:sp>
      <p:sp>
        <p:nvSpPr>
          <p:cNvPr id="4" name="Slide Number Placeholder 3">
            <a:extLst>
              <a:ext uri="{FF2B5EF4-FFF2-40B4-BE49-F238E27FC236}">
                <a16:creationId xmlns:a16="http://schemas.microsoft.com/office/drawing/2014/main" id="{23ADD31F-C6D5-ECA5-061A-F1BC361BB1C3}"/>
              </a:ext>
            </a:extLst>
          </p:cNvPr>
          <p:cNvSpPr>
            <a:spLocks noGrp="1"/>
          </p:cNvSpPr>
          <p:nvPr>
            <p:ph type="sldNum" sz="quarter" idx="5"/>
          </p:nvPr>
        </p:nvSpPr>
        <p:spPr/>
        <p:txBody>
          <a:bodyPr/>
          <a:lstStyle/>
          <a:p>
            <a:fld id="{080F0D22-7CD4-48E0-85B6-CA0F68F43FD1}" type="slidenum">
              <a:rPr lang="en-NZ" smtClean="0"/>
              <a:t>19</a:t>
            </a:fld>
            <a:endParaRPr lang="en-NZ"/>
          </a:p>
        </p:txBody>
      </p:sp>
    </p:spTree>
    <p:extLst>
      <p:ext uri="{BB962C8B-B14F-4D97-AF65-F5344CB8AC3E}">
        <p14:creationId xmlns:p14="http://schemas.microsoft.com/office/powerpoint/2010/main" val="15647011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Week 1 and Week 4 we have ASB_BRY and BRY_ISL outages that have an impact on voltage stability in the upper South Island. This can be managed by generation and controllable load.</a:t>
            </a:r>
          </a:p>
          <a:p>
            <a:r>
              <a:rPr lang="en-US"/>
              <a:t>All 4 weeks have multiple concurrent outages in the lower south island that could constrain on generation in the area.</a:t>
            </a:r>
            <a:endParaRPr lang="en-NZ"/>
          </a:p>
        </p:txBody>
      </p:sp>
      <p:sp>
        <p:nvSpPr>
          <p:cNvPr id="4" name="Slide Number Placeholder 3"/>
          <p:cNvSpPr>
            <a:spLocks noGrp="1"/>
          </p:cNvSpPr>
          <p:nvPr>
            <p:ph type="sldNum" sz="quarter" idx="5"/>
          </p:nvPr>
        </p:nvSpPr>
        <p:spPr/>
        <p:txBody>
          <a:bodyPr/>
          <a:lstStyle/>
          <a:p>
            <a:fld id="{080F0D22-7CD4-48E0-85B6-CA0F68F43FD1}" type="slidenum">
              <a:rPr lang="en-NZ" smtClean="0"/>
              <a:t>20</a:t>
            </a:fld>
            <a:endParaRPr lang="en-NZ"/>
          </a:p>
        </p:txBody>
      </p:sp>
    </p:spTree>
    <p:extLst>
      <p:ext uri="{BB962C8B-B14F-4D97-AF65-F5344CB8AC3E}">
        <p14:creationId xmlns:p14="http://schemas.microsoft.com/office/powerpoint/2010/main" val="3121304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i="0">
                <a:effectLst/>
                <a:latin typeface="Segoe UI" panose="020B0502040204020203" pitchFamily="34" charset="0"/>
                <a:ea typeface="Calibri" panose="020F0502020204030204" pitchFamily="34" charset="0"/>
              </a:rPr>
              <a:t>Usual agenda -  </a:t>
            </a:r>
          </a:p>
          <a:p>
            <a:endParaRPr lang="en-NZ" sz="1200" i="0">
              <a:effectLst/>
              <a:latin typeface="Segoe UI" panose="020B0502040204020203"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D0E4909A-ECEF-0140-9510-BF7B5B3B1384}" type="slidenum">
              <a:rPr lang="en-US" smtClean="0"/>
              <a:t>2</a:t>
            </a:fld>
            <a:endParaRPr lang="en-US"/>
          </a:p>
        </p:txBody>
      </p:sp>
    </p:spTree>
    <p:extLst>
      <p:ext uri="{BB962C8B-B14F-4D97-AF65-F5344CB8AC3E}">
        <p14:creationId xmlns:p14="http://schemas.microsoft.com/office/powerpoint/2010/main" val="4695172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a:t>Having SC3 &amp; SC4 out reduces the HVDC limit by 100MW in north transfer and 50MW in south transfer.</a:t>
            </a:r>
          </a:p>
          <a:p>
            <a:pPr marL="0" marR="0" lvl="0" indent="0" algn="l" defTabSz="914400" rtl="0" eaLnBrk="1" fontAlgn="auto" latinLnBrk="0" hangingPunct="1">
              <a:lnSpc>
                <a:spcPct val="100000"/>
              </a:lnSpc>
              <a:spcBef>
                <a:spcPts val="0"/>
              </a:spcBef>
              <a:spcAft>
                <a:spcPts val="0"/>
              </a:spcAft>
              <a:buClrTx/>
              <a:buSzTx/>
              <a:buFontTx/>
              <a:buNone/>
              <a:tabLst/>
              <a:defRPr/>
            </a:pPr>
            <a:r>
              <a:rPr lang="en-NZ"/>
              <a:t>SC9 out reduces the HVDC limit by a further 100MW in north transfer and 50MW in south transfer</a:t>
            </a:r>
          </a:p>
          <a:p>
            <a:pPr marL="0" marR="0" lvl="0" indent="0" algn="l" defTabSz="914400" rtl="0" eaLnBrk="1" fontAlgn="auto" latinLnBrk="0" hangingPunct="1">
              <a:lnSpc>
                <a:spcPct val="100000"/>
              </a:lnSpc>
              <a:spcBef>
                <a:spcPts val="0"/>
              </a:spcBef>
              <a:spcAft>
                <a:spcPts val="0"/>
              </a:spcAft>
              <a:buClrTx/>
              <a:buSzTx/>
              <a:buFontTx/>
              <a:buNone/>
              <a:tabLst/>
              <a:defRPr/>
            </a:pPr>
            <a:r>
              <a:rPr lang="en-NZ"/>
              <a:t>HVDC equipment outages and Lower NI AC line outages affect the HVDC limit.</a:t>
            </a:r>
          </a:p>
          <a:p>
            <a:pPr marL="0" marR="0" lvl="0" indent="0" algn="l" defTabSz="914400" rtl="0" eaLnBrk="1" fontAlgn="auto" latinLnBrk="0" hangingPunct="1">
              <a:lnSpc>
                <a:spcPct val="100000"/>
              </a:lnSpc>
              <a:spcBef>
                <a:spcPts val="0"/>
              </a:spcBef>
              <a:spcAft>
                <a:spcPts val="0"/>
              </a:spcAft>
              <a:buClrTx/>
              <a:buSzTx/>
              <a:buFontTx/>
              <a:buNone/>
              <a:tabLst/>
              <a:defRPr/>
            </a:pPr>
            <a:r>
              <a:rPr lang="en-NZ"/>
              <a:t>Why do we care if the HVDC hits it’s limits?  Residual and reserves are impacted.  In a dry scenario with south transfer more SI generation will be required and in the market there is price separation between the islands.</a:t>
            </a:r>
          </a:p>
          <a:p>
            <a:endParaRPr lang="en-NZ"/>
          </a:p>
        </p:txBody>
      </p:sp>
      <p:sp>
        <p:nvSpPr>
          <p:cNvPr id="4" name="Slide Number Placeholder 3"/>
          <p:cNvSpPr>
            <a:spLocks noGrp="1"/>
          </p:cNvSpPr>
          <p:nvPr>
            <p:ph type="sldNum" sz="quarter" idx="5"/>
          </p:nvPr>
        </p:nvSpPr>
        <p:spPr/>
        <p:txBody>
          <a:bodyPr/>
          <a:lstStyle/>
          <a:p>
            <a:fld id="{080F0D22-7CD4-48E0-85B6-CA0F68F43FD1}" type="slidenum">
              <a:rPr lang="en-NZ" smtClean="0"/>
              <a:t>21</a:t>
            </a:fld>
            <a:endParaRPr lang="en-NZ"/>
          </a:p>
        </p:txBody>
      </p:sp>
    </p:spTree>
    <p:extLst>
      <p:ext uri="{BB962C8B-B14F-4D97-AF65-F5344CB8AC3E}">
        <p14:creationId xmlns:p14="http://schemas.microsoft.com/office/powerpoint/2010/main" val="3100420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35952-7543-DA13-F087-F562A97FFB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C8C01C-96E2-1905-27BC-C888F018B3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038D3D-3A40-1D1D-2157-F2800FE77368}"/>
              </a:ext>
            </a:extLst>
          </p:cNvPr>
          <p:cNvSpPr>
            <a:spLocks noGrp="1"/>
          </p:cNvSpPr>
          <p:nvPr>
            <p:ph type="body" idx="1"/>
          </p:nvPr>
        </p:nvSpPr>
        <p:spPr/>
        <p:txBody>
          <a:bodyPr/>
          <a:lstStyle/>
          <a:p>
            <a:r>
              <a:rPr lang="en-NZ">
                <a:cs typeface="Calibri"/>
              </a:rPr>
              <a:t>Matt Hansen – NCC Ops Manager</a:t>
            </a:r>
          </a:p>
        </p:txBody>
      </p:sp>
      <p:sp>
        <p:nvSpPr>
          <p:cNvPr id="4" name="Slide Number Placeholder 3">
            <a:extLst>
              <a:ext uri="{FF2B5EF4-FFF2-40B4-BE49-F238E27FC236}">
                <a16:creationId xmlns:a16="http://schemas.microsoft.com/office/drawing/2014/main" id="{773E11F5-E262-BE2F-EAFB-D3F798A1458A}"/>
              </a:ext>
            </a:extLst>
          </p:cNvPr>
          <p:cNvSpPr>
            <a:spLocks noGrp="1"/>
          </p:cNvSpPr>
          <p:nvPr>
            <p:ph type="sldNum" sz="quarter" idx="5"/>
          </p:nvPr>
        </p:nvSpPr>
        <p:spPr/>
        <p:txBody>
          <a:bodyPr/>
          <a:lstStyle/>
          <a:p>
            <a:fld id="{D0E4909A-ECEF-0140-9510-BF7B5B3B1384}" type="slidenum">
              <a:rPr lang="en-US" smtClean="0"/>
              <a:t>22</a:t>
            </a:fld>
            <a:endParaRPr lang="en-US"/>
          </a:p>
        </p:txBody>
      </p:sp>
    </p:spTree>
    <p:extLst>
      <p:ext uri="{BB962C8B-B14F-4D97-AF65-F5344CB8AC3E}">
        <p14:creationId xmlns:p14="http://schemas.microsoft.com/office/powerpoint/2010/main" val="35037681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cs typeface="Calibri"/>
            </a:endParaRPr>
          </a:p>
        </p:txBody>
      </p:sp>
      <p:sp>
        <p:nvSpPr>
          <p:cNvPr id="4" name="Slide Number Placeholder 3"/>
          <p:cNvSpPr>
            <a:spLocks noGrp="1"/>
          </p:cNvSpPr>
          <p:nvPr>
            <p:ph type="sldNum" sz="quarter" idx="5"/>
          </p:nvPr>
        </p:nvSpPr>
        <p:spPr/>
        <p:txBody>
          <a:bodyPr/>
          <a:lstStyle/>
          <a:p>
            <a:fld id="{D0E4909A-ECEF-0140-9510-BF7B5B3B1384}" type="slidenum">
              <a:rPr lang="en-US" smtClean="0"/>
              <a:t>23</a:t>
            </a:fld>
            <a:endParaRPr lang="en-US"/>
          </a:p>
        </p:txBody>
      </p:sp>
    </p:spTree>
    <p:extLst>
      <p:ext uri="{BB962C8B-B14F-4D97-AF65-F5344CB8AC3E}">
        <p14:creationId xmlns:p14="http://schemas.microsoft.com/office/powerpoint/2010/main" val="631748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91B53-DE58-A6CB-A61A-7BFADF87BF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D7D49C-0305-8C6B-4C7D-3C06738A10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179D6D-B760-2936-A482-E296A7102132}"/>
              </a:ext>
            </a:extLst>
          </p:cNvPr>
          <p:cNvSpPr>
            <a:spLocks noGrp="1"/>
          </p:cNvSpPr>
          <p:nvPr>
            <p:ph type="body" idx="1"/>
          </p:nvPr>
        </p:nvSpPr>
        <p:spPr/>
        <p:txBody>
          <a:bodyPr/>
          <a:lstStyle/>
          <a:p>
            <a:endParaRPr lang="en-NZ">
              <a:cs typeface="Calibri"/>
            </a:endParaRPr>
          </a:p>
        </p:txBody>
      </p:sp>
      <p:sp>
        <p:nvSpPr>
          <p:cNvPr id="4" name="Slide Number Placeholder 3">
            <a:extLst>
              <a:ext uri="{FF2B5EF4-FFF2-40B4-BE49-F238E27FC236}">
                <a16:creationId xmlns:a16="http://schemas.microsoft.com/office/drawing/2014/main" id="{5BBA840B-C45F-A4D3-AE60-6D4E87745DBC}"/>
              </a:ext>
            </a:extLst>
          </p:cNvPr>
          <p:cNvSpPr>
            <a:spLocks noGrp="1"/>
          </p:cNvSpPr>
          <p:nvPr>
            <p:ph type="sldNum" sz="quarter" idx="5"/>
          </p:nvPr>
        </p:nvSpPr>
        <p:spPr/>
        <p:txBody>
          <a:bodyPr/>
          <a:lstStyle/>
          <a:p>
            <a:fld id="{D0E4909A-ECEF-0140-9510-BF7B5B3B1384}" type="slidenum">
              <a:rPr lang="en-US" smtClean="0"/>
              <a:t>24</a:t>
            </a:fld>
            <a:endParaRPr lang="en-US"/>
          </a:p>
        </p:txBody>
      </p:sp>
    </p:spTree>
    <p:extLst>
      <p:ext uri="{BB962C8B-B14F-4D97-AF65-F5344CB8AC3E}">
        <p14:creationId xmlns:p14="http://schemas.microsoft.com/office/powerpoint/2010/main" val="34121892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D58CA-F4B4-4968-EB01-4BE749A9CB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B9EAAD-321D-EF53-AB10-3FE7786765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BD7F46-B28B-0AEF-CAD5-3AE70EF26092}"/>
              </a:ext>
            </a:extLst>
          </p:cNvPr>
          <p:cNvSpPr>
            <a:spLocks noGrp="1"/>
          </p:cNvSpPr>
          <p:nvPr>
            <p:ph type="body" idx="1"/>
          </p:nvPr>
        </p:nvSpPr>
        <p:spPr/>
        <p:txBody>
          <a:bodyPr/>
          <a:lstStyle/>
          <a:p>
            <a:endParaRPr lang="en-NZ">
              <a:cs typeface="Calibri"/>
            </a:endParaRPr>
          </a:p>
        </p:txBody>
      </p:sp>
      <p:sp>
        <p:nvSpPr>
          <p:cNvPr id="4" name="Slide Number Placeholder 3">
            <a:extLst>
              <a:ext uri="{FF2B5EF4-FFF2-40B4-BE49-F238E27FC236}">
                <a16:creationId xmlns:a16="http://schemas.microsoft.com/office/drawing/2014/main" id="{D27C532D-F5EA-1924-69D1-B82AEF5A900B}"/>
              </a:ext>
            </a:extLst>
          </p:cNvPr>
          <p:cNvSpPr>
            <a:spLocks noGrp="1"/>
          </p:cNvSpPr>
          <p:nvPr>
            <p:ph type="sldNum" sz="quarter" idx="5"/>
          </p:nvPr>
        </p:nvSpPr>
        <p:spPr/>
        <p:txBody>
          <a:bodyPr/>
          <a:lstStyle/>
          <a:p>
            <a:fld id="{D0E4909A-ECEF-0140-9510-BF7B5B3B1384}" type="slidenum">
              <a:rPr lang="en-US" smtClean="0"/>
              <a:t>25</a:t>
            </a:fld>
            <a:endParaRPr lang="en-US"/>
          </a:p>
        </p:txBody>
      </p:sp>
    </p:spTree>
    <p:extLst>
      <p:ext uri="{BB962C8B-B14F-4D97-AF65-F5344CB8AC3E}">
        <p14:creationId xmlns:p14="http://schemas.microsoft.com/office/powerpoint/2010/main" val="16983268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A06D8-A387-1DDE-6BF6-6966E75A5B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84EFF9-E5CB-E9F5-3571-57D96DF0A4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78CF07-36F2-FB55-2360-30B1CBA0EE90}"/>
              </a:ext>
            </a:extLst>
          </p:cNvPr>
          <p:cNvSpPr>
            <a:spLocks noGrp="1"/>
          </p:cNvSpPr>
          <p:nvPr>
            <p:ph type="body" idx="1"/>
          </p:nvPr>
        </p:nvSpPr>
        <p:spPr/>
        <p:txBody>
          <a:bodyPr/>
          <a:lstStyle/>
          <a:p>
            <a:endParaRPr lang="en-NZ">
              <a:cs typeface="Calibri"/>
            </a:endParaRPr>
          </a:p>
        </p:txBody>
      </p:sp>
      <p:sp>
        <p:nvSpPr>
          <p:cNvPr id="4" name="Slide Number Placeholder 3">
            <a:extLst>
              <a:ext uri="{FF2B5EF4-FFF2-40B4-BE49-F238E27FC236}">
                <a16:creationId xmlns:a16="http://schemas.microsoft.com/office/drawing/2014/main" id="{7CEFB828-3F7D-A3D6-B761-021981F6F23D}"/>
              </a:ext>
            </a:extLst>
          </p:cNvPr>
          <p:cNvSpPr>
            <a:spLocks noGrp="1"/>
          </p:cNvSpPr>
          <p:nvPr>
            <p:ph type="sldNum" sz="quarter" idx="5"/>
          </p:nvPr>
        </p:nvSpPr>
        <p:spPr/>
        <p:txBody>
          <a:bodyPr/>
          <a:lstStyle/>
          <a:p>
            <a:fld id="{D0E4909A-ECEF-0140-9510-BF7B5B3B1384}" type="slidenum">
              <a:rPr lang="en-US" smtClean="0"/>
              <a:t>26</a:t>
            </a:fld>
            <a:endParaRPr lang="en-US"/>
          </a:p>
        </p:txBody>
      </p:sp>
    </p:spTree>
    <p:extLst>
      <p:ext uri="{BB962C8B-B14F-4D97-AF65-F5344CB8AC3E}">
        <p14:creationId xmlns:p14="http://schemas.microsoft.com/office/powerpoint/2010/main" val="23718049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D311A-AF43-B7AD-9AB4-81052C84AC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C601FD-20AD-D0AB-39DF-3BBA1B82B0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DF81A7-B977-C028-1B99-038BB2EF6134}"/>
              </a:ext>
            </a:extLst>
          </p:cNvPr>
          <p:cNvSpPr>
            <a:spLocks noGrp="1"/>
          </p:cNvSpPr>
          <p:nvPr>
            <p:ph type="body" idx="1"/>
          </p:nvPr>
        </p:nvSpPr>
        <p:spPr/>
        <p:txBody>
          <a:bodyPr/>
          <a:lstStyle/>
          <a:p>
            <a:r>
              <a:rPr lang="en-NZ" sz="1200" b="0" i="0" u="none" strike="noStrike" kern="1200" err="1">
                <a:solidFill>
                  <a:schemeClr val="tx1"/>
                </a:solidFill>
                <a:effectLst/>
                <a:latin typeface="+mn-lt"/>
                <a:ea typeface="+mn-ea"/>
                <a:cs typeface="+mn-cs"/>
              </a:rPr>
              <a:t>GridEx</a:t>
            </a:r>
            <a:r>
              <a:rPr lang="en-NZ" sz="1200" b="0" i="0" u="none" strike="noStrike" kern="1200">
                <a:solidFill>
                  <a:schemeClr val="tx1"/>
                </a:solidFill>
                <a:effectLst/>
                <a:latin typeface="+mn-lt"/>
                <a:ea typeface="+mn-ea"/>
                <a:cs typeface="+mn-cs"/>
              </a:rPr>
              <a:t> is </a:t>
            </a:r>
            <a:r>
              <a:rPr lang="en-NZ">
                <a:solidFill>
                  <a:srgbClr val="373F4C"/>
                </a:solidFill>
                <a:ea typeface="Calibri"/>
                <a:cs typeface="Calibri"/>
              </a:rPr>
              <a:t>an exercise </a:t>
            </a:r>
            <a:r>
              <a:rPr lang="en-US">
                <a:solidFill>
                  <a:srgbClr val="373F4C"/>
                </a:solidFill>
                <a:ea typeface="Calibri"/>
                <a:cs typeface="Calibri"/>
              </a:rPr>
              <a:t>simulating a </a:t>
            </a:r>
            <a:r>
              <a:rPr lang="en-NZ">
                <a:solidFill>
                  <a:srgbClr val="373F4C"/>
                </a:solidFill>
                <a:ea typeface="Calibri"/>
                <a:cs typeface="Calibri"/>
              </a:rPr>
              <a:t>cyber and physical </a:t>
            </a:r>
            <a:r>
              <a:rPr lang="en-NZ"/>
              <a:t>security</a:t>
            </a:r>
            <a:r>
              <a:rPr lang="en-US">
                <a:solidFill>
                  <a:srgbClr val="373F4C"/>
                </a:solidFill>
                <a:ea typeface="Calibri"/>
                <a:cs typeface="Calibri"/>
              </a:rPr>
              <a:t> emergency and requiring participants to work through a real-time response. </a:t>
            </a:r>
            <a:endParaRPr lang="en-NZ" sz="1400">
              <a:solidFill>
                <a:srgbClr val="373F4C"/>
              </a:solidFill>
              <a:highlight>
                <a:srgbClr val="FFFF00"/>
              </a:highlight>
              <a:ea typeface="Calibri"/>
              <a:cs typeface="Calibri"/>
            </a:endParaRPr>
          </a:p>
        </p:txBody>
      </p:sp>
      <p:sp>
        <p:nvSpPr>
          <p:cNvPr id="4" name="Slide Number Placeholder 3">
            <a:extLst>
              <a:ext uri="{FF2B5EF4-FFF2-40B4-BE49-F238E27FC236}">
                <a16:creationId xmlns:a16="http://schemas.microsoft.com/office/drawing/2014/main" id="{618FC828-44C3-FB31-1D95-86F08DE6EB14}"/>
              </a:ext>
            </a:extLst>
          </p:cNvPr>
          <p:cNvSpPr>
            <a:spLocks noGrp="1"/>
          </p:cNvSpPr>
          <p:nvPr>
            <p:ph type="sldNum" sz="quarter" idx="5"/>
          </p:nvPr>
        </p:nvSpPr>
        <p:spPr/>
        <p:txBody>
          <a:bodyPr/>
          <a:lstStyle/>
          <a:p>
            <a:fld id="{D0E4909A-ECEF-0140-9510-BF7B5B3B1384}" type="slidenum">
              <a:rPr lang="en-US" smtClean="0"/>
              <a:t>27</a:t>
            </a:fld>
            <a:endParaRPr lang="en-US"/>
          </a:p>
        </p:txBody>
      </p:sp>
    </p:spTree>
    <p:extLst>
      <p:ext uri="{BB962C8B-B14F-4D97-AF65-F5344CB8AC3E}">
        <p14:creationId xmlns:p14="http://schemas.microsoft.com/office/powerpoint/2010/main" val="40623345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Tim</a:t>
            </a:r>
            <a:endParaRPr lang="en-NZ"/>
          </a:p>
        </p:txBody>
      </p:sp>
      <p:sp>
        <p:nvSpPr>
          <p:cNvPr id="4" name="Slide Number Placeholder 3"/>
          <p:cNvSpPr>
            <a:spLocks noGrp="1"/>
          </p:cNvSpPr>
          <p:nvPr>
            <p:ph type="sldNum" sz="quarter" idx="5"/>
          </p:nvPr>
        </p:nvSpPr>
        <p:spPr/>
        <p:txBody>
          <a:bodyPr/>
          <a:lstStyle/>
          <a:p>
            <a:fld id="{D0E4909A-ECEF-0140-9510-BF7B5B3B1384}" type="slidenum">
              <a:rPr lang="en-US" smtClean="0"/>
              <a:t>29</a:t>
            </a:fld>
            <a:endParaRPr lang="en-US"/>
          </a:p>
        </p:txBody>
      </p:sp>
    </p:spTree>
    <p:extLst>
      <p:ext uri="{BB962C8B-B14F-4D97-AF65-F5344CB8AC3E}">
        <p14:creationId xmlns:p14="http://schemas.microsoft.com/office/powerpoint/2010/main" val="2697681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E90B4-3A65-9846-161D-684661A64D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788796-D524-5BAB-74C6-0F9E2BD964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9C5C77-7E45-B3BC-66EE-7193C92808DA}"/>
              </a:ext>
            </a:extLst>
          </p:cNvPr>
          <p:cNvSpPr>
            <a:spLocks noGrp="1"/>
          </p:cNvSpPr>
          <p:nvPr>
            <p:ph type="body" idx="1"/>
          </p:nvPr>
        </p:nvSpPr>
        <p:spPr/>
        <p:txBody>
          <a:bodyPr/>
          <a:lstStyle/>
          <a:p>
            <a:r>
              <a:rPr lang="en-US">
                <a:cs typeface="Calibri"/>
              </a:rPr>
              <a:t>Theo Kleynhans – Senior Operations Planner</a:t>
            </a:r>
            <a:endParaRPr lang="en-NZ">
              <a:cs typeface="Calibri"/>
            </a:endParaRPr>
          </a:p>
        </p:txBody>
      </p:sp>
      <p:sp>
        <p:nvSpPr>
          <p:cNvPr id="4" name="Slide Number Placeholder 3">
            <a:extLst>
              <a:ext uri="{FF2B5EF4-FFF2-40B4-BE49-F238E27FC236}">
                <a16:creationId xmlns:a16="http://schemas.microsoft.com/office/drawing/2014/main" id="{76BD7C86-C47C-8262-CC05-E190853939EC}"/>
              </a:ext>
            </a:extLst>
          </p:cNvPr>
          <p:cNvSpPr>
            <a:spLocks noGrp="1"/>
          </p:cNvSpPr>
          <p:nvPr>
            <p:ph type="sldNum" sz="quarter" idx="5"/>
          </p:nvPr>
        </p:nvSpPr>
        <p:spPr/>
        <p:txBody>
          <a:bodyPr/>
          <a:lstStyle/>
          <a:p>
            <a:fld id="{D0E4909A-ECEF-0140-9510-BF7B5B3B1384}" type="slidenum">
              <a:rPr lang="en-US" smtClean="0"/>
              <a:t>30</a:t>
            </a:fld>
            <a:endParaRPr lang="en-US"/>
          </a:p>
        </p:txBody>
      </p:sp>
    </p:spTree>
    <p:extLst>
      <p:ext uri="{BB962C8B-B14F-4D97-AF65-F5344CB8AC3E}">
        <p14:creationId xmlns:p14="http://schemas.microsoft.com/office/powerpoint/2010/main" val="36821792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4EC9A-F510-451B-F50F-609878E4CD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4B3F17-8D16-973B-4925-9B4FD05790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6882D0-0F92-AAE0-2F7C-93B30AFCBEC5}"/>
              </a:ext>
            </a:extLst>
          </p:cNvPr>
          <p:cNvSpPr>
            <a:spLocks noGrp="1"/>
          </p:cNvSpPr>
          <p:nvPr>
            <p:ph type="body" idx="1"/>
          </p:nvPr>
        </p:nvSpPr>
        <p:spPr/>
        <p:txBody>
          <a:bodyPr/>
          <a:lstStyle/>
          <a:p>
            <a:endParaRPr lang="en-NZ"/>
          </a:p>
        </p:txBody>
      </p:sp>
      <p:sp>
        <p:nvSpPr>
          <p:cNvPr id="4" name="Slide Number Placeholder 3">
            <a:extLst>
              <a:ext uri="{FF2B5EF4-FFF2-40B4-BE49-F238E27FC236}">
                <a16:creationId xmlns:a16="http://schemas.microsoft.com/office/drawing/2014/main" id="{1EFA2C5A-C707-E9AE-5E60-99F131384AFC}"/>
              </a:ext>
            </a:extLst>
          </p:cNvPr>
          <p:cNvSpPr>
            <a:spLocks noGrp="1"/>
          </p:cNvSpPr>
          <p:nvPr>
            <p:ph type="sldNum" sz="quarter" idx="5"/>
          </p:nvPr>
        </p:nvSpPr>
        <p:spPr/>
        <p:txBody>
          <a:bodyPr/>
          <a:lstStyle/>
          <a:p>
            <a:fld id="{D0E4909A-ECEF-0140-9510-BF7B5B3B1384}" type="slidenum">
              <a:rPr lang="en-US" smtClean="0"/>
              <a:t>31</a:t>
            </a:fld>
            <a:endParaRPr lang="en-US"/>
          </a:p>
        </p:txBody>
      </p:sp>
    </p:spTree>
    <p:extLst>
      <p:ext uri="{BB962C8B-B14F-4D97-AF65-F5344CB8AC3E}">
        <p14:creationId xmlns:p14="http://schemas.microsoft.com/office/powerpoint/2010/main" val="115948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D0E4909A-ECEF-0140-9510-BF7B5B3B1384}" type="slidenum">
              <a:rPr lang="en-US" smtClean="0"/>
              <a:t>3</a:t>
            </a:fld>
            <a:endParaRPr lang="en-US"/>
          </a:p>
        </p:txBody>
      </p:sp>
    </p:spTree>
    <p:extLst>
      <p:ext uri="{BB962C8B-B14F-4D97-AF65-F5344CB8AC3E}">
        <p14:creationId xmlns:p14="http://schemas.microsoft.com/office/powerpoint/2010/main" val="25797117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8ECEE-CD9E-CE58-5847-E845C58F8B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7CC01A-9C0E-AA17-4AC3-091A986D4A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701DB0-763F-C6C2-B75C-3B8C647D0772}"/>
              </a:ext>
            </a:extLst>
          </p:cNvPr>
          <p:cNvSpPr>
            <a:spLocks noGrp="1"/>
          </p:cNvSpPr>
          <p:nvPr>
            <p:ph type="body" idx="1"/>
          </p:nvPr>
        </p:nvSpPr>
        <p:spPr/>
        <p:txBody>
          <a:bodyPr/>
          <a:lstStyle/>
          <a:p>
            <a:r>
              <a:rPr lang="en-US">
                <a:cs typeface="Calibri"/>
              </a:rPr>
              <a:t>Kevin Wronski</a:t>
            </a:r>
            <a:endParaRPr lang="en-NZ">
              <a:cs typeface="Calibri"/>
            </a:endParaRPr>
          </a:p>
        </p:txBody>
      </p:sp>
      <p:sp>
        <p:nvSpPr>
          <p:cNvPr id="4" name="Slide Number Placeholder 3">
            <a:extLst>
              <a:ext uri="{FF2B5EF4-FFF2-40B4-BE49-F238E27FC236}">
                <a16:creationId xmlns:a16="http://schemas.microsoft.com/office/drawing/2014/main" id="{4E0CA0C5-0D1A-156C-8970-970631FD7F7B}"/>
              </a:ext>
            </a:extLst>
          </p:cNvPr>
          <p:cNvSpPr>
            <a:spLocks noGrp="1"/>
          </p:cNvSpPr>
          <p:nvPr>
            <p:ph type="sldNum" sz="quarter" idx="5"/>
          </p:nvPr>
        </p:nvSpPr>
        <p:spPr/>
        <p:txBody>
          <a:bodyPr/>
          <a:lstStyle/>
          <a:p>
            <a:fld id="{D0E4909A-ECEF-0140-9510-BF7B5B3B1384}" type="slidenum">
              <a:rPr lang="en-US" smtClean="0"/>
              <a:t>33</a:t>
            </a:fld>
            <a:endParaRPr lang="en-US"/>
          </a:p>
        </p:txBody>
      </p:sp>
    </p:spTree>
    <p:extLst>
      <p:ext uri="{BB962C8B-B14F-4D97-AF65-F5344CB8AC3E}">
        <p14:creationId xmlns:p14="http://schemas.microsoft.com/office/powerpoint/2010/main" val="27250431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a:solidFill>
                  <a:schemeClr val="tx1"/>
                </a:solidFill>
                <a:effectLst/>
                <a:latin typeface="+mn-lt"/>
                <a:ea typeface="+mn-ea"/>
                <a:cs typeface="+mn-cs"/>
              </a:rPr>
              <a:t>Yesterday we opened our consultation into the proposed Connecting Asset Commissioning Testing and Information Standard, or CACTIS. </a:t>
            </a:r>
          </a:p>
          <a:p>
            <a:endParaRPr lang="en-NZ" sz="1200" kern="1200">
              <a:solidFill>
                <a:schemeClr val="tx1"/>
              </a:solidFill>
              <a:effectLst/>
              <a:latin typeface="+mn-lt"/>
              <a:ea typeface="+mn-ea"/>
              <a:cs typeface="+mn-cs"/>
            </a:endParaRPr>
          </a:p>
          <a:p>
            <a:r>
              <a:rPr lang="en-NZ" sz="1200" kern="1200">
                <a:solidFill>
                  <a:schemeClr val="tx1"/>
                </a:solidFill>
                <a:effectLst/>
                <a:latin typeface="+mn-lt"/>
                <a:ea typeface="+mn-ea"/>
                <a:cs typeface="+mn-cs"/>
              </a:rPr>
              <a:t>We would like to invite you and your teams to comment on what we have put forward. </a:t>
            </a:r>
          </a:p>
          <a:p>
            <a:endParaRPr lang="en-NZ" sz="1200" kern="1200">
              <a:solidFill>
                <a:schemeClr val="tx1"/>
              </a:solidFill>
              <a:effectLst/>
              <a:latin typeface="+mn-lt"/>
              <a:ea typeface="+mn-ea"/>
              <a:cs typeface="+mn-cs"/>
            </a:endParaRPr>
          </a:p>
          <a:p>
            <a:r>
              <a:rPr lang="en-NZ" sz="1200" kern="1200">
                <a:solidFill>
                  <a:schemeClr val="tx1"/>
                </a:solidFill>
                <a:effectLst/>
                <a:latin typeface="+mn-lt"/>
                <a:ea typeface="+mn-ea"/>
                <a:cs typeface="+mn-cs"/>
              </a:rPr>
              <a:t>We are proposing to migrate and update certain sections of Technical Codes A and C into the CACTIS. On the bottom half of your screen, you’ll see that we have organised the asset owner requirements into chapters. </a:t>
            </a:r>
          </a:p>
          <a:p>
            <a:endParaRPr lang="en-NZ" sz="1200" kern="1200">
              <a:solidFill>
                <a:schemeClr val="tx1"/>
              </a:solidFill>
              <a:effectLst/>
              <a:latin typeface="+mn-lt"/>
              <a:ea typeface="+mn-ea"/>
              <a:cs typeface="+mn-cs"/>
            </a:endParaRPr>
          </a:p>
          <a:p>
            <a:r>
              <a:rPr lang="en-NZ" sz="1200" kern="1200">
                <a:solidFill>
                  <a:schemeClr val="tx1"/>
                </a:solidFill>
                <a:effectLst/>
                <a:latin typeface="+mn-lt"/>
                <a:ea typeface="+mn-ea"/>
                <a:cs typeface="+mn-cs"/>
              </a:rPr>
              <a:t>Some of the requirements are new, others have been updated, while we’ve left others unchanged. </a:t>
            </a:r>
          </a:p>
          <a:p>
            <a:endParaRPr lang="en-NZ" sz="1200" kern="1200">
              <a:solidFill>
                <a:schemeClr val="tx1"/>
              </a:solidFill>
              <a:effectLst/>
              <a:latin typeface="+mn-lt"/>
              <a:ea typeface="+mn-ea"/>
              <a:cs typeface="+mn-cs"/>
            </a:endParaRPr>
          </a:p>
          <a:p>
            <a:r>
              <a:rPr lang="en-NZ" sz="1200" kern="1200">
                <a:solidFill>
                  <a:schemeClr val="tx1"/>
                </a:solidFill>
                <a:effectLst/>
                <a:latin typeface="+mn-lt"/>
                <a:ea typeface="+mn-ea"/>
                <a:cs typeface="+mn-cs"/>
              </a:rPr>
              <a:t>Our consultation document, which you can see on the top right, explains the rationale for what we have added or updated. We also have an appendix summarising what has been kept the same.</a:t>
            </a:r>
            <a:endParaRPr lang="en-NZ"/>
          </a:p>
        </p:txBody>
      </p:sp>
      <p:sp>
        <p:nvSpPr>
          <p:cNvPr id="4" name="Slide Number Placeholder 3"/>
          <p:cNvSpPr>
            <a:spLocks noGrp="1"/>
          </p:cNvSpPr>
          <p:nvPr>
            <p:ph type="sldNum" sz="quarter" idx="5"/>
          </p:nvPr>
        </p:nvSpPr>
        <p:spPr/>
        <p:txBody>
          <a:bodyPr/>
          <a:lstStyle/>
          <a:p>
            <a:fld id="{D0E4909A-ECEF-0140-9510-BF7B5B3B1384}" type="slidenum">
              <a:rPr lang="en-US" smtClean="0"/>
              <a:t>34</a:t>
            </a:fld>
            <a:endParaRPr lang="en-US"/>
          </a:p>
        </p:txBody>
      </p:sp>
    </p:spTree>
    <p:extLst>
      <p:ext uri="{BB962C8B-B14F-4D97-AF65-F5344CB8AC3E}">
        <p14:creationId xmlns:p14="http://schemas.microsoft.com/office/powerpoint/2010/main" val="41563799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a:solidFill>
                  <a:schemeClr val="tx1"/>
                </a:solidFill>
                <a:effectLst/>
                <a:latin typeface="+mn-lt"/>
                <a:ea typeface="+mn-ea"/>
                <a:cs typeface="+mn-cs"/>
              </a:rPr>
              <a:t>Why are we proposing the changes in the CACTIS? </a:t>
            </a:r>
          </a:p>
          <a:p>
            <a:endParaRPr lang="en-NZ" sz="1200" kern="1200">
              <a:solidFill>
                <a:schemeClr val="tx1"/>
              </a:solidFill>
              <a:effectLst/>
              <a:latin typeface="+mn-lt"/>
              <a:ea typeface="+mn-ea"/>
              <a:cs typeface="+mn-cs"/>
            </a:endParaRPr>
          </a:p>
          <a:p>
            <a:r>
              <a:rPr lang="en-NZ" sz="1200" kern="1200">
                <a:solidFill>
                  <a:schemeClr val="tx1"/>
                </a:solidFill>
                <a:effectLst/>
                <a:latin typeface="+mn-lt"/>
                <a:ea typeface="+mn-ea"/>
                <a:cs typeface="+mn-cs"/>
              </a:rPr>
              <a:t>As you can see on the screen, we are trying to clarify the technical requirements for many reasons. Under the current Code, as many of you are aware, we strive to meet our principal performance obligations. But with more and more participants wanting to join the system, upgrade their assets or perform routine testing, the energy landscape is also becoming more complex to coordinate.</a:t>
            </a:r>
          </a:p>
          <a:p>
            <a:endParaRPr lang="en-NZ" sz="1200" kern="1200">
              <a:solidFill>
                <a:schemeClr val="tx1"/>
              </a:solidFill>
              <a:effectLst/>
              <a:latin typeface="+mn-lt"/>
              <a:ea typeface="+mn-ea"/>
              <a:cs typeface="+mn-cs"/>
            </a:endParaRPr>
          </a:p>
          <a:p>
            <a:r>
              <a:rPr lang="en-NZ" sz="1200" kern="1200">
                <a:solidFill>
                  <a:schemeClr val="tx1"/>
                </a:solidFill>
                <a:effectLst/>
                <a:latin typeface="+mn-lt"/>
                <a:ea typeface="+mn-ea"/>
                <a:cs typeface="+mn-cs"/>
              </a:rPr>
              <a:t>To continue to operate the power system safely and reliably, we now need access to clearer, more detailed and accurate asset information delivered on time, and the proposed CACTIS will allow us to not just to keep pace with the changes across the industry, but plan ahead and ensure we deliver a robust service for all stakeholders.</a:t>
            </a:r>
          </a:p>
          <a:p>
            <a:endParaRPr lang="en-NZ" sz="1200" kern="1200">
              <a:solidFill>
                <a:schemeClr val="tx1"/>
              </a:solidFill>
              <a:effectLst/>
              <a:latin typeface="+mn-lt"/>
              <a:ea typeface="+mn-ea"/>
              <a:cs typeface="+mn-cs"/>
            </a:endParaRPr>
          </a:p>
          <a:p>
            <a:r>
              <a:rPr lang="en-NZ" sz="1200" kern="1200">
                <a:solidFill>
                  <a:schemeClr val="tx1"/>
                </a:solidFill>
                <a:effectLst/>
                <a:latin typeface="+mn-lt"/>
                <a:ea typeface="+mn-ea"/>
                <a:cs typeface="+mn-cs"/>
              </a:rPr>
              <a:t>We therefore want to hear from you. Our System Operator Consultations webpage has all the details you need to make a submission. And just a note: the Electricity Authority has already run their own consultation on this document between 1 July and 12 August. We have summarised the feedback they have received in the appendix to our consultation document, and will consider it along with any more feedback we get, to prepare our recommendations to the Electricity Authority. </a:t>
            </a:r>
          </a:p>
          <a:p>
            <a:endParaRPr lang="en-NZ" sz="1200" kern="1200">
              <a:solidFill>
                <a:schemeClr val="tx1"/>
              </a:solidFill>
              <a:effectLst/>
              <a:latin typeface="+mn-lt"/>
              <a:ea typeface="+mn-ea"/>
              <a:cs typeface="+mn-cs"/>
            </a:endParaRPr>
          </a:p>
          <a:p>
            <a:r>
              <a:rPr lang="en-NZ" sz="1200" kern="1200">
                <a:solidFill>
                  <a:schemeClr val="tx1"/>
                </a:solidFill>
                <a:effectLst/>
                <a:latin typeface="+mn-lt"/>
                <a:ea typeface="+mn-ea"/>
                <a:cs typeface="+mn-cs"/>
              </a:rPr>
              <a:t>Our consultation closes on September 29, and we expect the Electricity Authority to make their final decision in December of this year. Any questions, sing out.</a:t>
            </a:r>
          </a:p>
          <a:p>
            <a:endParaRPr lang="en-NZ"/>
          </a:p>
        </p:txBody>
      </p:sp>
      <p:sp>
        <p:nvSpPr>
          <p:cNvPr id="4" name="Slide Number Placeholder 3"/>
          <p:cNvSpPr>
            <a:spLocks noGrp="1"/>
          </p:cNvSpPr>
          <p:nvPr>
            <p:ph type="sldNum" sz="quarter" idx="5"/>
          </p:nvPr>
        </p:nvSpPr>
        <p:spPr/>
        <p:txBody>
          <a:bodyPr/>
          <a:lstStyle/>
          <a:p>
            <a:fld id="{D0E4909A-ECEF-0140-9510-BF7B5B3B1384}" type="slidenum">
              <a:rPr lang="en-US" smtClean="0"/>
              <a:t>35</a:t>
            </a:fld>
            <a:endParaRPr lang="en-US"/>
          </a:p>
        </p:txBody>
      </p:sp>
    </p:spTree>
    <p:extLst>
      <p:ext uri="{BB962C8B-B14F-4D97-AF65-F5344CB8AC3E}">
        <p14:creationId xmlns:p14="http://schemas.microsoft.com/office/powerpoint/2010/main" val="23770952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Minura – Planning &amp; Project Support Manager</a:t>
            </a:r>
            <a:endParaRPr lang="en-NZ">
              <a:cs typeface="Calibri"/>
            </a:endParaRPr>
          </a:p>
        </p:txBody>
      </p:sp>
      <p:sp>
        <p:nvSpPr>
          <p:cNvPr id="4" name="Slide Number Placeholder 3"/>
          <p:cNvSpPr>
            <a:spLocks noGrp="1"/>
          </p:cNvSpPr>
          <p:nvPr>
            <p:ph type="sldNum" sz="quarter" idx="5"/>
          </p:nvPr>
        </p:nvSpPr>
        <p:spPr/>
        <p:txBody>
          <a:bodyPr/>
          <a:lstStyle/>
          <a:p>
            <a:fld id="{D0E4909A-ECEF-0140-9510-BF7B5B3B1384}" type="slidenum">
              <a:rPr lang="en-US" smtClean="0"/>
              <a:t>36</a:t>
            </a:fld>
            <a:endParaRPr lang="en-US"/>
          </a:p>
        </p:txBody>
      </p:sp>
    </p:spTree>
    <p:extLst>
      <p:ext uri="{BB962C8B-B14F-4D97-AF65-F5344CB8AC3E}">
        <p14:creationId xmlns:p14="http://schemas.microsoft.com/office/powerpoint/2010/main" val="41652486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a:t>2081 individual equipment outages across NZ between Sept and Dec 25</a:t>
            </a:r>
          </a:p>
          <a:p>
            <a:pPr marL="0" marR="0" lvl="0" indent="0" algn="l" defTabSz="914400" rtl="0" eaLnBrk="1" fontAlgn="auto" latinLnBrk="0" hangingPunct="1">
              <a:lnSpc>
                <a:spcPct val="100000"/>
              </a:lnSpc>
              <a:spcBef>
                <a:spcPts val="0"/>
              </a:spcBef>
              <a:spcAft>
                <a:spcPts val="0"/>
              </a:spcAft>
              <a:buClrTx/>
              <a:buSzTx/>
              <a:buFontTx/>
              <a:buNone/>
              <a:tabLst/>
              <a:defRPr/>
            </a:pPr>
            <a:r>
              <a:rPr lang="en-NZ"/>
              <a:t>All in POCP</a:t>
            </a:r>
          </a:p>
          <a:p>
            <a:pPr marL="0" marR="0" lvl="0" indent="0" algn="l" defTabSz="914400" rtl="0" eaLnBrk="1" fontAlgn="auto" latinLnBrk="0" hangingPunct="1">
              <a:lnSpc>
                <a:spcPct val="100000"/>
              </a:lnSpc>
              <a:spcBef>
                <a:spcPts val="0"/>
              </a:spcBef>
              <a:spcAft>
                <a:spcPts val="0"/>
              </a:spcAft>
              <a:buClrTx/>
              <a:buSzTx/>
              <a:buFontTx/>
              <a:buNone/>
              <a:tabLst/>
              <a:defRPr/>
            </a:pPr>
            <a:r>
              <a:rPr lang="en-NZ"/>
              <a:t>This is some of the major ones.</a:t>
            </a:r>
          </a:p>
          <a:p>
            <a:endParaRPr lang="en-US"/>
          </a:p>
          <a:p>
            <a:r>
              <a:rPr lang="en-US"/>
              <a:t>For Asset owners you can check in POCP for outage dates and consider the impact on your own outages.</a:t>
            </a:r>
            <a:endParaRPr lang="en-NZ"/>
          </a:p>
        </p:txBody>
      </p:sp>
      <p:sp>
        <p:nvSpPr>
          <p:cNvPr id="4" name="Slide Number Placeholder 3"/>
          <p:cNvSpPr>
            <a:spLocks noGrp="1"/>
          </p:cNvSpPr>
          <p:nvPr>
            <p:ph type="sldNum" sz="quarter" idx="5"/>
          </p:nvPr>
        </p:nvSpPr>
        <p:spPr/>
        <p:txBody>
          <a:bodyPr/>
          <a:lstStyle/>
          <a:p>
            <a:fld id="{080F0D22-7CD4-48E0-85B6-CA0F68F43FD1}" type="slidenum">
              <a:rPr lang="en-NZ" smtClean="0"/>
              <a:t>37</a:t>
            </a:fld>
            <a:endParaRPr lang="en-NZ"/>
          </a:p>
        </p:txBody>
      </p:sp>
    </p:spTree>
    <p:extLst>
      <p:ext uri="{BB962C8B-B14F-4D97-AF65-F5344CB8AC3E}">
        <p14:creationId xmlns:p14="http://schemas.microsoft.com/office/powerpoint/2010/main" val="32003429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B2EAB-78A2-D4B5-5C04-7A3C369109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A0AE5D-D4EB-816A-6935-E685BBEB73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872524-6CCF-3667-79F1-7969C3C63A24}"/>
              </a:ext>
            </a:extLst>
          </p:cNvPr>
          <p:cNvSpPr>
            <a:spLocks noGrp="1"/>
          </p:cNvSpPr>
          <p:nvPr>
            <p:ph type="body" idx="1"/>
          </p:nvPr>
        </p:nvSpPr>
        <p:spPr/>
        <p:txBody>
          <a:bodyPr/>
          <a:lstStyle/>
          <a:p>
            <a:r>
              <a:rPr lang="en-US"/>
              <a:t>A sample of LNI outages.  </a:t>
            </a:r>
          </a:p>
          <a:p>
            <a:r>
              <a:rPr lang="en-US"/>
              <a:t>Outages that will affect the HVDC transfer limit.  Dates are in POCP.</a:t>
            </a:r>
          </a:p>
          <a:p>
            <a:r>
              <a:rPr lang="en-US"/>
              <a:t>Need to get done prior to starting TKU_WKM outages in 2026 which will take resource.</a:t>
            </a:r>
            <a:endParaRPr lang="en-NZ"/>
          </a:p>
        </p:txBody>
      </p:sp>
      <p:sp>
        <p:nvSpPr>
          <p:cNvPr id="4" name="Slide Number Placeholder 3">
            <a:extLst>
              <a:ext uri="{FF2B5EF4-FFF2-40B4-BE49-F238E27FC236}">
                <a16:creationId xmlns:a16="http://schemas.microsoft.com/office/drawing/2014/main" id="{66300832-F204-C27E-422F-51CFF9346A55}"/>
              </a:ext>
            </a:extLst>
          </p:cNvPr>
          <p:cNvSpPr>
            <a:spLocks noGrp="1"/>
          </p:cNvSpPr>
          <p:nvPr>
            <p:ph type="sldNum" sz="quarter" idx="5"/>
          </p:nvPr>
        </p:nvSpPr>
        <p:spPr/>
        <p:txBody>
          <a:bodyPr/>
          <a:lstStyle/>
          <a:p>
            <a:fld id="{080F0D22-7CD4-48E0-85B6-CA0F68F43FD1}" type="slidenum">
              <a:rPr lang="en-NZ" smtClean="0"/>
              <a:t>38</a:t>
            </a:fld>
            <a:endParaRPr lang="en-NZ"/>
          </a:p>
        </p:txBody>
      </p:sp>
    </p:spTree>
    <p:extLst>
      <p:ext uri="{BB962C8B-B14F-4D97-AF65-F5344CB8AC3E}">
        <p14:creationId xmlns:p14="http://schemas.microsoft.com/office/powerpoint/2010/main" val="21745661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a:t>all outages at 1 August 25</a:t>
            </a:r>
          </a:p>
          <a:p>
            <a:pPr marL="0" marR="0" lvl="0" indent="0" algn="l" defTabSz="914400" rtl="0" eaLnBrk="1" fontAlgn="auto" latinLnBrk="0" hangingPunct="1">
              <a:lnSpc>
                <a:spcPct val="100000"/>
              </a:lnSpc>
              <a:spcBef>
                <a:spcPts val="0"/>
              </a:spcBef>
              <a:spcAft>
                <a:spcPts val="0"/>
              </a:spcAft>
              <a:buClrTx/>
              <a:buSzTx/>
              <a:buFontTx/>
              <a:buNone/>
              <a:tabLst/>
              <a:defRPr/>
            </a:pPr>
            <a:r>
              <a:rPr lang="en-NZ"/>
              <a:t>Having SC3 &amp; SC4 out reduces the HVDC limit by 100MW in north transfer and 50MW in south transfer.</a:t>
            </a:r>
          </a:p>
          <a:p>
            <a:pPr marL="0" marR="0" lvl="0" indent="0" algn="l" defTabSz="914400" rtl="0" eaLnBrk="1" fontAlgn="auto" latinLnBrk="0" hangingPunct="1">
              <a:lnSpc>
                <a:spcPct val="100000"/>
              </a:lnSpc>
              <a:spcBef>
                <a:spcPts val="0"/>
              </a:spcBef>
              <a:spcAft>
                <a:spcPts val="0"/>
              </a:spcAft>
              <a:buClrTx/>
              <a:buSzTx/>
              <a:buFontTx/>
              <a:buNone/>
              <a:tabLst/>
              <a:defRPr/>
            </a:pPr>
            <a:r>
              <a:rPr lang="en-NZ"/>
              <a:t>HVDC equipment outages and Lower NI AC line outages affect the HVDC limit.</a:t>
            </a:r>
          </a:p>
          <a:p>
            <a:pPr marL="0" marR="0" lvl="0" indent="0" algn="l" defTabSz="914400" rtl="0" eaLnBrk="1" fontAlgn="auto" latinLnBrk="0" hangingPunct="1">
              <a:lnSpc>
                <a:spcPct val="100000"/>
              </a:lnSpc>
              <a:spcBef>
                <a:spcPts val="0"/>
              </a:spcBef>
              <a:spcAft>
                <a:spcPts val="0"/>
              </a:spcAft>
              <a:buClrTx/>
              <a:buSzTx/>
              <a:buFontTx/>
              <a:buNone/>
              <a:tabLst/>
              <a:defRPr/>
            </a:pPr>
            <a:r>
              <a:rPr lang="en-NZ"/>
              <a:t>Why do we care if the HVDC hits it’s limits?  Residual and reserves are impacted.  In a dry scenario with south transfer more SI generation will be required and in the market there is price separation between the islands.</a:t>
            </a:r>
          </a:p>
          <a:p>
            <a:endParaRPr lang="en-NZ"/>
          </a:p>
        </p:txBody>
      </p:sp>
      <p:sp>
        <p:nvSpPr>
          <p:cNvPr id="4" name="Slide Number Placeholder 3"/>
          <p:cNvSpPr>
            <a:spLocks noGrp="1"/>
          </p:cNvSpPr>
          <p:nvPr>
            <p:ph type="sldNum" sz="quarter" idx="5"/>
          </p:nvPr>
        </p:nvSpPr>
        <p:spPr/>
        <p:txBody>
          <a:bodyPr/>
          <a:lstStyle/>
          <a:p>
            <a:fld id="{080F0D22-7CD4-48E0-85B6-CA0F68F43FD1}" type="slidenum">
              <a:rPr lang="en-NZ" smtClean="0"/>
              <a:t>39</a:t>
            </a:fld>
            <a:endParaRPr lang="en-NZ"/>
          </a:p>
        </p:txBody>
      </p:sp>
    </p:spTree>
    <p:extLst>
      <p:ext uri="{BB962C8B-B14F-4D97-AF65-F5344CB8AC3E}">
        <p14:creationId xmlns:p14="http://schemas.microsoft.com/office/powerpoint/2010/main" val="3100420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34436-8C36-2196-C924-BC92DB6B63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00000E-1AAF-ADCE-E314-92FADC22D6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71A43F-D006-0AE1-0347-AA832B85AC8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a:t>For the last year’s HVDC transfer the majority of transfer is well within the reduced transfer range with current outages.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NZ"/>
              <a:t>Start is low SI lake levels.</a:t>
            </a:r>
          </a:p>
          <a:p>
            <a:pPr marL="0" marR="0" lvl="0" indent="0" algn="l" defTabSz="914400" rtl="0" eaLnBrk="1" fontAlgn="auto" latinLnBrk="0" hangingPunct="1">
              <a:lnSpc>
                <a:spcPct val="100000"/>
              </a:lnSpc>
              <a:spcBef>
                <a:spcPts val="0"/>
              </a:spcBef>
              <a:spcAft>
                <a:spcPts val="0"/>
              </a:spcAft>
              <a:buClrTx/>
              <a:buSzTx/>
              <a:buFontTx/>
              <a:buNone/>
              <a:tabLst/>
              <a:defRPr/>
            </a:pPr>
            <a:r>
              <a:rPr lang="en-NZ"/>
              <a:t>Past performance is not a guaranteed indicator of future performance.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a:p>
          <a:p>
            <a:pPr marL="0" marR="0" lvl="0" indent="0" algn="l" defTabSz="914400" rtl="0" eaLnBrk="1" fontAlgn="auto" latinLnBrk="0" hangingPunct="1">
              <a:lnSpc>
                <a:spcPct val="100000"/>
              </a:lnSpc>
              <a:spcBef>
                <a:spcPts val="0"/>
              </a:spcBef>
              <a:spcAft>
                <a:spcPts val="0"/>
              </a:spcAft>
              <a:buClrTx/>
              <a:buSzTx/>
              <a:buFontTx/>
              <a:buNone/>
              <a:tabLst/>
              <a:defRPr/>
            </a:pPr>
            <a:endParaRPr lang="en-NZ"/>
          </a:p>
          <a:p>
            <a:endParaRPr lang="en-NZ"/>
          </a:p>
        </p:txBody>
      </p:sp>
      <p:sp>
        <p:nvSpPr>
          <p:cNvPr id="4" name="Slide Number Placeholder 3">
            <a:extLst>
              <a:ext uri="{FF2B5EF4-FFF2-40B4-BE49-F238E27FC236}">
                <a16:creationId xmlns:a16="http://schemas.microsoft.com/office/drawing/2014/main" id="{371015B9-158D-62C2-582C-0EDFD7AAC06E}"/>
              </a:ext>
            </a:extLst>
          </p:cNvPr>
          <p:cNvSpPr>
            <a:spLocks noGrp="1"/>
          </p:cNvSpPr>
          <p:nvPr>
            <p:ph type="sldNum" sz="quarter" idx="5"/>
          </p:nvPr>
        </p:nvSpPr>
        <p:spPr/>
        <p:txBody>
          <a:bodyPr/>
          <a:lstStyle/>
          <a:p>
            <a:fld id="{080F0D22-7CD4-48E0-85B6-CA0F68F43FD1}" type="slidenum">
              <a:rPr lang="en-NZ" smtClean="0"/>
              <a:t>40</a:t>
            </a:fld>
            <a:endParaRPr lang="en-NZ"/>
          </a:p>
        </p:txBody>
      </p:sp>
    </p:spTree>
    <p:extLst>
      <p:ext uri="{BB962C8B-B14F-4D97-AF65-F5344CB8AC3E}">
        <p14:creationId xmlns:p14="http://schemas.microsoft.com/office/powerpoint/2010/main" val="6326532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Two yellow lines represent 500MW and 250MW.</a:t>
            </a:r>
          </a:p>
          <a:p>
            <a:r>
              <a:rPr lang="en-US"/>
              <a:t>The blue is a year of Wellington load data.</a:t>
            </a:r>
          </a:p>
          <a:p>
            <a:r>
              <a:rPr lang="en-US"/>
              <a:t>Above 500MW there is no north flow impact.  Between 250MW &amp; 500MW there is some impact proportional to actual wellington load.  Below 250MW the impact is the full 100MW reduction.  Most of the time the peak loads are in the </a:t>
            </a:r>
            <a:r>
              <a:rPr lang="en-US" err="1"/>
              <a:t>propo</a:t>
            </a:r>
            <a:endParaRPr lang="en-NZ"/>
          </a:p>
        </p:txBody>
      </p:sp>
      <p:sp>
        <p:nvSpPr>
          <p:cNvPr id="4" name="Slide Number Placeholder 3"/>
          <p:cNvSpPr>
            <a:spLocks noGrp="1"/>
          </p:cNvSpPr>
          <p:nvPr>
            <p:ph type="sldNum" sz="quarter" idx="5"/>
          </p:nvPr>
        </p:nvSpPr>
        <p:spPr/>
        <p:txBody>
          <a:bodyPr/>
          <a:lstStyle/>
          <a:p>
            <a:fld id="{080F0D22-7CD4-48E0-85B6-CA0F68F43FD1}" type="slidenum">
              <a:rPr lang="en-NZ" smtClean="0"/>
              <a:t>41</a:t>
            </a:fld>
            <a:endParaRPr lang="en-NZ"/>
          </a:p>
        </p:txBody>
      </p:sp>
    </p:spTree>
    <p:extLst>
      <p:ext uri="{BB962C8B-B14F-4D97-AF65-F5344CB8AC3E}">
        <p14:creationId xmlns:p14="http://schemas.microsoft.com/office/powerpoint/2010/main" val="39032650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sample of SI outages.  </a:t>
            </a:r>
          </a:p>
          <a:p>
            <a:r>
              <a:rPr lang="en-US"/>
              <a:t>Sept USI outages have had POCP’s issued as VSAT can be an issue if the USI loads are high. </a:t>
            </a:r>
          </a:p>
          <a:p>
            <a:r>
              <a:rPr lang="en-US"/>
              <a:t>ISL_SBK 1 &amp; 2 is TTU work and will have a Nth Cant SPS installed prior.</a:t>
            </a:r>
          </a:p>
          <a:p>
            <a:r>
              <a:rPr lang="en-US"/>
              <a:t>More outages for LSI, north of ISL and WC</a:t>
            </a:r>
            <a:endParaRPr lang="en-NZ"/>
          </a:p>
        </p:txBody>
      </p:sp>
      <p:sp>
        <p:nvSpPr>
          <p:cNvPr id="4" name="Slide Number Placeholder 3"/>
          <p:cNvSpPr>
            <a:spLocks noGrp="1"/>
          </p:cNvSpPr>
          <p:nvPr>
            <p:ph type="sldNum" sz="quarter" idx="5"/>
          </p:nvPr>
        </p:nvSpPr>
        <p:spPr/>
        <p:txBody>
          <a:bodyPr/>
          <a:lstStyle/>
          <a:p>
            <a:fld id="{080F0D22-7CD4-48E0-85B6-CA0F68F43FD1}" type="slidenum">
              <a:rPr lang="en-NZ" smtClean="0"/>
              <a:t>42</a:t>
            </a:fld>
            <a:endParaRPr lang="en-NZ"/>
          </a:p>
        </p:txBody>
      </p:sp>
    </p:spTree>
    <p:extLst>
      <p:ext uri="{BB962C8B-B14F-4D97-AF65-F5344CB8AC3E}">
        <p14:creationId xmlns:p14="http://schemas.microsoft.com/office/powerpoint/2010/main" val="3121304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Niamh Scott – Market Analyst</a:t>
            </a:r>
          </a:p>
        </p:txBody>
      </p:sp>
      <p:sp>
        <p:nvSpPr>
          <p:cNvPr id="4" name="Slide Number Placeholder 3"/>
          <p:cNvSpPr>
            <a:spLocks noGrp="1"/>
          </p:cNvSpPr>
          <p:nvPr>
            <p:ph type="sldNum" sz="quarter" idx="5"/>
          </p:nvPr>
        </p:nvSpPr>
        <p:spPr/>
        <p:txBody>
          <a:bodyPr/>
          <a:lstStyle/>
          <a:p>
            <a:fld id="{D0E4909A-ECEF-0140-9510-BF7B5B3B1384}" type="slidenum">
              <a:rPr lang="en-US" smtClean="0"/>
              <a:t>4</a:t>
            </a:fld>
            <a:endParaRPr lang="en-US"/>
          </a:p>
        </p:txBody>
      </p:sp>
    </p:spTree>
    <p:extLst>
      <p:ext uri="{BB962C8B-B14F-4D97-AF65-F5344CB8AC3E}">
        <p14:creationId xmlns:p14="http://schemas.microsoft.com/office/powerpoint/2010/main" val="11588382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3E193-7AE9-69AC-EFDA-FEB9470654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2597F5-F089-6C13-DE8B-7A7256BB92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B72D75-D36A-FA14-485F-C238DCE442D5}"/>
              </a:ext>
            </a:extLst>
          </p:cNvPr>
          <p:cNvSpPr>
            <a:spLocks noGrp="1"/>
          </p:cNvSpPr>
          <p:nvPr>
            <p:ph type="body" idx="1"/>
          </p:nvPr>
        </p:nvSpPr>
        <p:spPr/>
        <p:txBody>
          <a:bodyPr/>
          <a:lstStyle/>
          <a:p>
            <a:r>
              <a:rPr lang="en-US"/>
              <a:t>WRK ring outages.  Nov-Dec 25. These outages can impact the generation connected to the WRK ring depending on how generation profiles are combined with UNI generation profiles and load.</a:t>
            </a:r>
          </a:p>
          <a:p>
            <a:r>
              <a:rPr lang="en-US"/>
              <a:t>ATI_WKM_1 - 4 to 7/11, 10 year </a:t>
            </a:r>
            <a:r>
              <a:rPr lang="en-US" err="1"/>
              <a:t>mtce</a:t>
            </a:r>
            <a:r>
              <a:rPr lang="en-US"/>
              <a:t> CB192 WKM</a:t>
            </a:r>
          </a:p>
          <a:p>
            <a:r>
              <a:rPr lang="en-US"/>
              <a:t>OHK_WRK_1 – 20/11, </a:t>
            </a:r>
            <a:r>
              <a:rPr lang="en-US" err="1"/>
              <a:t>mtce</a:t>
            </a:r>
            <a:endParaRPr lang="en-US"/>
          </a:p>
          <a:p>
            <a:r>
              <a:rPr lang="en-US"/>
              <a:t>THI_WKM_1 – 26 &amp; 27/11, multiple </a:t>
            </a:r>
            <a:r>
              <a:rPr lang="en-US" err="1"/>
              <a:t>mtce</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THI_WRK_1 – 6 &amp; 7/12, multiple </a:t>
            </a:r>
            <a:r>
              <a:rPr lang="en-US" err="1"/>
              <a:t>mtce</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WKM_WRK_1 – 8 to 14/12, multiple </a:t>
            </a:r>
            <a:r>
              <a:rPr lang="en-US" err="1"/>
              <a:t>mtce</a:t>
            </a:r>
            <a:endParaRPr lang="en-US"/>
          </a:p>
          <a:p>
            <a:endParaRPr lang="en-US"/>
          </a:p>
        </p:txBody>
      </p:sp>
      <p:sp>
        <p:nvSpPr>
          <p:cNvPr id="4" name="Slide Number Placeholder 3">
            <a:extLst>
              <a:ext uri="{FF2B5EF4-FFF2-40B4-BE49-F238E27FC236}">
                <a16:creationId xmlns:a16="http://schemas.microsoft.com/office/drawing/2014/main" id="{6A3C3809-BCDE-8B5A-749B-F480F11FB448}"/>
              </a:ext>
            </a:extLst>
          </p:cNvPr>
          <p:cNvSpPr>
            <a:spLocks noGrp="1"/>
          </p:cNvSpPr>
          <p:nvPr>
            <p:ph type="sldNum" sz="quarter" idx="5"/>
          </p:nvPr>
        </p:nvSpPr>
        <p:spPr/>
        <p:txBody>
          <a:bodyPr/>
          <a:lstStyle/>
          <a:p>
            <a:fld id="{080F0D22-7CD4-48E0-85B6-CA0F68F43FD1}" type="slidenum">
              <a:rPr lang="en-NZ" smtClean="0"/>
              <a:t>43</a:t>
            </a:fld>
            <a:endParaRPr lang="en-NZ"/>
          </a:p>
        </p:txBody>
      </p:sp>
    </p:spTree>
    <p:extLst>
      <p:ext uri="{BB962C8B-B14F-4D97-AF65-F5344CB8AC3E}">
        <p14:creationId xmlns:p14="http://schemas.microsoft.com/office/powerpoint/2010/main" val="28939538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598B1-3732-2D23-D7F3-930CEBEF81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72750A-C1E3-7A52-36B9-5E29F38723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180695-F06F-763E-F367-A67F0567E367}"/>
              </a:ext>
            </a:extLst>
          </p:cNvPr>
          <p:cNvSpPr>
            <a:spLocks noGrp="1"/>
          </p:cNvSpPr>
          <p:nvPr>
            <p:ph type="body" idx="1"/>
          </p:nvPr>
        </p:nvSpPr>
        <p:spPr/>
        <p:txBody>
          <a:bodyPr/>
          <a:lstStyle/>
          <a:p>
            <a:r>
              <a:rPr lang="en-NZ">
                <a:cs typeface="Calibri"/>
              </a:rPr>
              <a:t>Anna </a:t>
            </a:r>
          </a:p>
        </p:txBody>
      </p:sp>
      <p:sp>
        <p:nvSpPr>
          <p:cNvPr id="4" name="Slide Number Placeholder 3">
            <a:extLst>
              <a:ext uri="{FF2B5EF4-FFF2-40B4-BE49-F238E27FC236}">
                <a16:creationId xmlns:a16="http://schemas.microsoft.com/office/drawing/2014/main" id="{89306DF5-973E-1FE9-4A54-29ECAEFD9D86}"/>
              </a:ext>
            </a:extLst>
          </p:cNvPr>
          <p:cNvSpPr>
            <a:spLocks noGrp="1"/>
          </p:cNvSpPr>
          <p:nvPr>
            <p:ph type="sldNum" sz="quarter" idx="5"/>
          </p:nvPr>
        </p:nvSpPr>
        <p:spPr/>
        <p:txBody>
          <a:bodyPr/>
          <a:lstStyle/>
          <a:p>
            <a:fld id="{D0E4909A-ECEF-0140-9510-BF7B5B3B1384}" type="slidenum">
              <a:rPr lang="en-US" smtClean="0"/>
              <a:t>44</a:t>
            </a:fld>
            <a:endParaRPr lang="en-US"/>
          </a:p>
        </p:txBody>
      </p:sp>
    </p:spTree>
    <p:extLst>
      <p:ext uri="{BB962C8B-B14F-4D97-AF65-F5344CB8AC3E}">
        <p14:creationId xmlns:p14="http://schemas.microsoft.com/office/powerpoint/2010/main" val="16162521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a:ea typeface="Calibri"/>
                <a:cs typeface="Calibri"/>
              </a:rPr>
            </a:br>
            <a:endParaRPr lang="en-US">
              <a:ea typeface="Calibri"/>
              <a:cs typeface="Calibri"/>
            </a:endParaRPr>
          </a:p>
          <a:p>
            <a:r>
              <a:rPr lang="en-US">
                <a:ea typeface="Calibri"/>
                <a:cs typeface="Calibri"/>
              </a:rPr>
              <a:t>Here is the latest snapshot of our in-flight commissioning, routine testing  &amp; upgrade projects</a:t>
            </a:r>
          </a:p>
          <a:p>
            <a:endParaRPr lang="en-US">
              <a:ea typeface="Calibri"/>
              <a:cs typeface="Calibri"/>
            </a:endParaRPr>
          </a:p>
          <a:p>
            <a:r>
              <a:rPr lang="en-US">
                <a:ea typeface="Calibri"/>
                <a:cs typeface="Calibri"/>
              </a:rPr>
              <a:t>Currently in the Commissioning space</a:t>
            </a:r>
          </a:p>
          <a:p>
            <a:pPr marL="171450" indent="-171450">
              <a:buFont typeface="Arial" panose="020B0604020202020204" pitchFamily="34" charset="0"/>
              <a:buChar char="•"/>
            </a:pPr>
            <a:r>
              <a:rPr lang="en-US">
                <a:ea typeface="Calibri"/>
                <a:cs typeface="Calibri"/>
              </a:rPr>
              <a:t>PSF has commenced their commissioning testing in May</a:t>
            </a:r>
          </a:p>
          <a:p>
            <a:pPr marL="171450" indent="-171450">
              <a:buFont typeface="Arial" panose="020B0604020202020204" pitchFamily="34" charset="0"/>
              <a:buChar char="•"/>
            </a:pPr>
            <a:r>
              <a:rPr lang="en-US">
                <a:ea typeface="Calibri"/>
                <a:cs typeface="Calibri"/>
              </a:rPr>
              <a:t>OHB and C is going through commissioning and testing to operate at the uplifted MW outputs later in June</a:t>
            </a:r>
          </a:p>
          <a:p>
            <a:endParaRPr lang="en-US">
              <a:ea typeface="Calibri"/>
              <a:cs typeface="Calibri"/>
            </a:endParaRPr>
          </a:p>
          <a:p>
            <a:r>
              <a:rPr lang="en-US">
                <a:ea typeface="Calibri"/>
                <a:cs typeface="Calibri"/>
              </a:rPr>
              <a:t>Recently Completed Commissioning's</a:t>
            </a:r>
          </a:p>
          <a:p>
            <a:pPr marL="171450" indent="-171450">
              <a:buFont typeface="Arial" panose="020B0604020202020204" pitchFamily="34" charset="0"/>
              <a:buChar char="•"/>
            </a:pPr>
            <a:r>
              <a:rPr lang="en-US">
                <a:ea typeface="Calibri"/>
                <a:cs typeface="Calibri"/>
              </a:rPr>
              <a:t>Ruakākā completed commissioning at the end of last month</a:t>
            </a:r>
          </a:p>
          <a:p>
            <a:pPr marL="171450" indent="-171450">
              <a:buFont typeface="Arial" panose="020B0604020202020204" pitchFamily="34" charset="0"/>
              <a:buChar char="•"/>
            </a:pPr>
            <a:endParaRPr lang="en-US">
              <a:ea typeface="Calibri"/>
              <a:cs typeface="Calibri"/>
            </a:endParaRPr>
          </a:p>
          <a:p>
            <a:pPr marL="0" indent="0">
              <a:buFont typeface="Arial" panose="020B0604020202020204" pitchFamily="34" charset="0"/>
              <a:buNone/>
            </a:pPr>
            <a:r>
              <a:rPr lang="en-US">
                <a:ea typeface="Calibri"/>
                <a:cs typeface="Calibri"/>
              </a:rPr>
              <a:t>Upcoming Commissioning's (Chart on the right)</a:t>
            </a:r>
          </a:p>
          <a:p>
            <a:pPr marL="171450" indent="-171450">
              <a:buFont typeface="Arial" panose="020B0604020202020204" pitchFamily="34" charset="0"/>
              <a:buChar char="•"/>
            </a:pPr>
            <a:r>
              <a:rPr lang="en-US">
                <a:ea typeface="Calibri"/>
                <a:cs typeface="Calibri"/>
              </a:rPr>
              <a:t>10 new builds due to complete commissioning between now and the end of the year - which will bring on over </a:t>
            </a:r>
            <a:r>
              <a:rPr lang="en-US" err="1">
                <a:ea typeface="Calibri"/>
                <a:cs typeface="Calibri"/>
              </a:rPr>
              <a:t>400MW</a:t>
            </a:r>
            <a:r>
              <a:rPr lang="en-US">
                <a:ea typeface="Calibri"/>
                <a:cs typeface="Calibri"/>
              </a:rPr>
              <a:t> of new generation capacity</a:t>
            </a:r>
          </a:p>
          <a:p>
            <a:pPr marL="171450" indent="-171450">
              <a:buFont typeface="Arial" panose="020B0604020202020204" pitchFamily="34" charset="0"/>
              <a:buChar char="•"/>
            </a:pPr>
            <a:endParaRPr lang="en-US">
              <a:ea typeface="Calibri"/>
              <a:cs typeface="Calibri"/>
            </a:endParaRPr>
          </a:p>
          <a:p>
            <a:pPr marL="0" indent="0">
              <a:buFont typeface="Arial" panose="020B0604020202020204" pitchFamily="34" charset="0"/>
              <a:buNone/>
            </a:pPr>
            <a:r>
              <a:rPr lang="en-US">
                <a:ea typeface="Calibri"/>
                <a:cs typeface="Calibri"/>
              </a:rPr>
              <a:t>The sooner Routine testing and commissioning</a:t>
            </a:r>
          </a:p>
          <a:p>
            <a:pPr marL="0" indent="0">
              <a:buFont typeface="Arial" panose="020B0604020202020204" pitchFamily="34" charset="0"/>
              <a:buNone/>
            </a:pPr>
            <a:endParaRPr lang="en-US">
              <a:ea typeface="Calibri"/>
              <a:cs typeface="Calibri"/>
            </a:endParaRPr>
          </a:p>
          <a:p>
            <a:pPr marL="0" indent="0">
              <a:buFont typeface="Arial" panose="020B0604020202020204" pitchFamily="34" charset="0"/>
              <a:buNone/>
            </a:pPr>
            <a:r>
              <a:rPr lang="en-US">
                <a:ea typeface="Calibri"/>
                <a:cs typeface="Calibri"/>
              </a:rPr>
              <a:t>Since our last update, we have one upgrade project entering into the commissioning &amp; testing pipeline with a planned </a:t>
            </a:r>
            <a:r>
              <a:rPr lang="en-US" err="1">
                <a:ea typeface="Calibri"/>
                <a:cs typeface="Calibri"/>
              </a:rPr>
              <a:t>synchronisation</a:t>
            </a:r>
            <a:r>
              <a:rPr lang="en-US">
                <a:ea typeface="Calibri"/>
                <a:cs typeface="Calibri"/>
              </a:rPr>
              <a:t> date in December. </a:t>
            </a:r>
          </a:p>
        </p:txBody>
      </p:sp>
      <p:sp>
        <p:nvSpPr>
          <p:cNvPr id="4" name="Slide Number Placeholder 3"/>
          <p:cNvSpPr>
            <a:spLocks noGrp="1"/>
          </p:cNvSpPr>
          <p:nvPr>
            <p:ph type="sldNum" sz="quarter" idx="5"/>
          </p:nvPr>
        </p:nvSpPr>
        <p:spPr/>
        <p:txBody>
          <a:bodyPr/>
          <a:lstStyle/>
          <a:p>
            <a:fld id="{D0E4909A-ECEF-0140-9510-BF7B5B3B1384}" type="slidenum">
              <a:rPr lang="en-US" smtClean="0"/>
              <a:t>45</a:t>
            </a:fld>
            <a:endParaRPr lang="en-US"/>
          </a:p>
        </p:txBody>
      </p:sp>
    </p:spTree>
    <p:extLst>
      <p:ext uri="{BB962C8B-B14F-4D97-AF65-F5344CB8AC3E}">
        <p14:creationId xmlns:p14="http://schemas.microsoft.com/office/powerpoint/2010/main" val="15263661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Matt</a:t>
            </a:r>
          </a:p>
          <a:p>
            <a:r>
              <a:rPr lang="en-NZ"/>
              <a:t>Let’s first take a quick look at the information available to you.</a:t>
            </a:r>
          </a:p>
          <a:p>
            <a:r>
              <a:rPr lang="en-NZ"/>
              <a:t>Our Annual Security of Supply Assessment (SOSA) provides information on winter and capacity margins over the next 10 years.</a:t>
            </a:r>
          </a:p>
          <a:p>
            <a:r>
              <a:rPr lang="en-NZ"/>
              <a:t>NZGB provides a view of the next 200days, Theo will cover that in more detail shortly</a:t>
            </a:r>
          </a:p>
          <a:p>
            <a:r>
              <a:rPr lang="en-NZ"/>
              <a:t>Then there is the Quarterly Security of Supply outlook – which provides view of the next 6 months of energy and capacity risks</a:t>
            </a:r>
          </a:p>
          <a:p>
            <a:r>
              <a:rPr lang="en-NZ"/>
              <a:t>Before we get into the market schedules, and information available via WITS and EM6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4909A-ECEF-0140-9510-BF7B5B3B1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21956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D0E4909A-ECEF-0140-9510-BF7B5B3B1384}" type="slidenum">
              <a:rPr lang="en-US" smtClean="0"/>
              <a:t>47</a:t>
            </a:fld>
            <a:endParaRPr lang="en-US"/>
          </a:p>
        </p:txBody>
      </p:sp>
    </p:spTree>
    <p:extLst>
      <p:ext uri="{BB962C8B-B14F-4D97-AF65-F5344CB8AC3E}">
        <p14:creationId xmlns:p14="http://schemas.microsoft.com/office/powerpoint/2010/main" val="29587450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D0E4909A-ECEF-0140-9510-BF7B5B3B1384}" type="slidenum">
              <a:rPr lang="en-US" smtClean="0"/>
              <a:t>48</a:t>
            </a:fld>
            <a:endParaRPr lang="en-US"/>
          </a:p>
        </p:txBody>
      </p:sp>
    </p:spTree>
    <p:extLst>
      <p:ext uri="{BB962C8B-B14F-4D97-AF65-F5344CB8AC3E}">
        <p14:creationId xmlns:p14="http://schemas.microsoft.com/office/powerpoint/2010/main" val="8400422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D0E4909A-ECEF-0140-9510-BF7B5B3B1384}" type="slidenum">
              <a:rPr lang="en-US" smtClean="0"/>
              <a:t>49</a:t>
            </a:fld>
            <a:endParaRPr lang="en-US"/>
          </a:p>
        </p:txBody>
      </p:sp>
    </p:spTree>
    <p:extLst>
      <p:ext uri="{BB962C8B-B14F-4D97-AF65-F5344CB8AC3E}">
        <p14:creationId xmlns:p14="http://schemas.microsoft.com/office/powerpoint/2010/main" val="8924493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D0E4909A-ECEF-0140-9510-BF7B5B3B1384}" type="slidenum">
              <a:rPr lang="en-US" smtClean="0"/>
              <a:t>50</a:t>
            </a:fld>
            <a:endParaRPr lang="en-US"/>
          </a:p>
        </p:txBody>
      </p:sp>
    </p:spTree>
    <p:extLst>
      <p:ext uri="{BB962C8B-B14F-4D97-AF65-F5344CB8AC3E}">
        <p14:creationId xmlns:p14="http://schemas.microsoft.com/office/powerpoint/2010/main" val="27061898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D0E4909A-ECEF-0140-9510-BF7B5B3B1384}" type="slidenum">
              <a:rPr lang="en-US" smtClean="0"/>
              <a:t>51</a:t>
            </a:fld>
            <a:endParaRPr lang="en-US"/>
          </a:p>
        </p:txBody>
      </p:sp>
    </p:spTree>
    <p:extLst>
      <p:ext uri="{BB962C8B-B14F-4D97-AF65-F5344CB8AC3E}">
        <p14:creationId xmlns:p14="http://schemas.microsoft.com/office/powerpoint/2010/main" val="32230207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D0E4909A-ECEF-0140-9510-BF7B5B3B1384}" type="slidenum">
              <a:rPr lang="en-US" smtClean="0"/>
              <a:t>52</a:t>
            </a:fld>
            <a:endParaRPr lang="en-US"/>
          </a:p>
        </p:txBody>
      </p:sp>
    </p:spTree>
    <p:extLst>
      <p:ext uri="{BB962C8B-B14F-4D97-AF65-F5344CB8AC3E}">
        <p14:creationId xmlns:p14="http://schemas.microsoft.com/office/powerpoint/2010/main" val="3522692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sz="4800"/>
          </a:p>
        </p:txBody>
      </p:sp>
      <p:sp>
        <p:nvSpPr>
          <p:cNvPr id="4" name="Slide Number Placeholder 3"/>
          <p:cNvSpPr>
            <a:spLocks noGrp="1"/>
          </p:cNvSpPr>
          <p:nvPr>
            <p:ph type="sldNum" sz="quarter" idx="5"/>
          </p:nvPr>
        </p:nvSpPr>
        <p:spPr/>
        <p:txBody>
          <a:bodyPr/>
          <a:lstStyle/>
          <a:p>
            <a:fld id="{D0E4909A-ECEF-0140-9510-BF7B5B3B1384}" type="slidenum">
              <a:rPr lang="en-US" smtClean="0"/>
              <a:t>5</a:t>
            </a:fld>
            <a:endParaRPr lang="en-US"/>
          </a:p>
        </p:txBody>
      </p:sp>
    </p:spTree>
    <p:extLst>
      <p:ext uri="{BB962C8B-B14F-4D97-AF65-F5344CB8AC3E}">
        <p14:creationId xmlns:p14="http://schemas.microsoft.com/office/powerpoint/2010/main" val="27215383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D0E4909A-ECEF-0140-9510-BF7B5B3B1384}" type="slidenum">
              <a:rPr lang="en-US" smtClean="0"/>
              <a:t>53</a:t>
            </a:fld>
            <a:endParaRPr lang="en-US"/>
          </a:p>
        </p:txBody>
      </p:sp>
    </p:spTree>
    <p:extLst>
      <p:ext uri="{BB962C8B-B14F-4D97-AF65-F5344CB8AC3E}">
        <p14:creationId xmlns:p14="http://schemas.microsoft.com/office/powerpoint/2010/main" val="15972424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D0E4909A-ECEF-0140-9510-BF7B5B3B1384}" type="slidenum">
              <a:rPr lang="en-US" smtClean="0"/>
              <a:t>54</a:t>
            </a:fld>
            <a:endParaRPr lang="en-US"/>
          </a:p>
        </p:txBody>
      </p:sp>
    </p:spTree>
    <p:extLst>
      <p:ext uri="{BB962C8B-B14F-4D97-AF65-F5344CB8AC3E}">
        <p14:creationId xmlns:p14="http://schemas.microsoft.com/office/powerpoint/2010/main" val="4140834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D0E4909A-ECEF-0140-9510-BF7B5B3B1384}" type="slidenum">
              <a:rPr lang="en-US" smtClean="0"/>
              <a:t>6</a:t>
            </a:fld>
            <a:endParaRPr lang="en-US"/>
          </a:p>
        </p:txBody>
      </p:sp>
    </p:spTree>
    <p:extLst>
      <p:ext uri="{BB962C8B-B14F-4D97-AF65-F5344CB8AC3E}">
        <p14:creationId xmlns:p14="http://schemas.microsoft.com/office/powerpoint/2010/main" val="2052480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98% gen mix renewable</a:t>
            </a:r>
          </a:p>
          <a:p>
            <a:endParaRPr lang="en-US"/>
          </a:p>
          <a:p>
            <a:r>
              <a:rPr lang="en-US"/>
              <a:t>HLY 5 off line</a:t>
            </a:r>
            <a:endParaRPr lang="en-NZ"/>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4909A-ECEF-0140-9510-BF7B5B3B1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4635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4909A-ECEF-0140-9510-BF7B5B3B1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3705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88563-DD98-F08E-1B12-B41C71E323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F5E6A6-518B-7DAB-DCFB-5D38D009D0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BA3C6B-E58C-A812-A91B-6D8DA7EEECC9}"/>
              </a:ext>
            </a:extLst>
          </p:cNvPr>
          <p:cNvSpPr>
            <a:spLocks noGrp="1"/>
          </p:cNvSpPr>
          <p:nvPr>
            <p:ph type="body" idx="1"/>
          </p:nvPr>
        </p:nvSpPr>
        <p:spPr/>
        <p:txBody>
          <a:bodyPr/>
          <a:lstStyle/>
          <a:p>
            <a:r>
              <a:rPr lang="en-US"/>
              <a:t>Wholesale prices peaked during highest demand and lowest residual period of the week</a:t>
            </a:r>
          </a:p>
          <a:p>
            <a:endParaRPr lang="en-US"/>
          </a:p>
          <a:p>
            <a:r>
              <a:rPr lang="en-US"/>
              <a:t>With higher hydro storage price volatility has increased, typically up around $200 over periods of peak demand or low wind, and dropping off the rest of the time</a:t>
            </a:r>
            <a:endParaRPr lang="en-NZ"/>
          </a:p>
        </p:txBody>
      </p:sp>
      <p:sp>
        <p:nvSpPr>
          <p:cNvPr id="4" name="Slide Number Placeholder 3">
            <a:extLst>
              <a:ext uri="{FF2B5EF4-FFF2-40B4-BE49-F238E27FC236}">
                <a16:creationId xmlns:a16="http://schemas.microsoft.com/office/drawing/2014/main" id="{C15083A2-501E-DBEA-F906-E3603A86B39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4909A-ECEF-0140-9510-BF7B5B3B1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8603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A3D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F5B23-CE21-EA45-AC6C-C21B66B88A04}"/>
              </a:ext>
            </a:extLst>
          </p:cNvPr>
          <p:cNvSpPr>
            <a:spLocks noGrp="1"/>
          </p:cNvSpPr>
          <p:nvPr>
            <p:ph type="ctrTitle" hasCustomPrompt="1"/>
          </p:nvPr>
        </p:nvSpPr>
        <p:spPr>
          <a:xfrm>
            <a:off x="703118" y="1023575"/>
            <a:ext cx="9829800" cy="654482"/>
          </a:xfrm>
        </p:spPr>
        <p:txBody>
          <a:bodyPr anchor="b">
            <a:normAutofit/>
          </a:bodyPr>
          <a:lstStyle>
            <a:lvl1pPr algn="l">
              <a:defRPr sz="4000">
                <a:solidFill>
                  <a:schemeClr val="bg1"/>
                </a:solidFill>
              </a:defRPr>
            </a:lvl1pPr>
          </a:lstStyle>
          <a:p>
            <a:r>
              <a:rPr lang="en-GB"/>
              <a:t>Presentation Title</a:t>
            </a:r>
            <a:endParaRPr lang="en-US"/>
          </a:p>
        </p:txBody>
      </p:sp>
      <p:sp>
        <p:nvSpPr>
          <p:cNvPr id="3" name="Subtitle 2">
            <a:extLst>
              <a:ext uri="{FF2B5EF4-FFF2-40B4-BE49-F238E27FC236}">
                <a16:creationId xmlns:a16="http://schemas.microsoft.com/office/drawing/2014/main" id="{9C01EB47-632D-8044-8AA8-3A21C5768E42}"/>
              </a:ext>
            </a:extLst>
          </p:cNvPr>
          <p:cNvSpPr>
            <a:spLocks noGrp="1"/>
          </p:cNvSpPr>
          <p:nvPr>
            <p:ph type="subTitle" idx="1" hasCustomPrompt="1"/>
          </p:nvPr>
        </p:nvSpPr>
        <p:spPr>
          <a:xfrm>
            <a:off x="703118" y="1867678"/>
            <a:ext cx="7051561" cy="1001135"/>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Description text</a:t>
            </a:r>
            <a:endParaRPr lang="en-US"/>
          </a:p>
        </p:txBody>
      </p:sp>
      <p:pic>
        <p:nvPicPr>
          <p:cNvPr id="11" name="Picture 10" descr="Text, logo&#10;&#10;Description automatically generated">
            <a:extLst>
              <a:ext uri="{FF2B5EF4-FFF2-40B4-BE49-F238E27FC236}">
                <a16:creationId xmlns:a16="http://schemas.microsoft.com/office/drawing/2014/main" id="{E7895902-1956-C64A-9FCC-995FDB8F25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0" y="278852"/>
            <a:ext cx="2192482" cy="283825"/>
          </a:xfrm>
          <a:prstGeom prst="rect">
            <a:avLst/>
          </a:prstGeom>
        </p:spPr>
      </p:pic>
      <p:sp>
        <p:nvSpPr>
          <p:cNvPr id="6" name="Text Placeholder 5">
            <a:extLst>
              <a:ext uri="{FF2B5EF4-FFF2-40B4-BE49-F238E27FC236}">
                <a16:creationId xmlns:a16="http://schemas.microsoft.com/office/drawing/2014/main" id="{5ADF9E0D-F9B1-3742-9CA7-B62AE865ECEF}"/>
              </a:ext>
            </a:extLst>
          </p:cNvPr>
          <p:cNvSpPr>
            <a:spLocks noGrp="1"/>
          </p:cNvSpPr>
          <p:nvPr>
            <p:ph type="body" sz="quarter" idx="11" hasCustomPrompt="1"/>
          </p:nvPr>
        </p:nvSpPr>
        <p:spPr>
          <a:xfrm>
            <a:off x="703118" y="3058435"/>
            <a:ext cx="2998787" cy="301454"/>
          </a:xfrm>
        </p:spPr>
        <p:txBody>
          <a:bodyPr>
            <a:normAutofit/>
          </a:bodyPr>
          <a:lstStyle>
            <a:lvl1pPr marL="0" indent="0">
              <a:buNone/>
              <a:defRPr sz="1800">
                <a:solidFill>
                  <a:schemeClr val="bg1"/>
                </a:solidFill>
              </a:defRPr>
            </a:lvl1pPr>
          </a:lstStyle>
          <a:p>
            <a:pPr lvl="0"/>
            <a:r>
              <a:rPr lang="en-GB"/>
              <a:t>Date</a:t>
            </a:r>
            <a:endParaRPr lang="en-US"/>
          </a:p>
        </p:txBody>
      </p:sp>
      <p:pic>
        <p:nvPicPr>
          <p:cNvPr id="5" name="Picture 4" descr="Background pattern&#10;&#10;Description automatically generated">
            <a:extLst>
              <a:ext uri="{FF2B5EF4-FFF2-40B4-BE49-F238E27FC236}">
                <a16:creationId xmlns:a16="http://schemas.microsoft.com/office/drawing/2014/main" id="{291BB443-CA14-DA44-A853-E44B89110BB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498" y="2787022"/>
            <a:ext cx="12312995" cy="4145120"/>
          </a:xfrm>
          <a:prstGeom prst="rect">
            <a:avLst/>
          </a:prstGeom>
        </p:spPr>
      </p:pic>
    </p:spTree>
    <p:extLst>
      <p:ext uri="{BB962C8B-B14F-4D97-AF65-F5344CB8AC3E}">
        <p14:creationId xmlns:p14="http://schemas.microsoft.com/office/powerpoint/2010/main" val="3257439835"/>
      </p:ext>
    </p:extLst>
  </p:cSld>
  <p:clrMapOvr>
    <a:masterClrMapping/>
  </p:clrMapOvr>
  <p:extLst>
    <p:ext uri="{DCECCB84-F9BA-43D5-87BE-67443E8EF086}">
      <p15:sldGuideLst xmlns:p15="http://schemas.microsoft.com/office/powerpoint/2012/main">
        <p15:guide id="1" pos="438" userDrawn="1">
          <p15:clr>
            <a:srgbClr val="FBAE40"/>
          </p15:clr>
        </p15:guide>
        <p15:guide id="2" pos="724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Section Opener Image &amp; Graphic">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78453A-EDF3-3448-8E98-D639FF030BB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8" name="Title 1">
            <a:extLst>
              <a:ext uri="{FF2B5EF4-FFF2-40B4-BE49-F238E27FC236}">
                <a16:creationId xmlns:a16="http://schemas.microsoft.com/office/drawing/2014/main" id="{F1C78D5A-517E-F940-9B26-A4531D6B6F4F}"/>
              </a:ext>
            </a:extLst>
          </p:cNvPr>
          <p:cNvSpPr>
            <a:spLocks noGrp="1"/>
          </p:cNvSpPr>
          <p:nvPr>
            <p:ph type="ctrTitle" hasCustomPrompt="1"/>
          </p:nvPr>
        </p:nvSpPr>
        <p:spPr>
          <a:xfrm>
            <a:off x="695325" y="5104969"/>
            <a:ext cx="8111270" cy="647650"/>
          </a:xfrm>
        </p:spPr>
        <p:txBody>
          <a:bodyPr anchor="b">
            <a:normAutofit/>
          </a:bodyPr>
          <a:lstStyle>
            <a:lvl1pPr algn="l">
              <a:defRPr sz="4000">
                <a:solidFill>
                  <a:schemeClr val="bg1"/>
                </a:solidFill>
              </a:defRPr>
            </a:lvl1pPr>
          </a:lstStyle>
          <a:p>
            <a:r>
              <a:rPr lang="en-GB"/>
              <a:t>Section Title</a:t>
            </a:r>
            <a:endParaRPr lang="en-US"/>
          </a:p>
        </p:txBody>
      </p:sp>
      <p:pic>
        <p:nvPicPr>
          <p:cNvPr id="11" name="Picture 10">
            <a:extLst>
              <a:ext uri="{FF2B5EF4-FFF2-40B4-BE49-F238E27FC236}">
                <a16:creationId xmlns:a16="http://schemas.microsoft.com/office/drawing/2014/main" id="{DD6BF260-E84F-9D4A-A7C6-7FEFC7824F2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7615" y="4841915"/>
            <a:ext cx="1474084" cy="116555"/>
          </a:xfrm>
          <a:prstGeom prst="rect">
            <a:avLst/>
          </a:prstGeom>
        </p:spPr>
      </p:pic>
      <p:pic>
        <p:nvPicPr>
          <p:cNvPr id="14" name="Picture 13" descr="Shape, circle&#10;&#10;Description automatically generated">
            <a:extLst>
              <a:ext uri="{FF2B5EF4-FFF2-40B4-BE49-F238E27FC236}">
                <a16:creationId xmlns:a16="http://schemas.microsoft.com/office/drawing/2014/main" id="{F5B1B982-D507-094D-B78A-DE01E618A4D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32134" y="423008"/>
            <a:ext cx="5040466" cy="4789071"/>
          </a:xfrm>
          <a:prstGeom prst="rect">
            <a:avLst/>
          </a:prstGeom>
        </p:spPr>
      </p:pic>
    </p:spTree>
    <p:extLst>
      <p:ext uri="{BB962C8B-B14F-4D97-AF65-F5344CB8AC3E}">
        <p14:creationId xmlns:p14="http://schemas.microsoft.com/office/powerpoint/2010/main" val="2836169187"/>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Opener Plain">
    <p:bg>
      <p:bgPr>
        <a:solidFill>
          <a:srgbClr val="00A3DB"/>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7639FB-868D-3B4A-AC95-B5E1EB82B499}"/>
              </a:ext>
            </a:extLst>
          </p:cNvPr>
          <p:cNvSpPr>
            <a:spLocks noGrp="1"/>
          </p:cNvSpPr>
          <p:nvPr>
            <p:ph type="body" sz="quarter" idx="10" hasCustomPrompt="1"/>
          </p:nvPr>
        </p:nvSpPr>
        <p:spPr>
          <a:xfrm>
            <a:off x="720725" y="2130549"/>
            <a:ext cx="5375275" cy="1333500"/>
          </a:xfrm>
        </p:spPr>
        <p:txBody>
          <a:bodyPr>
            <a:normAutofit/>
          </a:bodyPr>
          <a:lstStyle>
            <a:lvl1pPr marL="0" indent="0">
              <a:buNone/>
              <a:defRPr sz="2400">
                <a:solidFill>
                  <a:schemeClr val="bg1"/>
                </a:solidFill>
              </a:defRPr>
            </a:lvl1pPr>
          </a:lstStyle>
          <a:p>
            <a:pPr lvl="0"/>
            <a:r>
              <a:rPr lang="en-US"/>
              <a:t>Description Text</a:t>
            </a:r>
          </a:p>
        </p:txBody>
      </p:sp>
      <p:sp>
        <p:nvSpPr>
          <p:cNvPr id="8" name="Title 1">
            <a:extLst>
              <a:ext uri="{FF2B5EF4-FFF2-40B4-BE49-F238E27FC236}">
                <a16:creationId xmlns:a16="http://schemas.microsoft.com/office/drawing/2014/main" id="{C31765E8-18F0-2C40-8D1D-557200043F17}"/>
              </a:ext>
            </a:extLst>
          </p:cNvPr>
          <p:cNvSpPr>
            <a:spLocks noGrp="1"/>
          </p:cNvSpPr>
          <p:nvPr>
            <p:ph type="ctrTitle" hasCustomPrompt="1"/>
          </p:nvPr>
        </p:nvSpPr>
        <p:spPr>
          <a:xfrm>
            <a:off x="695325" y="785486"/>
            <a:ext cx="8111270" cy="647650"/>
          </a:xfrm>
        </p:spPr>
        <p:txBody>
          <a:bodyPr anchor="b">
            <a:normAutofit/>
          </a:bodyPr>
          <a:lstStyle>
            <a:lvl1pPr algn="l">
              <a:defRPr sz="4000">
                <a:solidFill>
                  <a:schemeClr val="bg1"/>
                </a:solidFill>
              </a:defRPr>
            </a:lvl1pPr>
          </a:lstStyle>
          <a:p>
            <a:r>
              <a:rPr lang="en-GB"/>
              <a:t>Section Title</a:t>
            </a:r>
            <a:endParaRPr lang="en-US"/>
          </a:p>
        </p:txBody>
      </p:sp>
      <p:pic>
        <p:nvPicPr>
          <p:cNvPr id="11" name="Picture 10">
            <a:extLst>
              <a:ext uri="{FF2B5EF4-FFF2-40B4-BE49-F238E27FC236}">
                <a16:creationId xmlns:a16="http://schemas.microsoft.com/office/drawing/2014/main" id="{6F0E0944-1A9D-604F-B00B-46B3C1578E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7615" y="549275"/>
            <a:ext cx="1474084" cy="116555"/>
          </a:xfrm>
          <a:prstGeom prst="rect">
            <a:avLst/>
          </a:prstGeom>
        </p:spPr>
      </p:pic>
      <p:pic>
        <p:nvPicPr>
          <p:cNvPr id="12" name="Picture 11" descr="Background pattern&#10;&#10;Description automatically generated">
            <a:extLst>
              <a:ext uri="{FF2B5EF4-FFF2-40B4-BE49-F238E27FC236}">
                <a16:creationId xmlns:a16="http://schemas.microsoft.com/office/drawing/2014/main" id="{CCE0B9E9-2737-1841-BBFD-12C4B36F779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498" y="2787022"/>
            <a:ext cx="12312995" cy="4145120"/>
          </a:xfrm>
          <a:prstGeom prst="rect">
            <a:avLst/>
          </a:prstGeom>
        </p:spPr>
      </p:pic>
    </p:spTree>
    <p:extLst>
      <p:ext uri="{BB962C8B-B14F-4D97-AF65-F5344CB8AC3E}">
        <p14:creationId xmlns:p14="http://schemas.microsoft.com/office/powerpoint/2010/main" val="1801011938"/>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Opener Plain">
    <p:bg>
      <p:bgPr>
        <a:solidFill>
          <a:srgbClr val="193E6A"/>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7639FB-868D-3B4A-AC95-B5E1EB82B499}"/>
              </a:ext>
            </a:extLst>
          </p:cNvPr>
          <p:cNvSpPr>
            <a:spLocks noGrp="1"/>
          </p:cNvSpPr>
          <p:nvPr>
            <p:ph type="body" sz="quarter" idx="10" hasCustomPrompt="1"/>
          </p:nvPr>
        </p:nvSpPr>
        <p:spPr>
          <a:xfrm>
            <a:off x="720725" y="2130549"/>
            <a:ext cx="5375275" cy="1333500"/>
          </a:xfrm>
        </p:spPr>
        <p:txBody>
          <a:bodyPr>
            <a:normAutofit/>
          </a:bodyPr>
          <a:lstStyle>
            <a:lvl1pPr marL="0" indent="0">
              <a:buNone/>
              <a:defRPr sz="2400">
                <a:solidFill>
                  <a:schemeClr val="bg1"/>
                </a:solidFill>
              </a:defRPr>
            </a:lvl1pPr>
          </a:lstStyle>
          <a:p>
            <a:pPr lvl="0"/>
            <a:r>
              <a:rPr lang="en-US"/>
              <a:t>Description Text</a:t>
            </a:r>
          </a:p>
        </p:txBody>
      </p:sp>
      <p:sp>
        <p:nvSpPr>
          <p:cNvPr id="8" name="Title 1">
            <a:extLst>
              <a:ext uri="{FF2B5EF4-FFF2-40B4-BE49-F238E27FC236}">
                <a16:creationId xmlns:a16="http://schemas.microsoft.com/office/drawing/2014/main" id="{C31765E8-18F0-2C40-8D1D-557200043F17}"/>
              </a:ext>
            </a:extLst>
          </p:cNvPr>
          <p:cNvSpPr>
            <a:spLocks noGrp="1"/>
          </p:cNvSpPr>
          <p:nvPr>
            <p:ph type="ctrTitle" hasCustomPrompt="1"/>
          </p:nvPr>
        </p:nvSpPr>
        <p:spPr>
          <a:xfrm>
            <a:off x="695325" y="785486"/>
            <a:ext cx="8111270" cy="647650"/>
          </a:xfrm>
        </p:spPr>
        <p:txBody>
          <a:bodyPr anchor="b">
            <a:normAutofit/>
          </a:bodyPr>
          <a:lstStyle>
            <a:lvl1pPr algn="l">
              <a:defRPr sz="4000">
                <a:solidFill>
                  <a:schemeClr val="bg1"/>
                </a:solidFill>
              </a:defRPr>
            </a:lvl1pPr>
          </a:lstStyle>
          <a:p>
            <a:r>
              <a:rPr lang="en-GB"/>
              <a:t>Section Title</a:t>
            </a:r>
            <a:endParaRPr lang="en-US"/>
          </a:p>
        </p:txBody>
      </p:sp>
      <p:pic>
        <p:nvPicPr>
          <p:cNvPr id="11" name="Picture 10">
            <a:extLst>
              <a:ext uri="{FF2B5EF4-FFF2-40B4-BE49-F238E27FC236}">
                <a16:creationId xmlns:a16="http://schemas.microsoft.com/office/drawing/2014/main" id="{6F0E0944-1A9D-604F-B00B-46B3C1578E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7615" y="549275"/>
            <a:ext cx="1474084" cy="116555"/>
          </a:xfrm>
          <a:prstGeom prst="rect">
            <a:avLst/>
          </a:prstGeom>
        </p:spPr>
      </p:pic>
      <p:pic>
        <p:nvPicPr>
          <p:cNvPr id="12" name="Picture 11" descr="Background pattern&#10;&#10;Description automatically generated">
            <a:extLst>
              <a:ext uri="{FF2B5EF4-FFF2-40B4-BE49-F238E27FC236}">
                <a16:creationId xmlns:a16="http://schemas.microsoft.com/office/drawing/2014/main" id="{CCE0B9E9-2737-1841-BBFD-12C4B36F779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498" y="2787022"/>
            <a:ext cx="12312995" cy="4145120"/>
          </a:xfrm>
          <a:prstGeom prst="rect">
            <a:avLst/>
          </a:prstGeom>
        </p:spPr>
      </p:pic>
    </p:spTree>
    <p:extLst>
      <p:ext uri="{BB962C8B-B14F-4D97-AF65-F5344CB8AC3E}">
        <p14:creationId xmlns:p14="http://schemas.microsoft.com/office/powerpoint/2010/main" val="1493077162"/>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ection Opener Plain">
    <p:bg>
      <p:bgPr>
        <a:solidFill>
          <a:srgbClr val="BE944F"/>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7639FB-868D-3B4A-AC95-B5E1EB82B499}"/>
              </a:ext>
            </a:extLst>
          </p:cNvPr>
          <p:cNvSpPr>
            <a:spLocks noGrp="1"/>
          </p:cNvSpPr>
          <p:nvPr>
            <p:ph type="body" sz="quarter" idx="10" hasCustomPrompt="1"/>
          </p:nvPr>
        </p:nvSpPr>
        <p:spPr>
          <a:xfrm>
            <a:off x="720725" y="2130549"/>
            <a:ext cx="5375275" cy="1333500"/>
          </a:xfrm>
        </p:spPr>
        <p:txBody>
          <a:bodyPr>
            <a:normAutofit/>
          </a:bodyPr>
          <a:lstStyle>
            <a:lvl1pPr marL="0" indent="0">
              <a:buNone/>
              <a:defRPr sz="2400">
                <a:solidFill>
                  <a:schemeClr val="bg1"/>
                </a:solidFill>
              </a:defRPr>
            </a:lvl1pPr>
          </a:lstStyle>
          <a:p>
            <a:pPr lvl="0"/>
            <a:r>
              <a:rPr lang="en-US"/>
              <a:t>Description Text</a:t>
            </a:r>
          </a:p>
        </p:txBody>
      </p:sp>
      <p:sp>
        <p:nvSpPr>
          <p:cNvPr id="8" name="Title 1">
            <a:extLst>
              <a:ext uri="{FF2B5EF4-FFF2-40B4-BE49-F238E27FC236}">
                <a16:creationId xmlns:a16="http://schemas.microsoft.com/office/drawing/2014/main" id="{C31765E8-18F0-2C40-8D1D-557200043F17}"/>
              </a:ext>
            </a:extLst>
          </p:cNvPr>
          <p:cNvSpPr>
            <a:spLocks noGrp="1"/>
          </p:cNvSpPr>
          <p:nvPr>
            <p:ph type="ctrTitle" hasCustomPrompt="1"/>
          </p:nvPr>
        </p:nvSpPr>
        <p:spPr>
          <a:xfrm>
            <a:off x="695325" y="785486"/>
            <a:ext cx="8111270" cy="647650"/>
          </a:xfrm>
        </p:spPr>
        <p:txBody>
          <a:bodyPr anchor="b">
            <a:normAutofit/>
          </a:bodyPr>
          <a:lstStyle>
            <a:lvl1pPr algn="l">
              <a:defRPr sz="4000">
                <a:solidFill>
                  <a:schemeClr val="bg1"/>
                </a:solidFill>
              </a:defRPr>
            </a:lvl1pPr>
          </a:lstStyle>
          <a:p>
            <a:r>
              <a:rPr lang="en-GB"/>
              <a:t>Section Title</a:t>
            </a:r>
            <a:endParaRPr lang="en-US"/>
          </a:p>
        </p:txBody>
      </p:sp>
      <p:pic>
        <p:nvPicPr>
          <p:cNvPr id="11" name="Picture 10">
            <a:extLst>
              <a:ext uri="{FF2B5EF4-FFF2-40B4-BE49-F238E27FC236}">
                <a16:creationId xmlns:a16="http://schemas.microsoft.com/office/drawing/2014/main" id="{6F0E0944-1A9D-604F-B00B-46B3C1578E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7615" y="549275"/>
            <a:ext cx="1474084" cy="116555"/>
          </a:xfrm>
          <a:prstGeom prst="rect">
            <a:avLst/>
          </a:prstGeom>
        </p:spPr>
      </p:pic>
      <p:pic>
        <p:nvPicPr>
          <p:cNvPr id="12" name="Picture 11" descr="Background pattern&#10;&#10;Description automatically generated">
            <a:extLst>
              <a:ext uri="{FF2B5EF4-FFF2-40B4-BE49-F238E27FC236}">
                <a16:creationId xmlns:a16="http://schemas.microsoft.com/office/drawing/2014/main" id="{CCE0B9E9-2737-1841-BBFD-12C4B36F779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498" y="2787022"/>
            <a:ext cx="12312995" cy="4145120"/>
          </a:xfrm>
          <a:prstGeom prst="rect">
            <a:avLst/>
          </a:prstGeom>
        </p:spPr>
      </p:pic>
    </p:spTree>
    <p:extLst>
      <p:ext uri="{BB962C8B-B14F-4D97-AF65-F5344CB8AC3E}">
        <p14:creationId xmlns:p14="http://schemas.microsoft.com/office/powerpoint/2010/main" val="3431445649"/>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ection Opener Plain">
    <p:bg>
      <p:bgPr>
        <a:solidFill>
          <a:srgbClr val="038442"/>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7639FB-868D-3B4A-AC95-B5E1EB82B499}"/>
              </a:ext>
            </a:extLst>
          </p:cNvPr>
          <p:cNvSpPr>
            <a:spLocks noGrp="1"/>
          </p:cNvSpPr>
          <p:nvPr>
            <p:ph type="body" sz="quarter" idx="10" hasCustomPrompt="1"/>
          </p:nvPr>
        </p:nvSpPr>
        <p:spPr>
          <a:xfrm>
            <a:off x="720725" y="2130549"/>
            <a:ext cx="5375275" cy="1333500"/>
          </a:xfrm>
        </p:spPr>
        <p:txBody>
          <a:bodyPr>
            <a:normAutofit/>
          </a:bodyPr>
          <a:lstStyle>
            <a:lvl1pPr marL="0" indent="0">
              <a:buNone/>
              <a:defRPr sz="2400">
                <a:solidFill>
                  <a:schemeClr val="bg1"/>
                </a:solidFill>
              </a:defRPr>
            </a:lvl1pPr>
          </a:lstStyle>
          <a:p>
            <a:pPr lvl="0"/>
            <a:r>
              <a:rPr lang="en-US"/>
              <a:t>Description Text</a:t>
            </a:r>
          </a:p>
        </p:txBody>
      </p:sp>
      <p:sp>
        <p:nvSpPr>
          <p:cNvPr id="8" name="Title 1">
            <a:extLst>
              <a:ext uri="{FF2B5EF4-FFF2-40B4-BE49-F238E27FC236}">
                <a16:creationId xmlns:a16="http://schemas.microsoft.com/office/drawing/2014/main" id="{C31765E8-18F0-2C40-8D1D-557200043F17}"/>
              </a:ext>
            </a:extLst>
          </p:cNvPr>
          <p:cNvSpPr>
            <a:spLocks noGrp="1"/>
          </p:cNvSpPr>
          <p:nvPr>
            <p:ph type="ctrTitle" hasCustomPrompt="1"/>
          </p:nvPr>
        </p:nvSpPr>
        <p:spPr>
          <a:xfrm>
            <a:off x="695325" y="785486"/>
            <a:ext cx="8111270" cy="647650"/>
          </a:xfrm>
        </p:spPr>
        <p:txBody>
          <a:bodyPr anchor="b">
            <a:normAutofit/>
          </a:bodyPr>
          <a:lstStyle>
            <a:lvl1pPr algn="l">
              <a:defRPr sz="4000">
                <a:solidFill>
                  <a:schemeClr val="bg1"/>
                </a:solidFill>
              </a:defRPr>
            </a:lvl1pPr>
          </a:lstStyle>
          <a:p>
            <a:r>
              <a:rPr lang="en-GB"/>
              <a:t>Section Title</a:t>
            </a:r>
            <a:endParaRPr lang="en-US"/>
          </a:p>
        </p:txBody>
      </p:sp>
      <p:pic>
        <p:nvPicPr>
          <p:cNvPr id="11" name="Picture 10">
            <a:extLst>
              <a:ext uri="{FF2B5EF4-FFF2-40B4-BE49-F238E27FC236}">
                <a16:creationId xmlns:a16="http://schemas.microsoft.com/office/drawing/2014/main" id="{6F0E0944-1A9D-604F-B00B-46B3C1578E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7615" y="549275"/>
            <a:ext cx="1474084" cy="116555"/>
          </a:xfrm>
          <a:prstGeom prst="rect">
            <a:avLst/>
          </a:prstGeom>
        </p:spPr>
      </p:pic>
      <p:pic>
        <p:nvPicPr>
          <p:cNvPr id="12" name="Picture 11" descr="Background pattern&#10;&#10;Description automatically generated">
            <a:extLst>
              <a:ext uri="{FF2B5EF4-FFF2-40B4-BE49-F238E27FC236}">
                <a16:creationId xmlns:a16="http://schemas.microsoft.com/office/drawing/2014/main" id="{CCE0B9E9-2737-1841-BBFD-12C4B36F779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498" y="2787022"/>
            <a:ext cx="12312995" cy="4145120"/>
          </a:xfrm>
          <a:prstGeom prst="rect">
            <a:avLst/>
          </a:prstGeom>
        </p:spPr>
      </p:pic>
    </p:spTree>
    <p:extLst>
      <p:ext uri="{BB962C8B-B14F-4D97-AF65-F5344CB8AC3E}">
        <p14:creationId xmlns:p14="http://schemas.microsoft.com/office/powerpoint/2010/main" val="3146553426"/>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Section Opener Plain">
    <p:bg>
      <p:bgPr>
        <a:solidFill>
          <a:srgbClr val="00879E"/>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7639FB-868D-3B4A-AC95-B5E1EB82B499}"/>
              </a:ext>
            </a:extLst>
          </p:cNvPr>
          <p:cNvSpPr>
            <a:spLocks noGrp="1"/>
          </p:cNvSpPr>
          <p:nvPr>
            <p:ph type="body" sz="quarter" idx="10" hasCustomPrompt="1"/>
          </p:nvPr>
        </p:nvSpPr>
        <p:spPr>
          <a:xfrm>
            <a:off x="720725" y="2130549"/>
            <a:ext cx="5375275" cy="1333500"/>
          </a:xfrm>
        </p:spPr>
        <p:txBody>
          <a:bodyPr>
            <a:normAutofit/>
          </a:bodyPr>
          <a:lstStyle>
            <a:lvl1pPr marL="0" indent="0">
              <a:buNone/>
              <a:defRPr sz="2400">
                <a:solidFill>
                  <a:schemeClr val="bg1"/>
                </a:solidFill>
              </a:defRPr>
            </a:lvl1pPr>
          </a:lstStyle>
          <a:p>
            <a:pPr lvl="0"/>
            <a:r>
              <a:rPr lang="en-US"/>
              <a:t>Description Text</a:t>
            </a:r>
          </a:p>
        </p:txBody>
      </p:sp>
      <p:sp>
        <p:nvSpPr>
          <p:cNvPr id="8" name="Title 1">
            <a:extLst>
              <a:ext uri="{FF2B5EF4-FFF2-40B4-BE49-F238E27FC236}">
                <a16:creationId xmlns:a16="http://schemas.microsoft.com/office/drawing/2014/main" id="{C31765E8-18F0-2C40-8D1D-557200043F17}"/>
              </a:ext>
            </a:extLst>
          </p:cNvPr>
          <p:cNvSpPr>
            <a:spLocks noGrp="1"/>
          </p:cNvSpPr>
          <p:nvPr>
            <p:ph type="ctrTitle" hasCustomPrompt="1"/>
          </p:nvPr>
        </p:nvSpPr>
        <p:spPr>
          <a:xfrm>
            <a:off x="695325" y="785486"/>
            <a:ext cx="8111270" cy="647650"/>
          </a:xfrm>
        </p:spPr>
        <p:txBody>
          <a:bodyPr anchor="b">
            <a:normAutofit/>
          </a:bodyPr>
          <a:lstStyle>
            <a:lvl1pPr algn="l">
              <a:defRPr sz="4000">
                <a:solidFill>
                  <a:schemeClr val="bg1"/>
                </a:solidFill>
              </a:defRPr>
            </a:lvl1pPr>
          </a:lstStyle>
          <a:p>
            <a:r>
              <a:rPr lang="en-GB"/>
              <a:t>Section Title</a:t>
            </a:r>
            <a:endParaRPr lang="en-US"/>
          </a:p>
        </p:txBody>
      </p:sp>
      <p:pic>
        <p:nvPicPr>
          <p:cNvPr id="11" name="Picture 10">
            <a:extLst>
              <a:ext uri="{FF2B5EF4-FFF2-40B4-BE49-F238E27FC236}">
                <a16:creationId xmlns:a16="http://schemas.microsoft.com/office/drawing/2014/main" id="{6F0E0944-1A9D-604F-B00B-46B3C1578E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7615" y="549275"/>
            <a:ext cx="1474084" cy="116555"/>
          </a:xfrm>
          <a:prstGeom prst="rect">
            <a:avLst/>
          </a:prstGeom>
        </p:spPr>
      </p:pic>
      <p:pic>
        <p:nvPicPr>
          <p:cNvPr id="12" name="Picture 11" descr="Background pattern&#10;&#10;Description automatically generated">
            <a:extLst>
              <a:ext uri="{FF2B5EF4-FFF2-40B4-BE49-F238E27FC236}">
                <a16:creationId xmlns:a16="http://schemas.microsoft.com/office/drawing/2014/main" id="{CCE0B9E9-2737-1841-BBFD-12C4B36F779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498" y="2787022"/>
            <a:ext cx="12312995" cy="4145120"/>
          </a:xfrm>
          <a:prstGeom prst="rect">
            <a:avLst/>
          </a:prstGeom>
        </p:spPr>
      </p:pic>
    </p:spTree>
    <p:extLst>
      <p:ext uri="{BB962C8B-B14F-4D97-AF65-F5344CB8AC3E}">
        <p14:creationId xmlns:p14="http://schemas.microsoft.com/office/powerpoint/2010/main" val="2400030292"/>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Section Opener Plain">
    <p:bg>
      <p:bgPr>
        <a:solidFill>
          <a:srgbClr val="9C2136"/>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7639FB-868D-3B4A-AC95-B5E1EB82B499}"/>
              </a:ext>
            </a:extLst>
          </p:cNvPr>
          <p:cNvSpPr>
            <a:spLocks noGrp="1"/>
          </p:cNvSpPr>
          <p:nvPr>
            <p:ph type="body" sz="quarter" idx="10" hasCustomPrompt="1"/>
          </p:nvPr>
        </p:nvSpPr>
        <p:spPr>
          <a:xfrm>
            <a:off x="720725" y="2130549"/>
            <a:ext cx="5375275" cy="1333500"/>
          </a:xfrm>
        </p:spPr>
        <p:txBody>
          <a:bodyPr>
            <a:normAutofit/>
          </a:bodyPr>
          <a:lstStyle>
            <a:lvl1pPr marL="0" indent="0">
              <a:buNone/>
              <a:defRPr sz="2400">
                <a:solidFill>
                  <a:schemeClr val="bg1"/>
                </a:solidFill>
              </a:defRPr>
            </a:lvl1pPr>
          </a:lstStyle>
          <a:p>
            <a:pPr lvl="0"/>
            <a:r>
              <a:rPr lang="en-US"/>
              <a:t>Description Text</a:t>
            </a:r>
          </a:p>
        </p:txBody>
      </p:sp>
      <p:sp>
        <p:nvSpPr>
          <p:cNvPr id="8" name="Title 1">
            <a:extLst>
              <a:ext uri="{FF2B5EF4-FFF2-40B4-BE49-F238E27FC236}">
                <a16:creationId xmlns:a16="http://schemas.microsoft.com/office/drawing/2014/main" id="{C31765E8-18F0-2C40-8D1D-557200043F17}"/>
              </a:ext>
            </a:extLst>
          </p:cNvPr>
          <p:cNvSpPr>
            <a:spLocks noGrp="1"/>
          </p:cNvSpPr>
          <p:nvPr>
            <p:ph type="ctrTitle" hasCustomPrompt="1"/>
          </p:nvPr>
        </p:nvSpPr>
        <p:spPr>
          <a:xfrm>
            <a:off x="695325" y="785486"/>
            <a:ext cx="8111270" cy="647650"/>
          </a:xfrm>
        </p:spPr>
        <p:txBody>
          <a:bodyPr anchor="b">
            <a:normAutofit/>
          </a:bodyPr>
          <a:lstStyle>
            <a:lvl1pPr algn="l">
              <a:defRPr sz="4000">
                <a:solidFill>
                  <a:schemeClr val="bg1"/>
                </a:solidFill>
              </a:defRPr>
            </a:lvl1pPr>
          </a:lstStyle>
          <a:p>
            <a:r>
              <a:rPr lang="en-GB"/>
              <a:t>Section Title</a:t>
            </a:r>
            <a:endParaRPr lang="en-US"/>
          </a:p>
        </p:txBody>
      </p:sp>
      <p:pic>
        <p:nvPicPr>
          <p:cNvPr id="11" name="Picture 10">
            <a:extLst>
              <a:ext uri="{FF2B5EF4-FFF2-40B4-BE49-F238E27FC236}">
                <a16:creationId xmlns:a16="http://schemas.microsoft.com/office/drawing/2014/main" id="{6F0E0944-1A9D-604F-B00B-46B3C1578E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7615" y="549275"/>
            <a:ext cx="1474084" cy="116555"/>
          </a:xfrm>
          <a:prstGeom prst="rect">
            <a:avLst/>
          </a:prstGeom>
        </p:spPr>
      </p:pic>
      <p:pic>
        <p:nvPicPr>
          <p:cNvPr id="12" name="Picture 11" descr="Background pattern&#10;&#10;Description automatically generated">
            <a:extLst>
              <a:ext uri="{FF2B5EF4-FFF2-40B4-BE49-F238E27FC236}">
                <a16:creationId xmlns:a16="http://schemas.microsoft.com/office/drawing/2014/main" id="{CCE0B9E9-2737-1841-BBFD-12C4B36F779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498" y="2787022"/>
            <a:ext cx="12312995" cy="4145120"/>
          </a:xfrm>
          <a:prstGeom prst="rect">
            <a:avLst/>
          </a:prstGeom>
        </p:spPr>
      </p:pic>
    </p:spTree>
    <p:extLst>
      <p:ext uri="{BB962C8B-B14F-4D97-AF65-F5344CB8AC3E}">
        <p14:creationId xmlns:p14="http://schemas.microsoft.com/office/powerpoint/2010/main" val="3427842723"/>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ull Quote / Feature Text">
    <p:bg>
      <p:bgPr>
        <a:solidFill>
          <a:srgbClr val="00A3DB">
            <a:alpha val="5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49022B-345F-4540-962A-EA02759C61C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4225" y="1215651"/>
            <a:ext cx="2743200" cy="216904"/>
          </a:xfrm>
          <a:prstGeom prst="rect">
            <a:avLst/>
          </a:prstGeom>
        </p:spPr>
      </p:pic>
      <p:pic>
        <p:nvPicPr>
          <p:cNvPr id="5" name="Picture 4">
            <a:extLst>
              <a:ext uri="{FF2B5EF4-FFF2-40B4-BE49-F238E27FC236}">
                <a16:creationId xmlns:a16="http://schemas.microsoft.com/office/drawing/2014/main" id="{72EF01DD-8374-8B40-8D6F-28F90522127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166" y="6234811"/>
            <a:ext cx="12362331" cy="623189"/>
          </a:xfrm>
          <a:prstGeom prst="rect">
            <a:avLst/>
          </a:prstGeom>
        </p:spPr>
      </p:pic>
      <p:sp>
        <p:nvSpPr>
          <p:cNvPr id="7" name="Text Placeholder 6">
            <a:extLst>
              <a:ext uri="{FF2B5EF4-FFF2-40B4-BE49-F238E27FC236}">
                <a16:creationId xmlns:a16="http://schemas.microsoft.com/office/drawing/2014/main" id="{029C3796-A396-2443-9085-EFBF62C3FD67}"/>
              </a:ext>
            </a:extLst>
          </p:cNvPr>
          <p:cNvSpPr>
            <a:spLocks noGrp="1"/>
          </p:cNvSpPr>
          <p:nvPr>
            <p:ph type="body" sz="quarter" idx="10" hasCustomPrompt="1"/>
          </p:nvPr>
        </p:nvSpPr>
        <p:spPr>
          <a:xfrm>
            <a:off x="695325" y="1614552"/>
            <a:ext cx="5400675" cy="3108325"/>
          </a:xfrm>
        </p:spPr>
        <p:txBody>
          <a:bodyPr>
            <a:normAutofit/>
          </a:bodyPr>
          <a:lstStyle>
            <a:lvl1pPr marL="0" indent="0">
              <a:buNone/>
              <a:defRPr sz="3500">
                <a:latin typeface="+mn-lt"/>
              </a:defRPr>
            </a:lvl1pPr>
          </a:lstStyle>
          <a:p>
            <a:r>
              <a:rPr lang="en-US" b="1" err="1">
                <a:solidFill>
                  <a:srgbClr val="00A3DB"/>
                </a:solidFill>
              </a:rPr>
              <a:t>Whakamana</a:t>
            </a:r>
            <a:r>
              <a:rPr lang="en-US" b="1">
                <a:solidFill>
                  <a:srgbClr val="00A3DB"/>
                </a:solidFill>
              </a:rPr>
              <a:t> I </a:t>
            </a:r>
            <a:r>
              <a:rPr lang="en-US" b="1" err="1">
                <a:solidFill>
                  <a:srgbClr val="00A3DB"/>
                </a:solidFill>
              </a:rPr>
              <a:t>te</a:t>
            </a:r>
            <a:r>
              <a:rPr lang="en-US" b="1">
                <a:solidFill>
                  <a:srgbClr val="00A3DB"/>
                </a:solidFill>
              </a:rPr>
              <a:t> mauri </a:t>
            </a:r>
            <a:br>
              <a:rPr lang="en-US" b="1">
                <a:solidFill>
                  <a:srgbClr val="00A3DB"/>
                </a:solidFill>
              </a:rPr>
            </a:br>
            <a:r>
              <a:rPr lang="en-US" b="1" err="1">
                <a:solidFill>
                  <a:srgbClr val="00A3DB"/>
                </a:solidFill>
              </a:rPr>
              <a:t>hiko</a:t>
            </a:r>
            <a:r>
              <a:rPr lang="en-US" b="1">
                <a:solidFill>
                  <a:srgbClr val="00A3DB"/>
                </a:solidFill>
              </a:rPr>
              <a:t> </a:t>
            </a:r>
            <a:r>
              <a:rPr lang="en-US" b="1" err="1">
                <a:solidFill>
                  <a:srgbClr val="00A3DB"/>
                </a:solidFill>
              </a:rPr>
              <a:t>tū</a:t>
            </a:r>
            <a:r>
              <a:rPr lang="en-US" b="1">
                <a:solidFill>
                  <a:srgbClr val="00A3DB"/>
                </a:solidFill>
              </a:rPr>
              <a:t> </a:t>
            </a:r>
            <a:r>
              <a:rPr lang="en-US" b="1" err="1">
                <a:solidFill>
                  <a:srgbClr val="00A3DB"/>
                </a:solidFill>
              </a:rPr>
              <a:t>mai</a:t>
            </a:r>
            <a:r>
              <a:rPr lang="en-US" b="1">
                <a:solidFill>
                  <a:srgbClr val="00A3DB"/>
                </a:solidFill>
              </a:rPr>
              <a:t> Aotearoa. </a:t>
            </a:r>
            <a:br>
              <a:rPr lang="en-US" b="1">
                <a:solidFill>
                  <a:srgbClr val="00A3DB"/>
                </a:solidFill>
              </a:rPr>
            </a:br>
            <a:r>
              <a:rPr lang="en-US">
                <a:solidFill>
                  <a:srgbClr val="00A3DB"/>
                </a:solidFill>
              </a:rPr>
              <a:t>Empowering the energy </a:t>
            </a:r>
            <a:br>
              <a:rPr lang="en-US">
                <a:solidFill>
                  <a:srgbClr val="00A3DB"/>
                </a:solidFill>
              </a:rPr>
            </a:br>
            <a:r>
              <a:rPr lang="en-US">
                <a:solidFill>
                  <a:srgbClr val="00A3DB"/>
                </a:solidFill>
              </a:rPr>
              <a:t>future for New Zealand.</a:t>
            </a:r>
          </a:p>
        </p:txBody>
      </p:sp>
    </p:spTree>
    <p:extLst>
      <p:ext uri="{BB962C8B-B14F-4D97-AF65-F5344CB8AC3E}">
        <p14:creationId xmlns:p14="http://schemas.microsoft.com/office/powerpoint/2010/main" val="20975440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eature Text and Image">
    <p:spTree>
      <p:nvGrpSpPr>
        <p:cNvPr id="1" name=""/>
        <p:cNvGrpSpPr/>
        <p:nvPr/>
      </p:nvGrpSpPr>
      <p:grpSpPr>
        <a:xfrm>
          <a:off x="0" y="0"/>
          <a:ext cx="0" cy="0"/>
          <a:chOff x="0" y="0"/>
          <a:chExt cx="0" cy="0"/>
        </a:xfrm>
      </p:grpSpPr>
      <p:pic>
        <p:nvPicPr>
          <p:cNvPr id="3" name="Picture 2" descr="A person and a child sitting at a table with a computer&#10;&#10;Description automatically generated with low confidence">
            <a:extLst>
              <a:ext uri="{FF2B5EF4-FFF2-40B4-BE49-F238E27FC236}">
                <a16:creationId xmlns:a16="http://schemas.microsoft.com/office/drawing/2014/main" id="{7C9BF6D1-824B-E94D-940C-1B71EE0166A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83C5DB50-6DEF-FA45-A966-0CBEB2A677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97787" y="549275"/>
            <a:ext cx="1678328" cy="132705"/>
          </a:xfrm>
          <a:prstGeom prst="rect">
            <a:avLst/>
          </a:prstGeom>
        </p:spPr>
      </p:pic>
      <p:pic>
        <p:nvPicPr>
          <p:cNvPr id="8" name="Picture 7">
            <a:extLst>
              <a:ext uri="{FF2B5EF4-FFF2-40B4-BE49-F238E27FC236}">
                <a16:creationId xmlns:a16="http://schemas.microsoft.com/office/drawing/2014/main" id="{6E81AA43-8889-484B-A1FE-FF492CDB4D3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166" y="6234811"/>
            <a:ext cx="12362331" cy="623189"/>
          </a:xfrm>
          <a:prstGeom prst="rect">
            <a:avLst/>
          </a:prstGeom>
        </p:spPr>
      </p:pic>
      <p:sp>
        <p:nvSpPr>
          <p:cNvPr id="7" name="Text Placeholder 6">
            <a:extLst>
              <a:ext uri="{FF2B5EF4-FFF2-40B4-BE49-F238E27FC236}">
                <a16:creationId xmlns:a16="http://schemas.microsoft.com/office/drawing/2014/main" id="{DCA02E3B-2945-3F40-86E1-6BFD241CF214}"/>
              </a:ext>
            </a:extLst>
          </p:cNvPr>
          <p:cNvSpPr>
            <a:spLocks noGrp="1"/>
          </p:cNvSpPr>
          <p:nvPr>
            <p:ph type="body" sz="quarter" idx="10" hasCustomPrompt="1"/>
          </p:nvPr>
        </p:nvSpPr>
        <p:spPr>
          <a:xfrm>
            <a:off x="7333779" y="803783"/>
            <a:ext cx="4098925" cy="2460625"/>
          </a:xfrm>
        </p:spPr>
        <p:txBody>
          <a:bodyPr/>
          <a:lstStyle>
            <a:lvl1pPr marL="0" indent="0">
              <a:buNone/>
              <a:defRPr>
                <a:latin typeface="+mn-lt"/>
              </a:defRPr>
            </a:lvl1pPr>
          </a:lstStyle>
          <a:p>
            <a:r>
              <a:rPr lang="en-US" sz="2800" b="1" err="1">
                <a:solidFill>
                  <a:schemeClr val="bg1"/>
                </a:solidFill>
              </a:rPr>
              <a:t>Whakamana</a:t>
            </a:r>
            <a:r>
              <a:rPr lang="en-US" sz="2800" b="1">
                <a:solidFill>
                  <a:schemeClr val="bg1"/>
                </a:solidFill>
              </a:rPr>
              <a:t> I </a:t>
            </a:r>
            <a:r>
              <a:rPr lang="en-US" sz="2800" b="1" err="1">
                <a:solidFill>
                  <a:schemeClr val="bg1"/>
                </a:solidFill>
              </a:rPr>
              <a:t>te</a:t>
            </a:r>
            <a:r>
              <a:rPr lang="en-US" sz="2800" b="1">
                <a:solidFill>
                  <a:schemeClr val="bg1"/>
                </a:solidFill>
              </a:rPr>
              <a:t> mauri </a:t>
            </a:r>
            <a:r>
              <a:rPr lang="en-US" sz="2800" b="1" err="1">
                <a:solidFill>
                  <a:schemeClr val="bg1"/>
                </a:solidFill>
              </a:rPr>
              <a:t>hiko</a:t>
            </a:r>
            <a:r>
              <a:rPr lang="en-US" sz="2800" b="1">
                <a:solidFill>
                  <a:schemeClr val="bg1"/>
                </a:solidFill>
              </a:rPr>
              <a:t> </a:t>
            </a:r>
            <a:r>
              <a:rPr lang="en-US" sz="2800" b="1" err="1">
                <a:solidFill>
                  <a:schemeClr val="bg1"/>
                </a:solidFill>
              </a:rPr>
              <a:t>tū</a:t>
            </a:r>
            <a:r>
              <a:rPr lang="en-US" sz="2800" b="1">
                <a:solidFill>
                  <a:schemeClr val="bg1"/>
                </a:solidFill>
              </a:rPr>
              <a:t> </a:t>
            </a:r>
            <a:r>
              <a:rPr lang="en-US" sz="2800" b="1" err="1">
                <a:solidFill>
                  <a:schemeClr val="bg1"/>
                </a:solidFill>
              </a:rPr>
              <a:t>mai</a:t>
            </a:r>
            <a:r>
              <a:rPr lang="en-US" sz="2800" b="1">
                <a:solidFill>
                  <a:schemeClr val="bg1"/>
                </a:solidFill>
              </a:rPr>
              <a:t> Aotearoa. </a:t>
            </a:r>
            <a:r>
              <a:rPr lang="en-US" sz="2800">
                <a:solidFill>
                  <a:schemeClr val="bg1"/>
                </a:solidFill>
              </a:rPr>
              <a:t>Empowering the energy future for New Zealand.</a:t>
            </a:r>
          </a:p>
        </p:txBody>
      </p:sp>
    </p:spTree>
    <p:extLst>
      <p:ext uri="{BB962C8B-B14F-4D97-AF65-F5344CB8AC3E}">
        <p14:creationId xmlns:p14="http://schemas.microsoft.com/office/powerpoint/2010/main" val="10274454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Image">
    <p:bg>
      <p:bgPr>
        <a:solidFill>
          <a:schemeClr val="bg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739A2A4-9684-324C-8EF9-DC51CB3FC7C7}"/>
              </a:ext>
            </a:extLst>
          </p:cNvPr>
          <p:cNvSpPr>
            <a:spLocks noGrp="1"/>
          </p:cNvSpPr>
          <p:nvPr>
            <p:ph type="ctrTitle" hasCustomPrompt="1"/>
          </p:nvPr>
        </p:nvSpPr>
        <p:spPr>
          <a:xfrm>
            <a:off x="703118" y="549275"/>
            <a:ext cx="5392882" cy="654482"/>
          </a:xfrm>
        </p:spPr>
        <p:txBody>
          <a:bodyPr anchor="b">
            <a:normAutofit/>
          </a:bodyPr>
          <a:lstStyle>
            <a:lvl1pPr algn="l">
              <a:defRPr sz="3000">
                <a:solidFill>
                  <a:srgbClr val="00A3DB"/>
                </a:solidFill>
              </a:defRPr>
            </a:lvl1pPr>
          </a:lstStyle>
          <a:p>
            <a:r>
              <a:rPr lang="en-GB"/>
              <a:t>Slide Heading</a:t>
            </a:r>
            <a:endParaRPr lang="en-US"/>
          </a:p>
        </p:txBody>
      </p:sp>
      <p:sp>
        <p:nvSpPr>
          <p:cNvPr id="14" name="Subtitle 2">
            <a:extLst>
              <a:ext uri="{FF2B5EF4-FFF2-40B4-BE49-F238E27FC236}">
                <a16:creationId xmlns:a16="http://schemas.microsoft.com/office/drawing/2014/main" id="{AF104B76-A304-CF44-911F-340C9AE489E3}"/>
              </a:ext>
            </a:extLst>
          </p:cNvPr>
          <p:cNvSpPr>
            <a:spLocks noGrp="1"/>
          </p:cNvSpPr>
          <p:nvPr>
            <p:ph type="subTitle" idx="1" hasCustomPrompt="1"/>
          </p:nvPr>
        </p:nvSpPr>
        <p:spPr>
          <a:xfrm>
            <a:off x="703118" y="1504828"/>
            <a:ext cx="5392882" cy="2442139"/>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NZ">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Intro text </a:t>
            </a:r>
            <a:r>
              <a:rPr lang="en-US"/>
              <a:t>lorem ipsum dolor sit </a:t>
            </a:r>
            <a:r>
              <a:rPr lang="en-US" err="1"/>
              <a:t>amet</a:t>
            </a:r>
            <a:r>
              <a:rPr lang="en-US"/>
              <a:t> lorem ipsum dolor sit </a:t>
            </a:r>
            <a:r>
              <a:rPr lang="en-US" err="1"/>
              <a:t>amet</a:t>
            </a:r>
            <a:r>
              <a:rPr lang="en-US"/>
              <a:t> lorem ipsum dolor sit </a:t>
            </a:r>
            <a:r>
              <a:rPr lang="en-US" err="1"/>
              <a:t>amet</a:t>
            </a:r>
            <a:r>
              <a:rPr lang="en-US"/>
              <a:t> lorem ipsum dolor sit </a:t>
            </a:r>
            <a:r>
              <a:rPr lang="en-US" err="1"/>
              <a:t>amet</a:t>
            </a:r>
            <a:r>
              <a:rPr lang="en-US"/>
              <a:t> lorem ipsum dolor sit </a:t>
            </a:r>
            <a:r>
              <a:rPr lang="en-US" err="1"/>
              <a:t>amet</a:t>
            </a:r>
            <a:r>
              <a:rPr lang="en-US"/>
              <a:t> lorem ipsum dolor sit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p:txBody>
      </p:sp>
      <p:sp>
        <p:nvSpPr>
          <p:cNvPr id="7" name="TextBox 6">
            <a:extLst>
              <a:ext uri="{FF2B5EF4-FFF2-40B4-BE49-F238E27FC236}">
                <a16:creationId xmlns:a16="http://schemas.microsoft.com/office/drawing/2014/main" id="{3393D38A-BBC2-4047-A8AC-29769D16DE5F}"/>
              </a:ext>
            </a:extLst>
          </p:cNvPr>
          <p:cNvSpPr txBox="1"/>
          <p:nvPr userDrawn="1"/>
        </p:nvSpPr>
        <p:spPr>
          <a:xfrm>
            <a:off x="2185639" y="1672683"/>
            <a:ext cx="184731" cy="369332"/>
          </a:xfrm>
          <a:prstGeom prst="rect">
            <a:avLst/>
          </a:prstGeom>
          <a:noFill/>
        </p:spPr>
        <p:txBody>
          <a:bodyPr wrap="none" rtlCol="0">
            <a:spAutoFit/>
          </a:bodyPr>
          <a:lstStyle/>
          <a:p>
            <a:endParaRPr lang="en-US"/>
          </a:p>
        </p:txBody>
      </p:sp>
      <p:sp>
        <p:nvSpPr>
          <p:cNvPr id="8" name="Picture Placeholder 4">
            <a:extLst>
              <a:ext uri="{FF2B5EF4-FFF2-40B4-BE49-F238E27FC236}">
                <a16:creationId xmlns:a16="http://schemas.microsoft.com/office/drawing/2014/main" id="{1D1A0AA3-542D-EF49-BCE0-BC85FC703712}"/>
              </a:ext>
            </a:extLst>
          </p:cNvPr>
          <p:cNvSpPr>
            <a:spLocks noGrp="1"/>
          </p:cNvSpPr>
          <p:nvPr>
            <p:ph type="pic" sz="quarter" idx="10" hasCustomPrompt="1"/>
          </p:nvPr>
        </p:nvSpPr>
        <p:spPr>
          <a:xfrm>
            <a:off x="7159174" y="0"/>
            <a:ext cx="5038725" cy="6452916"/>
          </a:xfrm>
        </p:spPr>
        <p:txBody>
          <a:bodyPr/>
          <a:lstStyle>
            <a:lvl1pPr>
              <a:defRPr>
                <a:solidFill>
                  <a:schemeClr val="tx1"/>
                </a:solidFill>
              </a:defRPr>
            </a:lvl1pPr>
          </a:lstStyle>
          <a:p>
            <a:r>
              <a:rPr lang="en-US"/>
              <a:t>Click icon to add image</a:t>
            </a:r>
          </a:p>
        </p:txBody>
      </p:sp>
      <p:pic>
        <p:nvPicPr>
          <p:cNvPr id="9" name="Picture 8">
            <a:extLst>
              <a:ext uri="{FF2B5EF4-FFF2-40B4-BE49-F238E27FC236}">
                <a16:creationId xmlns:a16="http://schemas.microsoft.com/office/drawing/2014/main" id="{DC292AA3-814C-7E4A-A54E-96B433E1AA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166" y="6234811"/>
            <a:ext cx="12362331" cy="623189"/>
          </a:xfrm>
          <a:prstGeom prst="rect">
            <a:avLst/>
          </a:prstGeom>
        </p:spPr>
      </p:pic>
    </p:spTree>
    <p:extLst>
      <p:ext uri="{BB962C8B-B14F-4D97-AF65-F5344CB8AC3E}">
        <p14:creationId xmlns:p14="http://schemas.microsoft.com/office/powerpoint/2010/main" val="1902516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gradFill>
          <a:gsLst>
            <a:gs pos="0">
              <a:srgbClr val="00A3DB"/>
            </a:gs>
            <a:gs pos="100000">
              <a:srgbClr val="193E6A"/>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F5B23-CE21-EA45-AC6C-C21B66B88A04}"/>
              </a:ext>
            </a:extLst>
          </p:cNvPr>
          <p:cNvSpPr>
            <a:spLocks noGrp="1"/>
          </p:cNvSpPr>
          <p:nvPr>
            <p:ph type="ctrTitle" hasCustomPrompt="1"/>
          </p:nvPr>
        </p:nvSpPr>
        <p:spPr>
          <a:xfrm>
            <a:off x="703118" y="1023575"/>
            <a:ext cx="9829800" cy="654482"/>
          </a:xfrm>
        </p:spPr>
        <p:txBody>
          <a:bodyPr anchor="b">
            <a:normAutofit/>
          </a:bodyPr>
          <a:lstStyle>
            <a:lvl1pPr algn="l">
              <a:defRPr sz="4000">
                <a:solidFill>
                  <a:schemeClr val="bg1"/>
                </a:solidFill>
              </a:defRPr>
            </a:lvl1pPr>
          </a:lstStyle>
          <a:p>
            <a:r>
              <a:rPr lang="en-GB"/>
              <a:t>Presentation Title</a:t>
            </a:r>
            <a:endParaRPr lang="en-US"/>
          </a:p>
        </p:txBody>
      </p:sp>
      <p:sp>
        <p:nvSpPr>
          <p:cNvPr id="3" name="Subtitle 2">
            <a:extLst>
              <a:ext uri="{FF2B5EF4-FFF2-40B4-BE49-F238E27FC236}">
                <a16:creationId xmlns:a16="http://schemas.microsoft.com/office/drawing/2014/main" id="{9C01EB47-632D-8044-8AA8-3A21C5768E42}"/>
              </a:ext>
            </a:extLst>
          </p:cNvPr>
          <p:cNvSpPr>
            <a:spLocks noGrp="1"/>
          </p:cNvSpPr>
          <p:nvPr>
            <p:ph type="subTitle" idx="1" hasCustomPrompt="1"/>
          </p:nvPr>
        </p:nvSpPr>
        <p:spPr>
          <a:xfrm>
            <a:off x="703118" y="1867678"/>
            <a:ext cx="7051561" cy="1001135"/>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Description text</a:t>
            </a:r>
            <a:endParaRPr lang="en-US"/>
          </a:p>
        </p:txBody>
      </p:sp>
      <p:pic>
        <p:nvPicPr>
          <p:cNvPr id="11" name="Picture 10" descr="Text, logo&#10;&#10;Description automatically generated">
            <a:extLst>
              <a:ext uri="{FF2B5EF4-FFF2-40B4-BE49-F238E27FC236}">
                <a16:creationId xmlns:a16="http://schemas.microsoft.com/office/drawing/2014/main" id="{E7895902-1956-C64A-9FCC-995FDB8F25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0" y="278852"/>
            <a:ext cx="2192482" cy="283825"/>
          </a:xfrm>
          <a:prstGeom prst="rect">
            <a:avLst/>
          </a:prstGeom>
        </p:spPr>
      </p:pic>
      <p:sp>
        <p:nvSpPr>
          <p:cNvPr id="6" name="Text Placeholder 5">
            <a:extLst>
              <a:ext uri="{FF2B5EF4-FFF2-40B4-BE49-F238E27FC236}">
                <a16:creationId xmlns:a16="http://schemas.microsoft.com/office/drawing/2014/main" id="{5ADF9E0D-F9B1-3742-9CA7-B62AE865ECEF}"/>
              </a:ext>
            </a:extLst>
          </p:cNvPr>
          <p:cNvSpPr>
            <a:spLocks noGrp="1"/>
          </p:cNvSpPr>
          <p:nvPr>
            <p:ph type="body" sz="quarter" idx="11" hasCustomPrompt="1"/>
          </p:nvPr>
        </p:nvSpPr>
        <p:spPr>
          <a:xfrm>
            <a:off x="703118" y="3058435"/>
            <a:ext cx="2998787" cy="301454"/>
          </a:xfrm>
        </p:spPr>
        <p:txBody>
          <a:bodyPr>
            <a:normAutofit/>
          </a:bodyPr>
          <a:lstStyle>
            <a:lvl1pPr marL="0" indent="0">
              <a:buNone/>
              <a:defRPr sz="1800">
                <a:solidFill>
                  <a:schemeClr val="bg1"/>
                </a:solidFill>
              </a:defRPr>
            </a:lvl1pPr>
          </a:lstStyle>
          <a:p>
            <a:pPr lvl="0"/>
            <a:r>
              <a:rPr lang="en-GB"/>
              <a:t>Date</a:t>
            </a:r>
            <a:endParaRPr lang="en-US"/>
          </a:p>
        </p:txBody>
      </p:sp>
      <p:pic>
        <p:nvPicPr>
          <p:cNvPr id="5" name="Picture 4" descr="Background pattern&#10;&#10;Description automatically generated">
            <a:extLst>
              <a:ext uri="{FF2B5EF4-FFF2-40B4-BE49-F238E27FC236}">
                <a16:creationId xmlns:a16="http://schemas.microsoft.com/office/drawing/2014/main" id="{291BB443-CA14-DA44-A853-E44B89110BB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498" y="2787022"/>
            <a:ext cx="12312995" cy="4145120"/>
          </a:xfrm>
          <a:prstGeom prst="rect">
            <a:avLst/>
          </a:prstGeom>
        </p:spPr>
      </p:pic>
    </p:spTree>
    <p:extLst>
      <p:ext uri="{BB962C8B-B14F-4D97-AF65-F5344CB8AC3E}">
        <p14:creationId xmlns:p14="http://schemas.microsoft.com/office/powerpoint/2010/main" val="3994423859"/>
      </p:ext>
    </p:extLst>
  </p:cSld>
  <p:clrMapOvr>
    <a:masterClrMapping/>
  </p:clrMapOvr>
  <p:extLst>
    <p:ext uri="{DCECCB84-F9BA-43D5-87BE-67443E8EF086}">
      <p15:sldGuideLst xmlns:p15="http://schemas.microsoft.com/office/powerpoint/2012/main">
        <p15:guide id="1" pos="438">
          <p15:clr>
            <a:srgbClr val="FBAE40"/>
          </p15:clr>
        </p15:guide>
        <p15:guide id="2" pos="724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Image Reversed">
    <p:bg>
      <p:bgPr>
        <a:solidFill>
          <a:srgbClr val="1F3657"/>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739A2A4-9684-324C-8EF9-DC51CB3FC7C7}"/>
              </a:ext>
            </a:extLst>
          </p:cNvPr>
          <p:cNvSpPr>
            <a:spLocks noGrp="1"/>
          </p:cNvSpPr>
          <p:nvPr>
            <p:ph type="ctrTitle" hasCustomPrompt="1"/>
          </p:nvPr>
        </p:nvSpPr>
        <p:spPr>
          <a:xfrm>
            <a:off x="703118" y="549275"/>
            <a:ext cx="5392882" cy="654482"/>
          </a:xfrm>
        </p:spPr>
        <p:txBody>
          <a:bodyPr anchor="b">
            <a:normAutofit/>
          </a:bodyPr>
          <a:lstStyle>
            <a:lvl1pPr algn="l">
              <a:defRPr sz="3000">
                <a:solidFill>
                  <a:schemeClr val="bg1"/>
                </a:solidFill>
              </a:defRPr>
            </a:lvl1pPr>
          </a:lstStyle>
          <a:p>
            <a:r>
              <a:rPr lang="en-GB"/>
              <a:t>Slide Heading</a:t>
            </a:r>
            <a:endParaRPr lang="en-US"/>
          </a:p>
        </p:txBody>
      </p:sp>
      <p:sp>
        <p:nvSpPr>
          <p:cNvPr id="14" name="Subtitle 2">
            <a:extLst>
              <a:ext uri="{FF2B5EF4-FFF2-40B4-BE49-F238E27FC236}">
                <a16:creationId xmlns:a16="http://schemas.microsoft.com/office/drawing/2014/main" id="{AF104B76-A304-CF44-911F-340C9AE489E3}"/>
              </a:ext>
            </a:extLst>
          </p:cNvPr>
          <p:cNvSpPr>
            <a:spLocks noGrp="1"/>
          </p:cNvSpPr>
          <p:nvPr>
            <p:ph type="subTitle" idx="1" hasCustomPrompt="1"/>
          </p:nvPr>
        </p:nvSpPr>
        <p:spPr>
          <a:xfrm>
            <a:off x="703118" y="1504828"/>
            <a:ext cx="5392882" cy="2743899"/>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NZ" sz="2800" b="0" i="0">
                <a:solidFill>
                  <a:schemeClr val="bg1"/>
                </a:solidFill>
                <a:effectLst/>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Intro text </a:t>
            </a:r>
            <a:r>
              <a:rPr lang="en-US"/>
              <a:t>lorem ipsum dolor sit </a:t>
            </a:r>
            <a:r>
              <a:rPr lang="en-US" err="1"/>
              <a:t>amet</a:t>
            </a:r>
            <a:r>
              <a:rPr lang="en-US"/>
              <a:t> lorem ipsum dolor sit </a:t>
            </a:r>
            <a:r>
              <a:rPr lang="en-US" err="1"/>
              <a:t>amet</a:t>
            </a:r>
            <a:r>
              <a:rPr lang="en-US"/>
              <a:t> lorem ipsum dolor sit </a:t>
            </a:r>
            <a:r>
              <a:rPr lang="en-US" err="1"/>
              <a:t>amet</a:t>
            </a:r>
            <a:r>
              <a:rPr lang="en-US"/>
              <a:t> lorem ipsum dolor sit </a:t>
            </a:r>
            <a:r>
              <a:rPr lang="en-US" err="1"/>
              <a:t>amet</a:t>
            </a:r>
            <a:r>
              <a:rPr lang="en-US"/>
              <a:t> lorem ipsum dolor sit </a:t>
            </a:r>
            <a:r>
              <a:rPr lang="en-US" err="1"/>
              <a:t>amet</a:t>
            </a:r>
            <a:r>
              <a:rPr lang="en-US"/>
              <a:t> lorem ipsum dolor sit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p:txBody>
      </p:sp>
      <p:sp>
        <p:nvSpPr>
          <p:cNvPr id="5" name="Picture Placeholder 4">
            <a:extLst>
              <a:ext uri="{FF2B5EF4-FFF2-40B4-BE49-F238E27FC236}">
                <a16:creationId xmlns:a16="http://schemas.microsoft.com/office/drawing/2014/main" id="{E4D1458F-B6B2-084D-8501-9C33E9348C2F}"/>
              </a:ext>
            </a:extLst>
          </p:cNvPr>
          <p:cNvSpPr>
            <a:spLocks noGrp="1"/>
          </p:cNvSpPr>
          <p:nvPr>
            <p:ph type="pic" sz="quarter" idx="10" hasCustomPrompt="1"/>
          </p:nvPr>
        </p:nvSpPr>
        <p:spPr>
          <a:xfrm>
            <a:off x="7153275" y="0"/>
            <a:ext cx="5038725" cy="6442051"/>
          </a:xfrm>
        </p:spPr>
        <p:txBody>
          <a:bodyPr/>
          <a:lstStyle>
            <a:lvl1pPr>
              <a:defRPr>
                <a:solidFill>
                  <a:schemeClr val="bg1"/>
                </a:solidFill>
              </a:defRPr>
            </a:lvl1pPr>
          </a:lstStyle>
          <a:p>
            <a:r>
              <a:rPr lang="en-US"/>
              <a:t>Click icon to add image</a:t>
            </a:r>
          </a:p>
        </p:txBody>
      </p:sp>
      <p:pic>
        <p:nvPicPr>
          <p:cNvPr id="9" name="Picture 8">
            <a:extLst>
              <a:ext uri="{FF2B5EF4-FFF2-40B4-BE49-F238E27FC236}">
                <a16:creationId xmlns:a16="http://schemas.microsoft.com/office/drawing/2014/main" id="{7F111783-D4E2-654D-A029-D2E75F6612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166" y="6234811"/>
            <a:ext cx="12362331" cy="623189"/>
          </a:xfrm>
          <a:prstGeom prst="rect">
            <a:avLst/>
          </a:prstGeom>
        </p:spPr>
      </p:pic>
    </p:spTree>
    <p:extLst>
      <p:ext uri="{BB962C8B-B14F-4D97-AF65-F5344CB8AC3E}">
        <p14:creationId xmlns:p14="http://schemas.microsoft.com/office/powerpoint/2010/main" val="6018811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rge Bullet Point">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1B3F731-98EA-F544-8A2A-500492361372}"/>
              </a:ext>
            </a:extLst>
          </p:cNvPr>
          <p:cNvSpPr>
            <a:spLocks noGrp="1"/>
          </p:cNvSpPr>
          <p:nvPr>
            <p:ph type="ctrTitle" hasCustomPrompt="1"/>
          </p:nvPr>
        </p:nvSpPr>
        <p:spPr>
          <a:xfrm>
            <a:off x="703118" y="549275"/>
            <a:ext cx="5392882" cy="654482"/>
          </a:xfrm>
        </p:spPr>
        <p:txBody>
          <a:bodyPr anchor="b">
            <a:normAutofit/>
          </a:bodyPr>
          <a:lstStyle>
            <a:lvl1pPr algn="l">
              <a:defRPr sz="3000">
                <a:solidFill>
                  <a:srgbClr val="00A3DB"/>
                </a:solidFill>
              </a:defRPr>
            </a:lvl1pPr>
          </a:lstStyle>
          <a:p>
            <a:r>
              <a:rPr lang="en-GB"/>
              <a:t>Slide Heading</a:t>
            </a:r>
            <a:endParaRPr lang="en-US"/>
          </a:p>
        </p:txBody>
      </p:sp>
      <p:sp>
        <p:nvSpPr>
          <p:cNvPr id="8" name="Subtitle 2">
            <a:extLst>
              <a:ext uri="{FF2B5EF4-FFF2-40B4-BE49-F238E27FC236}">
                <a16:creationId xmlns:a16="http://schemas.microsoft.com/office/drawing/2014/main" id="{BBDFBEE7-AF31-B94C-82C1-B190F040AE75}"/>
              </a:ext>
            </a:extLst>
          </p:cNvPr>
          <p:cNvSpPr>
            <a:spLocks noGrp="1"/>
          </p:cNvSpPr>
          <p:nvPr>
            <p:ph type="subTitle" idx="1" hasCustomPrompt="1"/>
          </p:nvPr>
        </p:nvSpPr>
        <p:spPr>
          <a:xfrm>
            <a:off x="703117" y="1504828"/>
            <a:ext cx="8892295" cy="4629754"/>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NZ" sz="2800" b="0" i="0">
                <a:solidFill>
                  <a:srgbClr val="00A3DB"/>
                </a:solidFill>
                <a:effectLst/>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Bullet point larger text style lorem ipsum dolor sit </a:t>
            </a:r>
            <a:r>
              <a:rPr lang="en-US" err="1"/>
              <a:t>amet</a:t>
            </a:r>
            <a:r>
              <a:rPr lang="en-US"/>
              <a:t> lorem ipsum dolor sit </a:t>
            </a:r>
            <a:r>
              <a:rPr lang="en-US" err="1"/>
              <a:t>amet</a:t>
            </a:r>
            <a:r>
              <a:rPr lang="en-US"/>
              <a:t> lorem ipsum dolor sit </a:t>
            </a:r>
            <a:r>
              <a:rPr lang="en-US" err="1"/>
              <a:t>amet</a:t>
            </a:r>
            <a:endParaRPr lang="en-US"/>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Bullet point larger text style lorem ipsum dolor sit </a:t>
            </a:r>
            <a:r>
              <a:rPr lang="en-US" err="1"/>
              <a:t>amet</a:t>
            </a:r>
            <a:r>
              <a:rPr lang="en-US"/>
              <a:t> lorem ipsum dolor sit </a:t>
            </a:r>
            <a:r>
              <a:rPr lang="en-US" err="1"/>
              <a:t>amet</a:t>
            </a:r>
            <a:r>
              <a:rPr lang="en-US"/>
              <a:t> lorem ipsum dolor sit </a:t>
            </a:r>
            <a:r>
              <a:rPr lang="en-US" err="1"/>
              <a:t>amet</a:t>
            </a:r>
            <a:endParaRPr lang="en-US"/>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Bullet point larger text style lorem ipsum dolor sit </a:t>
            </a:r>
            <a:r>
              <a:rPr lang="en-US" err="1"/>
              <a:t>amet</a:t>
            </a:r>
            <a:r>
              <a:rPr lang="en-US"/>
              <a:t> lorem ipsum dolor sit </a:t>
            </a:r>
            <a:r>
              <a:rPr lang="en-US" err="1"/>
              <a:t>amet</a:t>
            </a:r>
            <a:r>
              <a:rPr lang="en-US"/>
              <a:t> lorem ipsum dolor sit </a:t>
            </a:r>
            <a:r>
              <a:rPr lang="en-US" err="1"/>
              <a:t>amet</a:t>
            </a:r>
            <a:endParaRPr lang="en-US"/>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Bullet point larger text style lorem ipsum dolor sit </a:t>
            </a:r>
            <a:r>
              <a:rPr lang="en-US" err="1"/>
              <a:t>amet</a:t>
            </a:r>
            <a:r>
              <a:rPr lang="en-US"/>
              <a:t> lorem ipsum dolor sit </a:t>
            </a:r>
            <a:r>
              <a:rPr lang="en-US" err="1"/>
              <a:t>amet</a:t>
            </a:r>
            <a:r>
              <a:rPr lang="en-US"/>
              <a:t> lorem ipsum dolor sit </a:t>
            </a:r>
            <a:r>
              <a:rPr lang="en-US" err="1"/>
              <a:t>amet</a:t>
            </a:r>
            <a:endParaRPr lang="en-US"/>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Bullet point larger text style lorem ipsum dolor sit </a:t>
            </a:r>
            <a:r>
              <a:rPr lang="en-US" err="1"/>
              <a:t>amet</a:t>
            </a:r>
            <a:r>
              <a:rPr lang="en-US"/>
              <a:t> lorem ipsum dolor sit </a:t>
            </a:r>
            <a:r>
              <a:rPr lang="en-US" err="1"/>
              <a:t>amet</a:t>
            </a:r>
            <a:r>
              <a:rPr lang="en-US"/>
              <a:t> lorem ipsum dolor sit </a:t>
            </a:r>
            <a:r>
              <a:rPr lang="en-US" err="1"/>
              <a:t>amet</a:t>
            </a:r>
            <a:endParaRPr lang="en-US"/>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p:txBody>
      </p:sp>
      <p:pic>
        <p:nvPicPr>
          <p:cNvPr id="5" name="Picture 4">
            <a:extLst>
              <a:ext uri="{FF2B5EF4-FFF2-40B4-BE49-F238E27FC236}">
                <a16:creationId xmlns:a16="http://schemas.microsoft.com/office/drawing/2014/main" id="{16D7F42E-6BDC-0840-B204-D22E3D07D5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166" y="6234811"/>
            <a:ext cx="12362331" cy="623189"/>
          </a:xfrm>
          <a:prstGeom prst="rect">
            <a:avLst/>
          </a:prstGeom>
        </p:spPr>
      </p:pic>
    </p:spTree>
    <p:extLst>
      <p:ext uri="{BB962C8B-B14F-4D97-AF65-F5344CB8AC3E}">
        <p14:creationId xmlns:p14="http://schemas.microsoft.com/office/powerpoint/2010/main" val="16710342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rge Bullet Point Reversed">
    <p:bg>
      <p:bgPr>
        <a:solidFill>
          <a:srgbClr val="00A3DB"/>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1B3F731-98EA-F544-8A2A-500492361372}"/>
              </a:ext>
            </a:extLst>
          </p:cNvPr>
          <p:cNvSpPr>
            <a:spLocks noGrp="1"/>
          </p:cNvSpPr>
          <p:nvPr>
            <p:ph type="ctrTitle" hasCustomPrompt="1"/>
          </p:nvPr>
        </p:nvSpPr>
        <p:spPr>
          <a:xfrm>
            <a:off x="703118" y="549275"/>
            <a:ext cx="5392882" cy="654482"/>
          </a:xfrm>
        </p:spPr>
        <p:txBody>
          <a:bodyPr anchor="b">
            <a:normAutofit/>
          </a:bodyPr>
          <a:lstStyle>
            <a:lvl1pPr algn="l">
              <a:defRPr sz="3000">
                <a:solidFill>
                  <a:schemeClr val="bg1"/>
                </a:solidFill>
              </a:defRPr>
            </a:lvl1pPr>
          </a:lstStyle>
          <a:p>
            <a:r>
              <a:rPr lang="en-GB"/>
              <a:t>Slide Heading</a:t>
            </a:r>
            <a:endParaRPr lang="en-US"/>
          </a:p>
        </p:txBody>
      </p:sp>
      <p:sp>
        <p:nvSpPr>
          <p:cNvPr id="8" name="Subtitle 2">
            <a:extLst>
              <a:ext uri="{FF2B5EF4-FFF2-40B4-BE49-F238E27FC236}">
                <a16:creationId xmlns:a16="http://schemas.microsoft.com/office/drawing/2014/main" id="{BBDFBEE7-AF31-B94C-82C1-B190F040AE75}"/>
              </a:ext>
            </a:extLst>
          </p:cNvPr>
          <p:cNvSpPr>
            <a:spLocks noGrp="1"/>
          </p:cNvSpPr>
          <p:nvPr>
            <p:ph type="subTitle" idx="1" hasCustomPrompt="1"/>
          </p:nvPr>
        </p:nvSpPr>
        <p:spPr>
          <a:xfrm>
            <a:off x="703117" y="1504828"/>
            <a:ext cx="8892295" cy="4803897"/>
          </a:xfrm>
        </p:spPr>
        <p:txBody>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lang="en-NZ" sz="2800" b="0" i="0">
                <a:solidFill>
                  <a:schemeClr val="bg1"/>
                </a:solidFill>
                <a:effectLst/>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Bullet point larger text style lorem ipsum dolor sit </a:t>
            </a:r>
            <a:r>
              <a:rPr lang="en-US" err="1"/>
              <a:t>amet</a:t>
            </a:r>
            <a:r>
              <a:rPr lang="en-US"/>
              <a:t> lorem ipsum dolor sit </a:t>
            </a:r>
            <a:r>
              <a:rPr lang="en-US" err="1"/>
              <a:t>amet</a:t>
            </a:r>
            <a:r>
              <a:rPr lang="en-US"/>
              <a:t> lorem ipsum dolor sit </a:t>
            </a:r>
            <a:r>
              <a:rPr lang="en-US" err="1"/>
              <a:t>amet</a:t>
            </a:r>
            <a:endParaRPr lang="en-US"/>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Bullet point larger text style lorem ipsum dolor sit </a:t>
            </a:r>
            <a:r>
              <a:rPr lang="en-US" err="1"/>
              <a:t>amet</a:t>
            </a:r>
            <a:r>
              <a:rPr lang="en-US"/>
              <a:t> lorem ipsum dolor sit </a:t>
            </a:r>
            <a:r>
              <a:rPr lang="en-US" err="1"/>
              <a:t>amet</a:t>
            </a:r>
            <a:r>
              <a:rPr lang="en-US"/>
              <a:t> lorem ipsum dolor sit </a:t>
            </a:r>
            <a:r>
              <a:rPr lang="en-US" err="1"/>
              <a:t>amet</a:t>
            </a:r>
            <a:endParaRPr lang="en-US"/>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Bullet point larger text style lorem ipsum dolor sit </a:t>
            </a:r>
            <a:r>
              <a:rPr lang="en-US" err="1"/>
              <a:t>amet</a:t>
            </a:r>
            <a:r>
              <a:rPr lang="en-US"/>
              <a:t> lorem ipsum dolor sit </a:t>
            </a:r>
            <a:r>
              <a:rPr lang="en-US" err="1"/>
              <a:t>amet</a:t>
            </a:r>
            <a:r>
              <a:rPr lang="en-US"/>
              <a:t> lorem ipsum dolor sit </a:t>
            </a:r>
            <a:r>
              <a:rPr lang="en-US" err="1"/>
              <a:t>amet</a:t>
            </a:r>
            <a:endParaRPr lang="en-US"/>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Bullet point larger text style lorem ipsum dolor sit </a:t>
            </a:r>
            <a:r>
              <a:rPr lang="en-US" err="1"/>
              <a:t>amet</a:t>
            </a:r>
            <a:r>
              <a:rPr lang="en-US"/>
              <a:t> lorem ipsum dolor sit </a:t>
            </a:r>
            <a:r>
              <a:rPr lang="en-US" err="1"/>
              <a:t>amet</a:t>
            </a:r>
            <a:r>
              <a:rPr lang="en-US"/>
              <a:t> lorem ipsum dolor sit </a:t>
            </a:r>
            <a:r>
              <a:rPr lang="en-US" err="1"/>
              <a:t>amet</a:t>
            </a:r>
            <a:endParaRPr lang="en-US"/>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Bullet point larger text style lorem ipsum dolor sit </a:t>
            </a:r>
            <a:r>
              <a:rPr lang="en-US" err="1"/>
              <a:t>amet</a:t>
            </a:r>
            <a:r>
              <a:rPr lang="en-US"/>
              <a:t> lorem ipsum dolor sit </a:t>
            </a:r>
            <a:r>
              <a:rPr lang="en-US" err="1"/>
              <a:t>amet</a:t>
            </a:r>
            <a:r>
              <a:rPr lang="en-US"/>
              <a:t> lorem ipsum dolor sit </a:t>
            </a:r>
            <a:r>
              <a:rPr lang="en-US" err="1"/>
              <a:t>amet</a:t>
            </a:r>
            <a:endParaRPr lang="en-US"/>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p:txBody>
      </p:sp>
      <p:pic>
        <p:nvPicPr>
          <p:cNvPr id="5" name="Picture 4">
            <a:extLst>
              <a:ext uri="{FF2B5EF4-FFF2-40B4-BE49-F238E27FC236}">
                <a16:creationId xmlns:a16="http://schemas.microsoft.com/office/drawing/2014/main" id="{36D35CE5-9132-AC4C-A306-9F1001ABCD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166" y="6234811"/>
            <a:ext cx="12362331" cy="623189"/>
          </a:xfrm>
          <a:prstGeom prst="rect">
            <a:avLst/>
          </a:prstGeom>
        </p:spPr>
      </p:pic>
    </p:spTree>
    <p:extLst>
      <p:ext uri="{BB962C8B-B14F-4D97-AF65-F5344CB8AC3E}">
        <p14:creationId xmlns:p14="http://schemas.microsoft.com/office/powerpoint/2010/main" val="3579684978"/>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ull Page Diagram">
    <p:bg>
      <p:bgPr>
        <a:solidFill>
          <a:schemeClr val="bg1"/>
        </a:solid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CC62723A-448F-B348-ABD7-20AC38419D4C}"/>
              </a:ext>
            </a:extLst>
          </p:cNvPr>
          <p:cNvSpPr>
            <a:spLocks noGrp="1"/>
          </p:cNvSpPr>
          <p:nvPr>
            <p:ph type="subTitle" idx="1" hasCustomPrompt="1"/>
          </p:nvPr>
        </p:nvSpPr>
        <p:spPr>
          <a:xfrm>
            <a:off x="695324" y="5940056"/>
            <a:ext cx="5400675" cy="368669"/>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NZ" sz="1100" b="0" i="0" smtClean="0">
                <a:solidFill>
                  <a:srgbClr val="44585F"/>
                </a:solidFill>
                <a:effectLst/>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Diagram Caption</a:t>
            </a:r>
          </a:p>
        </p:txBody>
      </p:sp>
      <p:sp>
        <p:nvSpPr>
          <p:cNvPr id="4" name="Picture Placeholder 3">
            <a:extLst>
              <a:ext uri="{FF2B5EF4-FFF2-40B4-BE49-F238E27FC236}">
                <a16:creationId xmlns:a16="http://schemas.microsoft.com/office/drawing/2014/main" id="{1D4E2E3E-103B-D24C-B60C-C131D2B7C74A}"/>
              </a:ext>
            </a:extLst>
          </p:cNvPr>
          <p:cNvSpPr>
            <a:spLocks noGrp="1"/>
          </p:cNvSpPr>
          <p:nvPr>
            <p:ph type="pic" sz="quarter" idx="11" hasCustomPrompt="1"/>
          </p:nvPr>
        </p:nvSpPr>
        <p:spPr>
          <a:xfrm>
            <a:off x="3460830" y="1342515"/>
            <a:ext cx="8035846" cy="4597542"/>
          </a:xfrm>
        </p:spPr>
        <p:txBody>
          <a:bodyPr/>
          <a:lstStyle>
            <a:lvl1pPr marL="0" indent="0">
              <a:buNone/>
              <a:defRPr/>
            </a:lvl1pPr>
          </a:lstStyle>
          <a:p>
            <a:r>
              <a:rPr lang="en-US"/>
              <a:t>  Click icon to add graph or table</a:t>
            </a:r>
          </a:p>
        </p:txBody>
      </p:sp>
      <p:sp>
        <p:nvSpPr>
          <p:cNvPr id="10" name="Text Placeholder 9">
            <a:extLst>
              <a:ext uri="{FF2B5EF4-FFF2-40B4-BE49-F238E27FC236}">
                <a16:creationId xmlns:a16="http://schemas.microsoft.com/office/drawing/2014/main" id="{415EC23C-D6F4-2F4F-9BDF-13664B4C618F}"/>
              </a:ext>
            </a:extLst>
          </p:cNvPr>
          <p:cNvSpPr>
            <a:spLocks noGrp="1"/>
          </p:cNvSpPr>
          <p:nvPr>
            <p:ph type="body" sz="quarter" idx="12" hasCustomPrompt="1"/>
          </p:nvPr>
        </p:nvSpPr>
        <p:spPr>
          <a:xfrm>
            <a:off x="695325" y="1346056"/>
            <a:ext cx="2522538" cy="3530600"/>
          </a:xfrm>
        </p:spPr>
        <p:txBody>
          <a:bodyPr>
            <a:normAutofit/>
          </a:bodyPr>
          <a:lstStyle>
            <a:lvl1pPr marL="0" indent="0">
              <a:buNone/>
              <a:defRPr sz="2200">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GB"/>
              <a:t>Body text </a:t>
            </a:r>
            <a:r>
              <a:rPr lang="en-US"/>
              <a:t>lorem ipsum dolor sit </a:t>
            </a:r>
            <a:r>
              <a:rPr lang="en-US" err="1"/>
              <a:t>amet</a:t>
            </a:r>
            <a:r>
              <a:rPr lang="en-US"/>
              <a:t> lorem ipsum dolor sit </a:t>
            </a:r>
            <a:r>
              <a:rPr lang="en-US" err="1"/>
              <a:t>amet</a:t>
            </a:r>
            <a:r>
              <a:rPr lang="en-US"/>
              <a:t> lorem ipsum dolor sit </a:t>
            </a:r>
            <a:r>
              <a:rPr lang="en-US" err="1"/>
              <a:t>amet</a:t>
            </a:r>
            <a:endParaRPr lang="en-US"/>
          </a:p>
        </p:txBody>
      </p:sp>
      <p:pic>
        <p:nvPicPr>
          <p:cNvPr id="13" name="Picture 12">
            <a:extLst>
              <a:ext uri="{FF2B5EF4-FFF2-40B4-BE49-F238E27FC236}">
                <a16:creationId xmlns:a16="http://schemas.microsoft.com/office/drawing/2014/main" id="{91EA7C63-0233-FA4B-A263-3126FF4193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166" y="6234811"/>
            <a:ext cx="12362331" cy="623189"/>
          </a:xfrm>
          <a:prstGeom prst="rect">
            <a:avLst/>
          </a:prstGeom>
        </p:spPr>
      </p:pic>
      <p:sp>
        <p:nvSpPr>
          <p:cNvPr id="2" name="Title 1">
            <a:extLst>
              <a:ext uri="{FF2B5EF4-FFF2-40B4-BE49-F238E27FC236}">
                <a16:creationId xmlns:a16="http://schemas.microsoft.com/office/drawing/2014/main" id="{63E72A8C-8913-47AB-8F52-08560E89A805}"/>
              </a:ext>
            </a:extLst>
          </p:cNvPr>
          <p:cNvSpPr>
            <a:spLocks noGrp="1"/>
          </p:cNvSpPr>
          <p:nvPr>
            <p:ph type="title"/>
          </p:nvPr>
        </p:nvSpPr>
        <p:spPr/>
        <p:txBody>
          <a:bodyPr/>
          <a:lstStyle/>
          <a:p>
            <a:r>
              <a:rPr lang="en-US"/>
              <a:t>Click to edit Master title style</a:t>
            </a:r>
            <a:endParaRPr lang="en-NZ"/>
          </a:p>
        </p:txBody>
      </p:sp>
    </p:spTree>
    <p:extLst>
      <p:ext uri="{BB962C8B-B14F-4D97-AF65-F5344CB8AC3E}">
        <p14:creationId xmlns:p14="http://schemas.microsoft.com/office/powerpoint/2010/main" val="204105227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ullet Text / 2 Heading Level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77613F7-365A-1346-B835-BDA5AE3C6EB1}"/>
              </a:ext>
            </a:extLst>
          </p:cNvPr>
          <p:cNvSpPr>
            <a:spLocks noGrp="1"/>
          </p:cNvSpPr>
          <p:nvPr>
            <p:ph type="ctrTitle" hasCustomPrompt="1"/>
          </p:nvPr>
        </p:nvSpPr>
        <p:spPr>
          <a:xfrm>
            <a:off x="703118" y="549275"/>
            <a:ext cx="5392882" cy="654482"/>
          </a:xfrm>
        </p:spPr>
        <p:txBody>
          <a:bodyPr anchor="b">
            <a:normAutofit/>
          </a:bodyPr>
          <a:lstStyle>
            <a:lvl1pPr algn="l">
              <a:defRPr sz="3000">
                <a:solidFill>
                  <a:srgbClr val="00A3DB"/>
                </a:solidFill>
              </a:defRPr>
            </a:lvl1pPr>
          </a:lstStyle>
          <a:p>
            <a:r>
              <a:rPr lang="en-GB"/>
              <a:t>Slide Heading</a:t>
            </a:r>
            <a:endParaRPr lang="en-US"/>
          </a:p>
        </p:txBody>
      </p:sp>
      <p:sp>
        <p:nvSpPr>
          <p:cNvPr id="10" name="Subtitle 2">
            <a:extLst>
              <a:ext uri="{FF2B5EF4-FFF2-40B4-BE49-F238E27FC236}">
                <a16:creationId xmlns:a16="http://schemas.microsoft.com/office/drawing/2014/main" id="{2F09073C-E8AD-FF41-84E1-649E2BAC6EF6}"/>
              </a:ext>
            </a:extLst>
          </p:cNvPr>
          <p:cNvSpPr>
            <a:spLocks noGrp="1"/>
          </p:cNvSpPr>
          <p:nvPr>
            <p:ph type="subTitle" idx="1" hasCustomPrompt="1"/>
          </p:nvPr>
        </p:nvSpPr>
        <p:spPr>
          <a:xfrm>
            <a:off x="703119" y="1301301"/>
            <a:ext cx="5709256" cy="2238658"/>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NZ" sz="2000" b="0" i="0" smtClean="0">
                <a:solidFill>
                  <a:srgbClr val="44585F"/>
                </a:solidFill>
                <a:effectLst/>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Bullet text lorem ipsum dolor sit </a:t>
            </a:r>
            <a:r>
              <a:rPr lang="en-US" err="1"/>
              <a:t>amet</a:t>
            </a:r>
            <a:r>
              <a:rPr lang="en-US"/>
              <a:t> lorem ipsum dolor sit </a:t>
            </a:r>
            <a:r>
              <a:rPr lang="en-US" err="1"/>
              <a:t>amet</a:t>
            </a:r>
            <a:r>
              <a:rPr lang="en-US"/>
              <a:t> lorem ipsum dolor sit </a:t>
            </a:r>
            <a:r>
              <a:rPr lang="en-US" err="1"/>
              <a:t>amet</a:t>
            </a:r>
            <a:endParaRPr lang="en-US"/>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Bullet text lorem ipsum dolor sit </a:t>
            </a:r>
            <a:r>
              <a:rPr lang="en-US" err="1"/>
              <a:t>amet</a:t>
            </a:r>
            <a:r>
              <a:rPr lang="en-US"/>
              <a:t> lorem ipsum dolor sit </a:t>
            </a:r>
            <a:r>
              <a:rPr lang="en-US" err="1"/>
              <a:t>amet</a:t>
            </a:r>
            <a:r>
              <a:rPr lang="en-US"/>
              <a:t> lorem ipsum dolor sit </a:t>
            </a:r>
            <a:r>
              <a:rPr lang="en-US" err="1"/>
              <a:t>amet</a:t>
            </a:r>
            <a:endParaRPr lang="en-US"/>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Bullet text lorem ipsum dolor sit </a:t>
            </a:r>
            <a:r>
              <a:rPr lang="en-US" err="1"/>
              <a:t>amet</a:t>
            </a:r>
            <a:r>
              <a:rPr lang="en-US"/>
              <a:t> lorem ipsum dolor sit </a:t>
            </a:r>
            <a:r>
              <a:rPr lang="en-US" err="1"/>
              <a:t>amet</a:t>
            </a:r>
            <a:r>
              <a:rPr lang="en-US"/>
              <a:t> lorem ipsum dolor sit </a:t>
            </a:r>
            <a:r>
              <a:rPr lang="en-US" err="1"/>
              <a:t>amet</a:t>
            </a:r>
            <a:endParaRPr lang="en-US"/>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marL="342900" marR="0" lvl="0" indent="-342900" algn="l" defTabSz="914400" rtl="0" eaLnBrk="1" fontAlgn="auto" latinLnBrk="0" hangingPunct="1">
              <a:lnSpc>
                <a:spcPct val="90000"/>
              </a:lnSpc>
              <a:spcBef>
                <a:spcPts val="1000"/>
              </a:spcBef>
              <a:spcAft>
                <a:spcPts val="0"/>
              </a:spcAft>
              <a:buClrTx/>
              <a:buSzTx/>
              <a:tabLst/>
              <a:defRPr/>
            </a:pPr>
            <a:endParaRPr lang="en-US"/>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marL="342900" marR="0" lvl="0" indent="-342900" algn="l" defTabSz="914400" rtl="0" eaLnBrk="1" fontAlgn="auto" latinLnBrk="0" hangingPunct="1">
              <a:lnSpc>
                <a:spcPct val="90000"/>
              </a:lnSpc>
              <a:spcBef>
                <a:spcPts val="1000"/>
              </a:spcBef>
              <a:spcAft>
                <a:spcPts val="0"/>
              </a:spcAft>
              <a:buClrTx/>
              <a:buSzTx/>
              <a:tabLst/>
              <a:defRPr/>
            </a:pPr>
            <a:endParaRPr lang="en-US"/>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p:txBody>
      </p:sp>
      <p:sp>
        <p:nvSpPr>
          <p:cNvPr id="5" name="Text Placeholder 4">
            <a:extLst>
              <a:ext uri="{FF2B5EF4-FFF2-40B4-BE49-F238E27FC236}">
                <a16:creationId xmlns:a16="http://schemas.microsoft.com/office/drawing/2014/main" id="{EA5D29B9-1FAF-964F-B31B-D468AEFF5C0C}"/>
              </a:ext>
            </a:extLst>
          </p:cNvPr>
          <p:cNvSpPr>
            <a:spLocks noGrp="1"/>
          </p:cNvSpPr>
          <p:nvPr>
            <p:ph type="body" sz="quarter" idx="11" hasCustomPrompt="1"/>
          </p:nvPr>
        </p:nvSpPr>
        <p:spPr>
          <a:xfrm>
            <a:off x="703263" y="3608589"/>
            <a:ext cx="5392737" cy="339788"/>
          </a:xfrm>
        </p:spPr>
        <p:txBody>
          <a:bodyPr>
            <a:normAutofit/>
          </a:bodyPr>
          <a:lstStyle>
            <a:lvl1pPr marL="0" indent="0">
              <a:buNone/>
              <a:defRPr sz="2000" b="1">
                <a:solidFill>
                  <a:srgbClr val="91C33F"/>
                </a:solidFill>
                <a:latin typeface="+mn-lt"/>
              </a:defRPr>
            </a:lvl1pPr>
          </a:lstStyle>
          <a:p>
            <a:pPr lvl="0"/>
            <a:r>
              <a:rPr lang="en-GB"/>
              <a:t>Sub-Heading Style</a:t>
            </a:r>
            <a:endParaRPr lang="en-US"/>
          </a:p>
        </p:txBody>
      </p:sp>
      <p:sp>
        <p:nvSpPr>
          <p:cNvPr id="7" name="Text Placeholder 6">
            <a:extLst>
              <a:ext uri="{FF2B5EF4-FFF2-40B4-BE49-F238E27FC236}">
                <a16:creationId xmlns:a16="http://schemas.microsoft.com/office/drawing/2014/main" id="{C036BF8D-6D47-A041-BDD2-CE180E30CAF4}"/>
              </a:ext>
            </a:extLst>
          </p:cNvPr>
          <p:cNvSpPr>
            <a:spLocks noGrp="1"/>
          </p:cNvSpPr>
          <p:nvPr>
            <p:ph type="body" sz="quarter" idx="12" hasCustomPrompt="1"/>
          </p:nvPr>
        </p:nvSpPr>
        <p:spPr>
          <a:xfrm>
            <a:off x="703885" y="4098259"/>
            <a:ext cx="5708490" cy="1417638"/>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solidFill>
                  <a:srgbClr val="44585F"/>
                </a:solidFill>
              </a:defRPr>
            </a:lvl1pPr>
          </a:lstStyle>
          <a:p>
            <a:pPr lvl="0"/>
            <a:r>
              <a:rPr lang="en-GB"/>
              <a:t>Bullet text </a:t>
            </a:r>
            <a:r>
              <a:rPr lang="en-US"/>
              <a:t>lorem ipsum dolor sit </a:t>
            </a:r>
            <a:r>
              <a:rPr lang="en-US" err="1"/>
              <a:t>amet</a:t>
            </a:r>
            <a:r>
              <a:rPr lang="en-US"/>
              <a:t> lorem ipsum dolor sit </a:t>
            </a:r>
            <a:r>
              <a:rPr lang="en-US" err="1"/>
              <a:t>amet</a:t>
            </a:r>
            <a:r>
              <a:rPr lang="en-US"/>
              <a:t> lorem ipsum dolor sit </a:t>
            </a:r>
            <a:r>
              <a:rPr lang="en-US" err="1"/>
              <a:t>amet</a:t>
            </a:r>
            <a:endParaRPr lang="en-GB"/>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Bullet text</a:t>
            </a:r>
            <a:r>
              <a:rPr lang="en-US"/>
              <a:t> lorem ipsum dolor sit </a:t>
            </a:r>
            <a:r>
              <a:rPr lang="en-US" err="1"/>
              <a:t>amet</a:t>
            </a:r>
            <a:r>
              <a:rPr lang="en-US"/>
              <a:t> lorem ipsum dolor sit </a:t>
            </a:r>
            <a:r>
              <a:rPr lang="en-US" err="1"/>
              <a:t>amet</a:t>
            </a:r>
            <a:r>
              <a:rPr lang="en-US"/>
              <a:t> lorem ipsum dolor sit </a:t>
            </a:r>
            <a:r>
              <a:rPr lang="en-US" err="1"/>
              <a:t>amet</a:t>
            </a:r>
            <a:endParaRPr lang="en-US"/>
          </a:p>
          <a:p>
            <a:pPr lvl="0"/>
            <a:endParaRPr lang="en-US"/>
          </a:p>
        </p:txBody>
      </p:sp>
      <p:sp>
        <p:nvSpPr>
          <p:cNvPr id="11" name="Picture Placeholder 4">
            <a:extLst>
              <a:ext uri="{FF2B5EF4-FFF2-40B4-BE49-F238E27FC236}">
                <a16:creationId xmlns:a16="http://schemas.microsoft.com/office/drawing/2014/main" id="{996F511E-ED4A-5848-B62C-68A5646E189E}"/>
              </a:ext>
            </a:extLst>
          </p:cNvPr>
          <p:cNvSpPr>
            <a:spLocks noGrp="1"/>
          </p:cNvSpPr>
          <p:nvPr>
            <p:ph type="pic" sz="quarter" idx="14" hasCustomPrompt="1"/>
          </p:nvPr>
        </p:nvSpPr>
        <p:spPr>
          <a:xfrm>
            <a:off x="6963009" y="0"/>
            <a:ext cx="5235575" cy="6447295"/>
          </a:xfrm>
        </p:spPr>
        <p:txBody>
          <a:bodyPr/>
          <a:lstStyle/>
          <a:p>
            <a:r>
              <a:rPr lang="en-US"/>
              <a:t>Click icon to add image</a:t>
            </a:r>
          </a:p>
        </p:txBody>
      </p:sp>
      <p:pic>
        <p:nvPicPr>
          <p:cNvPr id="12" name="Picture 11">
            <a:extLst>
              <a:ext uri="{FF2B5EF4-FFF2-40B4-BE49-F238E27FC236}">
                <a16:creationId xmlns:a16="http://schemas.microsoft.com/office/drawing/2014/main" id="{773003EC-17E6-DB47-8BD5-35AA9652F5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166" y="6234811"/>
            <a:ext cx="12362331" cy="623189"/>
          </a:xfrm>
          <a:prstGeom prst="rect">
            <a:avLst/>
          </a:prstGeom>
        </p:spPr>
      </p:pic>
    </p:spTree>
    <p:extLst>
      <p:ext uri="{BB962C8B-B14F-4D97-AF65-F5344CB8AC3E}">
        <p14:creationId xmlns:p14="http://schemas.microsoft.com/office/powerpoint/2010/main" val="10149763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00A3DB"/>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B5B228C-991E-F44C-971B-FEDFAABA6F00}"/>
              </a:ext>
            </a:extLst>
          </p:cNvPr>
          <p:cNvSpPr txBox="1"/>
          <p:nvPr userDrawn="1"/>
        </p:nvSpPr>
        <p:spPr>
          <a:xfrm>
            <a:off x="5219538" y="5406104"/>
            <a:ext cx="1813879" cy="323165"/>
          </a:xfrm>
          <a:prstGeom prst="rect">
            <a:avLst/>
          </a:prstGeom>
          <a:noFill/>
        </p:spPr>
        <p:txBody>
          <a:bodyPr wrap="square" rtlCol="0">
            <a:spAutoFit/>
          </a:bodyPr>
          <a:lstStyle/>
          <a:p>
            <a:r>
              <a:rPr lang="en-US" sz="1500">
                <a:solidFill>
                  <a:schemeClr val="bg1"/>
                </a:solidFill>
                <a:latin typeface="Calibri" panose="020F0502020204030204" pitchFamily="34" charset="0"/>
                <a:cs typeface="Calibri" panose="020F0502020204030204" pitchFamily="34" charset="0"/>
              </a:rPr>
              <a:t>TRANSPOWER.CO.NZ</a:t>
            </a:r>
          </a:p>
        </p:txBody>
      </p:sp>
      <p:sp>
        <p:nvSpPr>
          <p:cNvPr id="13" name="Text Placeholder 12">
            <a:extLst>
              <a:ext uri="{FF2B5EF4-FFF2-40B4-BE49-F238E27FC236}">
                <a16:creationId xmlns:a16="http://schemas.microsoft.com/office/drawing/2014/main" id="{A65B721C-9CED-C542-A640-D87FEF64CD4B}"/>
              </a:ext>
            </a:extLst>
          </p:cNvPr>
          <p:cNvSpPr>
            <a:spLocks noGrp="1"/>
          </p:cNvSpPr>
          <p:nvPr>
            <p:ph type="body" sz="quarter" idx="10" hasCustomPrompt="1"/>
          </p:nvPr>
        </p:nvSpPr>
        <p:spPr>
          <a:xfrm>
            <a:off x="4514188" y="3161238"/>
            <a:ext cx="3171825" cy="993775"/>
          </a:xfrm>
        </p:spPr>
        <p:txBody>
          <a:bodyPr>
            <a:noAutofit/>
          </a:bodyPr>
          <a:lstStyle>
            <a:lvl1pPr marL="0" indent="0" algn="ctr">
              <a:buNone/>
              <a:defRPr sz="3200" b="1">
                <a:solidFill>
                  <a:schemeClr val="bg1"/>
                </a:solidFill>
                <a:latin typeface="+mn-lt"/>
              </a:defRPr>
            </a:lvl1pPr>
            <a:lvl2pPr>
              <a:defRPr sz="3200"/>
            </a:lvl2pPr>
            <a:lvl3pPr>
              <a:defRPr sz="3200"/>
            </a:lvl3pPr>
            <a:lvl4pPr>
              <a:defRPr sz="3200"/>
            </a:lvl4pPr>
            <a:lvl5pPr>
              <a:defRPr sz="3200"/>
            </a:lvl5pPr>
          </a:lstStyle>
          <a:p>
            <a:pPr lvl="0"/>
            <a:r>
              <a:rPr lang="en-GB"/>
              <a:t>Thank you</a:t>
            </a:r>
            <a:endParaRPr lang="en-US"/>
          </a:p>
        </p:txBody>
      </p:sp>
      <p:pic>
        <p:nvPicPr>
          <p:cNvPr id="15" name="Picture 14">
            <a:extLst>
              <a:ext uri="{FF2B5EF4-FFF2-40B4-BE49-F238E27FC236}">
                <a16:creationId xmlns:a16="http://schemas.microsoft.com/office/drawing/2014/main" id="{A863A30B-5E83-A64C-80C5-4A0F023F55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19688" y="2941066"/>
            <a:ext cx="1952624" cy="154394"/>
          </a:xfrm>
          <a:prstGeom prst="rect">
            <a:avLst/>
          </a:prstGeom>
        </p:spPr>
      </p:pic>
      <p:pic>
        <p:nvPicPr>
          <p:cNvPr id="17" name="Picture 16">
            <a:extLst>
              <a:ext uri="{FF2B5EF4-FFF2-40B4-BE49-F238E27FC236}">
                <a16:creationId xmlns:a16="http://schemas.microsoft.com/office/drawing/2014/main" id="{59CDC15E-7A48-1944-B604-05C676AEAA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760" y="5588006"/>
            <a:ext cx="12415520" cy="1033155"/>
          </a:xfrm>
          <a:prstGeom prst="rect">
            <a:avLst/>
          </a:prstGeom>
        </p:spPr>
      </p:pic>
    </p:spTree>
    <p:extLst>
      <p:ext uri="{BB962C8B-B14F-4D97-AF65-F5344CB8AC3E}">
        <p14:creationId xmlns:p14="http://schemas.microsoft.com/office/powerpoint/2010/main" val="418487912"/>
      </p:ext>
    </p:extLst>
  </p:cSld>
  <p:clrMapOvr>
    <a:masterClrMapping/>
  </p:clrMapOvr>
  <p:extLst>
    <p:ext uri="{DCECCB84-F9BA-43D5-87BE-67443E8EF086}">
      <p15:sldGuideLst xmlns:p15="http://schemas.microsoft.com/office/powerpoint/2012/main">
        <p15:guide id="1" pos="438" userDrawn="1">
          <p15:clr>
            <a:srgbClr val="FBAE40"/>
          </p15:clr>
        </p15:guide>
        <p15:guide id="2" pos="7242"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rge Bullet Point">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1B3F731-98EA-F544-8A2A-500492361372}"/>
              </a:ext>
            </a:extLst>
          </p:cNvPr>
          <p:cNvSpPr>
            <a:spLocks noGrp="1"/>
          </p:cNvSpPr>
          <p:nvPr>
            <p:ph type="ctrTitle" hasCustomPrompt="1"/>
          </p:nvPr>
        </p:nvSpPr>
        <p:spPr>
          <a:xfrm>
            <a:off x="703117" y="549275"/>
            <a:ext cx="11011087" cy="654482"/>
          </a:xfrm>
        </p:spPr>
        <p:txBody>
          <a:bodyPr anchor="b">
            <a:normAutofit/>
          </a:bodyPr>
          <a:lstStyle>
            <a:lvl1pPr algn="l">
              <a:defRPr sz="3000">
                <a:solidFill>
                  <a:srgbClr val="00A3DB"/>
                </a:solidFill>
              </a:defRPr>
            </a:lvl1pPr>
          </a:lstStyle>
          <a:p>
            <a:r>
              <a:rPr lang="en-GB"/>
              <a:t>Slide Heading</a:t>
            </a:r>
            <a:endParaRPr lang="en-US"/>
          </a:p>
        </p:txBody>
      </p:sp>
      <p:pic>
        <p:nvPicPr>
          <p:cNvPr id="5" name="Picture 4">
            <a:extLst>
              <a:ext uri="{FF2B5EF4-FFF2-40B4-BE49-F238E27FC236}">
                <a16:creationId xmlns:a16="http://schemas.microsoft.com/office/drawing/2014/main" id="{16D7F42E-6BDC-0840-B204-D22E3D07D5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166" y="6234811"/>
            <a:ext cx="12362331" cy="623189"/>
          </a:xfrm>
          <a:prstGeom prst="rect">
            <a:avLst/>
          </a:prstGeom>
        </p:spPr>
      </p:pic>
      <p:sp>
        <p:nvSpPr>
          <p:cNvPr id="9" name="Text Placeholder 2">
            <a:extLst>
              <a:ext uri="{FF2B5EF4-FFF2-40B4-BE49-F238E27FC236}">
                <a16:creationId xmlns:a16="http://schemas.microsoft.com/office/drawing/2014/main" id="{9B87A621-E50F-40D4-B273-8E62E30FA513}"/>
              </a:ext>
            </a:extLst>
          </p:cNvPr>
          <p:cNvSpPr>
            <a:spLocks noGrp="1"/>
          </p:cNvSpPr>
          <p:nvPr>
            <p:ph type="body" sz="quarter" idx="10"/>
          </p:nvPr>
        </p:nvSpPr>
        <p:spPr>
          <a:xfrm>
            <a:off x="703117" y="1504828"/>
            <a:ext cx="10917383" cy="2544286"/>
          </a:xfrm>
        </p:spPr>
        <p:txBody>
          <a:bodyPr>
            <a:spAutoFit/>
          </a:bodyPr>
          <a:lstStyle>
            <a:lvl1pPr marL="361950" indent="-361950">
              <a:spcBef>
                <a:spcPts val="1000"/>
              </a:spcBef>
              <a:defRPr sz="2800">
                <a:solidFill>
                  <a:schemeClr val="accent1"/>
                </a:solidFill>
                <a:latin typeface="+mj-lt"/>
              </a:defRPr>
            </a:lvl1pPr>
            <a:lvl2pPr marL="714375" indent="-352425">
              <a:spcBef>
                <a:spcPts val="1000"/>
              </a:spcBef>
              <a:defRPr sz="2800">
                <a:solidFill>
                  <a:schemeClr val="accent1"/>
                </a:solidFill>
                <a:latin typeface="+mj-lt"/>
              </a:defRPr>
            </a:lvl2pPr>
            <a:lvl3pPr marL="1076325" indent="-361950">
              <a:spcBef>
                <a:spcPts val="1000"/>
              </a:spcBef>
              <a:defRPr sz="2800">
                <a:solidFill>
                  <a:schemeClr val="accent1"/>
                </a:solidFill>
                <a:latin typeface="+mj-lt"/>
              </a:defRPr>
            </a:lvl3pPr>
            <a:lvl4pPr marL="1438275" indent="-361950">
              <a:spcBef>
                <a:spcPts val="1000"/>
              </a:spcBef>
              <a:defRPr sz="2800">
                <a:solidFill>
                  <a:schemeClr val="accent1"/>
                </a:solidFill>
                <a:latin typeface="+mj-lt"/>
              </a:defRPr>
            </a:lvl4pPr>
            <a:lvl5pPr marL="1790700" indent="-352425">
              <a:spcBef>
                <a:spcPts val="1000"/>
              </a:spcBef>
              <a:defRPr sz="2800">
                <a:solidFill>
                  <a:schemeClr val="accent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extLst>
      <p:ext uri="{BB962C8B-B14F-4D97-AF65-F5344CB8AC3E}">
        <p14:creationId xmlns:p14="http://schemas.microsoft.com/office/powerpoint/2010/main" val="27521987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Large Bullet Point Reversed">
    <p:bg>
      <p:bgPr>
        <a:solidFill>
          <a:srgbClr val="00A3DB"/>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1B3F731-98EA-F544-8A2A-500492361372}"/>
              </a:ext>
            </a:extLst>
          </p:cNvPr>
          <p:cNvSpPr>
            <a:spLocks noGrp="1"/>
          </p:cNvSpPr>
          <p:nvPr>
            <p:ph type="ctrTitle" hasCustomPrompt="1"/>
          </p:nvPr>
        </p:nvSpPr>
        <p:spPr>
          <a:xfrm>
            <a:off x="703117" y="549275"/>
            <a:ext cx="10986375" cy="654482"/>
          </a:xfrm>
        </p:spPr>
        <p:txBody>
          <a:bodyPr anchor="b">
            <a:normAutofit/>
          </a:bodyPr>
          <a:lstStyle>
            <a:lvl1pPr algn="l">
              <a:defRPr sz="3000">
                <a:solidFill>
                  <a:schemeClr val="bg1"/>
                </a:solidFill>
              </a:defRPr>
            </a:lvl1pPr>
          </a:lstStyle>
          <a:p>
            <a:r>
              <a:rPr lang="en-GB"/>
              <a:t>Slide Heading</a:t>
            </a:r>
            <a:endParaRPr lang="en-US"/>
          </a:p>
        </p:txBody>
      </p:sp>
      <p:pic>
        <p:nvPicPr>
          <p:cNvPr id="5" name="Picture 4">
            <a:extLst>
              <a:ext uri="{FF2B5EF4-FFF2-40B4-BE49-F238E27FC236}">
                <a16:creationId xmlns:a16="http://schemas.microsoft.com/office/drawing/2014/main" id="{36D35CE5-9132-AC4C-A306-9F1001ABCD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166" y="6234811"/>
            <a:ext cx="12362331" cy="623189"/>
          </a:xfrm>
          <a:prstGeom prst="rect">
            <a:avLst/>
          </a:prstGeom>
        </p:spPr>
      </p:pic>
      <p:sp>
        <p:nvSpPr>
          <p:cNvPr id="3" name="Text Placeholder 2">
            <a:extLst>
              <a:ext uri="{FF2B5EF4-FFF2-40B4-BE49-F238E27FC236}">
                <a16:creationId xmlns:a16="http://schemas.microsoft.com/office/drawing/2014/main" id="{FB2F27D9-FA2A-4C03-8339-B72CD9BAACE0}"/>
              </a:ext>
            </a:extLst>
          </p:cNvPr>
          <p:cNvSpPr>
            <a:spLocks noGrp="1"/>
          </p:cNvSpPr>
          <p:nvPr>
            <p:ph type="body" sz="quarter" idx="10"/>
          </p:nvPr>
        </p:nvSpPr>
        <p:spPr>
          <a:xfrm>
            <a:off x="703117" y="1504828"/>
            <a:ext cx="10917383" cy="2544286"/>
          </a:xfrm>
        </p:spPr>
        <p:txBody>
          <a:bodyPr>
            <a:spAutoFit/>
          </a:bodyPr>
          <a:lstStyle>
            <a:lvl1pPr marL="361950" indent="-361950">
              <a:spcBef>
                <a:spcPts val="1000"/>
              </a:spcBef>
              <a:defRPr sz="2800">
                <a:solidFill>
                  <a:schemeClr val="bg1"/>
                </a:solidFill>
                <a:latin typeface="+mj-lt"/>
              </a:defRPr>
            </a:lvl1pPr>
            <a:lvl2pPr marL="714375" indent="-352425">
              <a:spcBef>
                <a:spcPts val="1000"/>
              </a:spcBef>
              <a:defRPr sz="2800">
                <a:solidFill>
                  <a:schemeClr val="bg1"/>
                </a:solidFill>
                <a:latin typeface="+mj-lt"/>
              </a:defRPr>
            </a:lvl2pPr>
            <a:lvl3pPr marL="1076325" indent="-361950">
              <a:spcBef>
                <a:spcPts val="1000"/>
              </a:spcBef>
              <a:defRPr sz="2800">
                <a:solidFill>
                  <a:schemeClr val="bg1"/>
                </a:solidFill>
                <a:latin typeface="+mj-lt"/>
              </a:defRPr>
            </a:lvl3pPr>
            <a:lvl4pPr marL="1438275" indent="-361950">
              <a:spcBef>
                <a:spcPts val="1000"/>
              </a:spcBef>
              <a:defRPr sz="2800">
                <a:solidFill>
                  <a:schemeClr val="bg1"/>
                </a:solidFill>
                <a:latin typeface="+mj-lt"/>
              </a:defRPr>
            </a:lvl4pPr>
            <a:lvl5pPr marL="1790700" indent="-352425">
              <a:spcBef>
                <a:spcPts val="1000"/>
              </a:spcBef>
              <a:defRPr sz="28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extLst>
      <p:ext uri="{BB962C8B-B14F-4D97-AF65-F5344CB8AC3E}">
        <p14:creationId xmlns:p14="http://schemas.microsoft.com/office/powerpoint/2010/main" val="423512923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Picture Placeholder 11"/>
          <p:cNvSpPr>
            <a:spLocks noGrp="1"/>
          </p:cNvSpPr>
          <p:nvPr>
            <p:ph type="pic" sz="quarter" idx="13"/>
          </p:nvPr>
        </p:nvSpPr>
        <p:spPr>
          <a:xfrm>
            <a:off x="0" y="1"/>
            <a:ext cx="12192000" cy="6858000"/>
          </a:xfrm>
        </p:spPr>
        <p:txBody>
          <a:bodyPr/>
          <a:lstStyle/>
          <a:p>
            <a:r>
              <a:rPr lang="en-US"/>
              <a:t>Click icon to add picture</a:t>
            </a:r>
            <a:endParaRPr lang="en-NZ"/>
          </a:p>
        </p:txBody>
      </p:sp>
      <p:sp>
        <p:nvSpPr>
          <p:cNvPr id="2" name="Title 1"/>
          <p:cNvSpPr>
            <a:spLocks noGrp="1"/>
          </p:cNvSpPr>
          <p:nvPr>
            <p:ph type="title"/>
          </p:nvPr>
        </p:nvSpPr>
        <p:spPr>
          <a:xfrm>
            <a:off x="839789" y="952255"/>
            <a:ext cx="5343924" cy="1325563"/>
          </a:xfrm>
        </p:spPr>
        <p:txBody>
          <a:bodyPr>
            <a:normAutofit/>
          </a:bodyPr>
          <a:lstStyle>
            <a:lvl1pPr>
              <a:defRPr sz="4529">
                <a:solidFill>
                  <a:schemeClr val="accent2"/>
                </a:solidFill>
              </a:defRPr>
            </a:lvl1pPr>
          </a:lstStyle>
          <a:p>
            <a:r>
              <a:rPr lang="en-US"/>
              <a:t>Click to edit Master title style</a:t>
            </a:r>
          </a:p>
        </p:txBody>
      </p:sp>
      <p:sp>
        <p:nvSpPr>
          <p:cNvPr id="9" name="Slide Number Placeholder 8"/>
          <p:cNvSpPr>
            <a:spLocks noGrp="1"/>
          </p:cNvSpPr>
          <p:nvPr>
            <p:ph type="sldNum" sz="quarter" idx="12"/>
          </p:nvPr>
        </p:nvSpPr>
        <p:spPr/>
        <p:txBody>
          <a:bodyPr/>
          <a:lstStyle/>
          <a:p>
            <a:fld id="{F8AF8203-B34D-4333-89A9-2BBC440A7474}" type="slidenum">
              <a:rPr lang="en-NZ" smtClean="0"/>
              <a:t>‹#›</a:t>
            </a:fld>
            <a:endParaRPr lang="en-NZ"/>
          </a:p>
        </p:txBody>
      </p:sp>
    </p:spTree>
    <p:extLst>
      <p:ext uri="{BB962C8B-B14F-4D97-AF65-F5344CB8AC3E}">
        <p14:creationId xmlns:p14="http://schemas.microsoft.com/office/powerpoint/2010/main" val="194190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0911-3AA2-B578-BF19-D3E6B1C2E4F4}"/>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FE33ABA2-6036-7ED9-6441-D2A3F335A8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3DD07498-00DB-47EA-1D19-56A284E6EFD8}"/>
              </a:ext>
            </a:extLst>
          </p:cNvPr>
          <p:cNvSpPr>
            <a:spLocks noGrp="1"/>
          </p:cNvSpPr>
          <p:nvPr>
            <p:ph type="dt" sz="half" idx="10"/>
          </p:nvPr>
        </p:nvSpPr>
        <p:spPr/>
        <p:txBody>
          <a:bodyPr/>
          <a:lstStyle/>
          <a:p>
            <a:fld id="{3C43E83A-1C74-4CCE-BC54-54281CB00924}" type="datetimeFigureOut">
              <a:rPr lang="en-NZ" smtClean="0"/>
              <a:t>14/10/2025</a:t>
            </a:fld>
            <a:endParaRPr lang="en-NZ"/>
          </a:p>
        </p:txBody>
      </p:sp>
      <p:sp>
        <p:nvSpPr>
          <p:cNvPr id="5" name="Footer Placeholder 4">
            <a:extLst>
              <a:ext uri="{FF2B5EF4-FFF2-40B4-BE49-F238E27FC236}">
                <a16:creationId xmlns:a16="http://schemas.microsoft.com/office/drawing/2014/main" id="{B6E761CF-7250-3ECA-005E-AE5C372E9A5D}"/>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6B427FA8-5AC8-9DEC-1CF8-3451917098FA}"/>
              </a:ext>
            </a:extLst>
          </p:cNvPr>
          <p:cNvSpPr>
            <a:spLocks noGrp="1"/>
          </p:cNvSpPr>
          <p:nvPr>
            <p:ph type="sldNum" sz="quarter" idx="12"/>
          </p:nvPr>
        </p:nvSpPr>
        <p:spPr/>
        <p:txBody>
          <a:bodyPr/>
          <a:lstStyle/>
          <a:p>
            <a:fld id="{1DEEE046-221C-4EA9-B71E-7FA8DD4A068F}" type="slidenum">
              <a:rPr lang="en-NZ" smtClean="0"/>
              <a:t>‹#›</a:t>
            </a:fld>
            <a:endParaRPr lang="en-NZ"/>
          </a:p>
        </p:txBody>
      </p:sp>
    </p:spTree>
    <p:extLst>
      <p:ext uri="{BB962C8B-B14F-4D97-AF65-F5344CB8AC3E}">
        <p14:creationId xmlns:p14="http://schemas.microsoft.com/office/powerpoint/2010/main" val="1805617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Opener Image &amp; Graphic">
    <p:bg>
      <p:bgRef idx="1001">
        <a:schemeClr val="bg1"/>
      </p:bgRef>
    </p:bg>
    <p:spTree>
      <p:nvGrpSpPr>
        <p:cNvPr id="1" name=""/>
        <p:cNvGrpSpPr/>
        <p:nvPr/>
      </p:nvGrpSpPr>
      <p:grpSpPr>
        <a:xfrm>
          <a:off x="0" y="0"/>
          <a:ext cx="0" cy="0"/>
          <a:chOff x="0" y="0"/>
          <a:chExt cx="0" cy="0"/>
        </a:xfrm>
      </p:grpSpPr>
      <p:pic>
        <p:nvPicPr>
          <p:cNvPr id="10" name="Picture 9" descr="A picture containing sky, outdoor, mountain, nature&#10;&#10;Description automatically generated">
            <a:extLst>
              <a:ext uri="{FF2B5EF4-FFF2-40B4-BE49-F238E27FC236}">
                <a16:creationId xmlns:a16="http://schemas.microsoft.com/office/drawing/2014/main" id="{02F7F4FD-6F6F-9C40-ABD1-E31A9209B0C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A69F6EBD-4D98-C042-B1E1-97FCE570A000}"/>
              </a:ext>
            </a:extLst>
          </p:cNvPr>
          <p:cNvSpPr>
            <a:spLocks noGrp="1"/>
          </p:cNvSpPr>
          <p:nvPr>
            <p:ph type="ctrTitle" hasCustomPrompt="1"/>
          </p:nvPr>
        </p:nvSpPr>
        <p:spPr>
          <a:xfrm>
            <a:off x="695325" y="5104969"/>
            <a:ext cx="8111270" cy="647650"/>
          </a:xfrm>
        </p:spPr>
        <p:txBody>
          <a:bodyPr anchor="b">
            <a:normAutofit/>
          </a:bodyPr>
          <a:lstStyle>
            <a:lvl1pPr algn="l">
              <a:defRPr sz="4000">
                <a:solidFill>
                  <a:schemeClr val="bg1"/>
                </a:solidFill>
              </a:defRPr>
            </a:lvl1pPr>
          </a:lstStyle>
          <a:p>
            <a:r>
              <a:rPr lang="en-GB"/>
              <a:t>Section Title</a:t>
            </a:r>
            <a:endParaRPr lang="en-US"/>
          </a:p>
        </p:txBody>
      </p:sp>
      <p:pic>
        <p:nvPicPr>
          <p:cNvPr id="8" name="Picture 7">
            <a:extLst>
              <a:ext uri="{FF2B5EF4-FFF2-40B4-BE49-F238E27FC236}">
                <a16:creationId xmlns:a16="http://schemas.microsoft.com/office/drawing/2014/main" id="{88E9E485-E4D9-8747-BD0A-0DAFE1C029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7615" y="4841915"/>
            <a:ext cx="1474084" cy="116555"/>
          </a:xfrm>
          <a:prstGeom prst="rect">
            <a:avLst/>
          </a:prstGeom>
        </p:spPr>
      </p:pic>
      <p:pic>
        <p:nvPicPr>
          <p:cNvPr id="12" name="Picture 11" descr="Shape, circle&#10;&#10;Description automatically generated">
            <a:extLst>
              <a:ext uri="{FF2B5EF4-FFF2-40B4-BE49-F238E27FC236}">
                <a16:creationId xmlns:a16="http://schemas.microsoft.com/office/drawing/2014/main" id="{4614487C-BD46-EC49-AC42-46276CF72E2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32134" y="423008"/>
            <a:ext cx="5040466" cy="4789071"/>
          </a:xfrm>
          <a:prstGeom prst="rect">
            <a:avLst/>
          </a:prstGeom>
        </p:spPr>
      </p:pic>
    </p:spTree>
    <p:extLst>
      <p:ext uri="{BB962C8B-B14F-4D97-AF65-F5344CB8AC3E}">
        <p14:creationId xmlns:p14="http://schemas.microsoft.com/office/powerpoint/2010/main" val="4088393493"/>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6_Section Opener Plain">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7639FB-868D-3B4A-AC95-B5E1EB82B499}"/>
              </a:ext>
            </a:extLst>
          </p:cNvPr>
          <p:cNvSpPr>
            <a:spLocks noGrp="1"/>
          </p:cNvSpPr>
          <p:nvPr>
            <p:ph type="body" sz="quarter" idx="10" hasCustomPrompt="1"/>
          </p:nvPr>
        </p:nvSpPr>
        <p:spPr>
          <a:xfrm>
            <a:off x="720725" y="2130549"/>
            <a:ext cx="5375275" cy="1333500"/>
          </a:xfrm>
        </p:spPr>
        <p:txBody>
          <a:bodyPr>
            <a:normAutofit/>
          </a:bodyPr>
          <a:lstStyle>
            <a:lvl1pPr marL="0" indent="0">
              <a:buNone/>
              <a:defRPr sz="2400">
                <a:solidFill>
                  <a:srgbClr val="00A3DB"/>
                </a:solidFill>
              </a:defRPr>
            </a:lvl1pPr>
          </a:lstStyle>
          <a:p>
            <a:pPr lvl="0"/>
            <a:r>
              <a:rPr lang="en-US"/>
              <a:t>Description Text</a:t>
            </a:r>
          </a:p>
        </p:txBody>
      </p:sp>
      <p:sp>
        <p:nvSpPr>
          <p:cNvPr id="8" name="Title 1">
            <a:extLst>
              <a:ext uri="{FF2B5EF4-FFF2-40B4-BE49-F238E27FC236}">
                <a16:creationId xmlns:a16="http://schemas.microsoft.com/office/drawing/2014/main" id="{C31765E8-18F0-2C40-8D1D-557200043F17}"/>
              </a:ext>
            </a:extLst>
          </p:cNvPr>
          <p:cNvSpPr>
            <a:spLocks noGrp="1"/>
          </p:cNvSpPr>
          <p:nvPr>
            <p:ph type="ctrTitle" hasCustomPrompt="1"/>
          </p:nvPr>
        </p:nvSpPr>
        <p:spPr>
          <a:xfrm>
            <a:off x="695324" y="785486"/>
            <a:ext cx="10796459" cy="647650"/>
          </a:xfrm>
        </p:spPr>
        <p:txBody>
          <a:bodyPr anchor="b">
            <a:normAutofit/>
          </a:bodyPr>
          <a:lstStyle>
            <a:lvl1pPr algn="l">
              <a:defRPr sz="4000">
                <a:solidFill>
                  <a:srgbClr val="00A3DB"/>
                </a:solidFill>
              </a:defRPr>
            </a:lvl1pPr>
          </a:lstStyle>
          <a:p>
            <a:r>
              <a:rPr lang="en-GB"/>
              <a:t>Section Title</a:t>
            </a:r>
            <a:endParaRPr lang="en-US"/>
          </a:p>
        </p:txBody>
      </p:sp>
      <p:pic>
        <p:nvPicPr>
          <p:cNvPr id="11" name="Picture 10">
            <a:extLst>
              <a:ext uri="{FF2B5EF4-FFF2-40B4-BE49-F238E27FC236}">
                <a16:creationId xmlns:a16="http://schemas.microsoft.com/office/drawing/2014/main" id="{6F0E0944-1A9D-604F-B00B-46B3C1578EC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77615" y="559096"/>
            <a:ext cx="1474084" cy="96912"/>
          </a:xfrm>
          <a:prstGeom prst="rect">
            <a:avLst/>
          </a:prstGeom>
          <a:noFill/>
        </p:spPr>
      </p:pic>
      <p:pic>
        <p:nvPicPr>
          <p:cNvPr id="12" name="Picture 11">
            <a:extLst>
              <a:ext uri="{FF2B5EF4-FFF2-40B4-BE49-F238E27FC236}">
                <a16:creationId xmlns:a16="http://schemas.microsoft.com/office/drawing/2014/main" id="{CCE0B9E9-2737-1841-BBFD-12C4B36F779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0498" y="2900997"/>
            <a:ext cx="12312995" cy="3986820"/>
          </a:xfrm>
          <a:prstGeom prst="rect">
            <a:avLst/>
          </a:prstGeom>
          <a:noFill/>
        </p:spPr>
      </p:pic>
      <p:sp>
        <p:nvSpPr>
          <p:cNvPr id="10" name="Slide Number Placeholder 3">
            <a:extLst>
              <a:ext uri="{FF2B5EF4-FFF2-40B4-BE49-F238E27FC236}">
                <a16:creationId xmlns:a16="http://schemas.microsoft.com/office/drawing/2014/main" id="{B2E0AD0D-A47E-3945-B06B-5AECE165C624}"/>
              </a:ext>
            </a:extLst>
          </p:cNvPr>
          <p:cNvSpPr txBox="1">
            <a:spLocks/>
          </p:cNvSpPr>
          <p:nvPr userDrawn="1"/>
        </p:nvSpPr>
        <p:spPr>
          <a:xfrm>
            <a:off x="9355016" y="8206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DEA819E-FF1D-1246-A22F-0C0249B6C285}" type="slidenum">
              <a:rPr lang="en-US" smtClean="0">
                <a:solidFill>
                  <a:srgbClr val="00A3DB"/>
                </a:solidFill>
              </a:rPr>
              <a:pPr/>
              <a:t>‹#›</a:t>
            </a:fld>
            <a:endParaRPr lang="en-US">
              <a:solidFill>
                <a:srgbClr val="00A3DB"/>
              </a:solidFill>
            </a:endParaRPr>
          </a:p>
        </p:txBody>
      </p:sp>
    </p:spTree>
    <p:extLst>
      <p:ext uri="{BB962C8B-B14F-4D97-AF65-F5344CB8AC3E}">
        <p14:creationId xmlns:p14="http://schemas.microsoft.com/office/powerpoint/2010/main" val="2487731583"/>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A3D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F5B23-CE21-EA45-AC6C-C21B66B88A04}"/>
              </a:ext>
            </a:extLst>
          </p:cNvPr>
          <p:cNvSpPr>
            <a:spLocks noGrp="1"/>
          </p:cNvSpPr>
          <p:nvPr>
            <p:ph type="ctrTitle" hasCustomPrompt="1"/>
          </p:nvPr>
        </p:nvSpPr>
        <p:spPr>
          <a:xfrm>
            <a:off x="703117" y="1023575"/>
            <a:ext cx="10895847" cy="654482"/>
          </a:xfrm>
        </p:spPr>
        <p:txBody>
          <a:bodyPr anchor="b">
            <a:normAutofit/>
          </a:bodyPr>
          <a:lstStyle>
            <a:lvl1pPr algn="l">
              <a:defRPr sz="4000">
                <a:solidFill>
                  <a:schemeClr val="bg1"/>
                </a:solidFill>
              </a:defRPr>
            </a:lvl1pPr>
          </a:lstStyle>
          <a:p>
            <a:r>
              <a:rPr lang="en-GB"/>
              <a:t>Presentation Title</a:t>
            </a:r>
            <a:endParaRPr lang="en-US"/>
          </a:p>
        </p:txBody>
      </p:sp>
      <p:sp>
        <p:nvSpPr>
          <p:cNvPr id="3" name="Subtitle 2">
            <a:extLst>
              <a:ext uri="{FF2B5EF4-FFF2-40B4-BE49-F238E27FC236}">
                <a16:creationId xmlns:a16="http://schemas.microsoft.com/office/drawing/2014/main" id="{9C01EB47-632D-8044-8AA8-3A21C5768E42}"/>
              </a:ext>
            </a:extLst>
          </p:cNvPr>
          <p:cNvSpPr>
            <a:spLocks noGrp="1"/>
          </p:cNvSpPr>
          <p:nvPr>
            <p:ph type="subTitle" idx="1" hasCustomPrompt="1"/>
          </p:nvPr>
        </p:nvSpPr>
        <p:spPr>
          <a:xfrm>
            <a:off x="703118" y="1867678"/>
            <a:ext cx="7051561" cy="1001135"/>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Description text</a:t>
            </a:r>
            <a:endParaRPr lang="en-US"/>
          </a:p>
        </p:txBody>
      </p:sp>
      <p:pic>
        <p:nvPicPr>
          <p:cNvPr id="11" name="Picture 10" descr="Text, logo&#10;&#10;Description automatically generated">
            <a:extLst>
              <a:ext uri="{FF2B5EF4-FFF2-40B4-BE49-F238E27FC236}">
                <a16:creationId xmlns:a16="http://schemas.microsoft.com/office/drawing/2014/main" id="{E7895902-1956-C64A-9FCC-995FDB8F25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0" y="278852"/>
            <a:ext cx="2192482" cy="283825"/>
          </a:xfrm>
          <a:prstGeom prst="rect">
            <a:avLst/>
          </a:prstGeom>
        </p:spPr>
      </p:pic>
      <p:sp>
        <p:nvSpPr>
          <p:cNvPr id="6" name="Text Placeholder 5">
            <a:extLst>
              <a:ext uri="{FF2B5EF4-FFF2-40B4-BE49-F238E27FC236}">
                <a16:creationId xmlns:a16="http://schemas.microsoft.com/office/drawing/2014/main" id="{5ADF9E0D-F9B1-3742-9CA7-B62AE865ECEF}"/>
              </a:ext>
            </a:extLst>
          </p:cNvPr>
          <p:cNvSpPr>
            <a:spLocks noGrp="1"/>
          </p:cNvSpPr>
          <p:nvPr>
            <p:ph type="body" sz="quarter" idx="11" hasCustomPrompt="1"/>
          </p:nvPr>
        </p:nvSpPr>
        <p:spPr>
          <a:xfrm>
            <a:off x="703118" y="3058435"/>
            <a:ext cx="2998787" cy="301454"/>
          </a:xfrm>
        </p:spPr>
        <p:txBody>
          <a:bodyPr>
            <a:normAutofit/>
          </a:bodyPr>
          <a:lstStyle>
            <a:lvl1pPr marL="0" indent="0">
              <a:buNone/>
              <a:defRPr sz="1800">
                <a:solidFill>
                  <a:schemeClr val="bg1"/>
                </a:solidFill>
              </a:defRPr>
            </a:lvl1pPr>
          </a:lstStyle>
          <a:p>
            <a:pPr lvl="0"/>
            <a:r>
              <a:rPr lang="en-GB"/>
              <a:t>Date</a:t>
            </a:r>
            <a:endParaRPr lang="en-US"/>
          </a:p>
        </p:txBody>
      </p:sp>
      <p:pic>
        <p:nvPicPr>
          <p:cNvPr id="5" name="Picture 4" descr="Background pattern&#10;&#10;Description automatically generated">
            <a:extLst>
              <a:ext uri="{FF2B5EF4-FFF2-40B4-BE49-F238E27FC236}">
                <a16:creationId xmlns:a16="http://schemas.microsoft.com/office/drawing/2014/main" id="{291BB443-CA14-DA44-A853-E44B89110BB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498" y="2787022"/>
            <a:ext cx="12312995" cy="4145120"/>
          </a:xfrm>
          <a:prstGeom prst="rect">
            <a:avLst/>
          </a:prstGeom>
        </p:spPr>
      </p:pic>
    </p:spTree>
    <p:extLst>
      <p:ext uri="{BB962C8B-B14F-4D97-AF65-F5344CB8AC3E}">
        <p14:creationId xmlns:p14="http://schemas.microsoft.com/office/powerpoint/2010/main" val="2339698504"/>
      </p:ext>
    </p:extLst>
  </p:cSld>
  <p:clrMapOvr>
    <a:masterClrMapping/>
  </p:clrMapOvr>
  <p:extLst>
    <p:ext uri="{DCECCB84-F9BA-43D5-87BE-67443E8EF086}">
      <p15:sldGuideLst xmlns:p15="http://schemas.microsoft.com/office/powerpoint/2012/main">
        <p15:guide id="1" pos="438">
          <p15:clr>
            <a:srgbClr val="FBAE40"/>
          </p15:clr>
        </p15:guide>
        <p15:guide id="2" pos="724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p:bg>
      <p:bgPr>
        <a:gradFill>
          <a:gsLst>
            <a:gs pos="0">
              <a:srgbClr val="00A3DB"/>
            </a:gs>
            <a:gs pos="100000">
              <a:srgbClr val="193E6A"/>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F5B23-CE21-EA45-AC6C-C21B66B88A04}"/>
              </a:ext>
            </a:extLst>
          </p:cNvPr>
          <p:cNvSpPr>
            <a:spLocks noGrp="1"/>
          </p:cNvSpPr>
          <p:nvPr>
            <p:ph type="ctrTitle" hasCustomPrompt="1"/>
          </p:nvPr>
        </p:nvSpPr>
        <p:spPr>
          <a:xfrm>
            <a:off x="703117" y="1023575"/>
            <a:ext cx="10985299" cy="654482"/>
          </a:xfrm>
        </p:spPr>
        <p:txBody>
          <a:bodyPr anchor="b">
            <a:normAutofit/>
          </a:bodyPr>
          <a:lstStyle>
            <a:lvl1pPr algn="l">
              <a:defRPr sz="4000">
                <a:solidFill>
                  <a:schemeClr val="bg1"/>
                </a:solidFill>
              </a:defRPr>
            </a:lvl1pPr>
          </a:lstStyle>
          <a:p>
            <a:r>
              <a:rPr lang="en-GB"/>
              <a:t>Presentation Title</a:t>
            </a:r>
            <a:endParaRPr lang="en-US"/>
          </a:p>
        </p:txBody>
      </p:sp>
      <p:sp>
        <p:nvSpPr>
          <p:cNvPr id="3" name="Subtitle 2">
            <a:extLst>
              <a:ext uri="{FF2B5EF4-FFF2-40B4-BE49-F238E27FC236}">
                <a16:creationId xmlns:a16="http://schemas.microsoft.com/office/drawing/2014/main" id="{9C01EB47-632D-8044-8AA8-3A21C5768E42}"/>
              </a:ext>
            </a:extLst>
          </p:cNvPr>
          <p:cNvSpPr>
            <a:spLocks noGrp="1"/>
          </p:cNvSpPr>
          <p:nvPr>
            <p:ph type="subTitle" idx="1" hasCustomPrompt="1"/>
          </p:nvPr>
        </p:nvSpPr>
        <p:spPr>
          <a:xfrm>
            <a:off x="703118" y="1867678"/>
            <a:ext cx="7051561" cy="1001135"/>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Description text</a:t>
            </a:r>
            <a:endParaRPr lang="en-US"/>
          </a:p>
        </p:txBody>
      </p:sp>
      <p:pic>
        <p:nvPicPr>
          <p:cNvPr id="11" name="Picture 10" descr="Text, logo&#10;&#10;Description automatically generated">
            <a:extLst>
              <a:ext uri="{FF2B5EF4-FFF2-40B4-BE49-F238E27FC236}">
                <a16:creationId xmlns:a16="http://schemas.microsoft.com/office/drawing/2014/main" id="{E7895902-1956-C64A-9FCC-995FDB8F25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0" y="278852"/>
            <a:ext cx="2192482" cy="283825"/>
          </a:xfrm>
          <a:prstGeom prst="rect">
            <a:avLst/>
          </a:prstGeom>
        </p:spPr>
      </p:pic>
      <p:sp>
        <p:nvSpPr>
          <p:cNvPr id="6" name="Text Placeholder 5">
            <a:extLst>
              <a:ext uri="{FF2B5EF4-FFF2-40B4-BE49-F238E27FC236}">
                <a16:creationId xmlns:a16="http://schemas.microsoft.com/office/drawing/2014/main" id="{5ADF9E0D-F9B1-3742-9CA7-B62AE865ECEF}"/>
              </a:ext>
            </a:extLst>
          </p:cNvPr>
          <p:cNvSpPr>
            <a:spLocks noGrp="1"/>
          </p:cNvSpPr>
          <p:nvPr>
            <p:ph type="body" sz="quarter" idx="11" hasCustomPrompt="1"/>
          </p:nvPr>
        </p:nvSpPr>
        <p:spPr>
          <a:xfrm>
            <a:off x="703118" y="3058435"/>
            <a:ext cx="2998787" cy="301454"/>
          </a:xfrm>
        </p:spPr>
        <p:txBody>
          <a:bodyPr>
            <a:normAutofit/>
          </a:bodyPr>
          <a:lstStyle>
            <a:lvl1pPr marL="0" indent="0">
              <a:buNone/>
              <a:defRPr sz="1800">
                <a:solidFill>
                  <a:schemeClr val="bg1"/>
                </a:solidFill>
              </a:defRPr>
            </a:lvl1pPr>
          </a:lstStyle>
          <a:p>
            <a:pPr lvl="0"/>
            <a:r>
              <a:rPr lang="en-GB"/>
              <a:t>Date</a:t>
            </a:r>
            <a:endParaRPr lang="en-US"/>
          </a:p>
        </p:txBody>
      </p:sp>
      <p:pic>
        <p:nvPicPr>
          <p:cNvPr id="5" name="Picture 4" descr="Background pattern&#10;&#10;Description automatically generated">
            <a:extLst>
              <a:ext uri="{FF2B5EF4-FFF2-40B4-BE49-F238E27FC236}">
                <a16:creationId xmlns:a16="http://schemas.microsoft.com/office/drawing/2014/main" id="{291BB443-CA14-DA44-A853-E44B89110BB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498" y="2787022"/>
            <a:ext cx="12312995" cy="4145120"/>
          </a:xfrm>
          <a:prstGeom prst="rect">
            <a:avLst/>
          </a:prstGeom>
        </p:spPr>
      </p:pic>
    </p:spTree>
    <p:extLst>
      <p:ext uri="{BB962C8B-B14F-4D97-AF65-F5344CB8AC3E}">
        <p14:creationId xmlns:p14="http://schemas.microsoft.com/office/powerpoint/2010/main" val="4091014191"/>
      </p:ext>
    </p:extLst>
  </p:cSld>
  <p:clrMapOvr>
    <a:masterClrMapping/>
  </p:clrMapOvr>
  <p:extLst>
    <p:ext uri="{DCECCB84-F9BA-43D5-87BE-67443E8EF086}">
      <p15:sldGuideLst xmlns:p15="http://schemas.microsoft.com/office/powerpoint/2012/main">
        <p15:guide id="1" pos="438">
          <p15:clr>
            <a:srgbClr val="FBAE40"/>
          </p15:clr>
        </p15:guide>
        <p15:guide id="2" pos="724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Opener Image &amp; Graphic">
    <p:bg>
      <p:bgRef idx="1001">
        <a:schemeClr val="bg1"/>
      </p:bgRef>
    </p:bg>
    <p:spTree>
      <p:nvGrpSpPr>
        <p:cNvPr id="1" name=""/>
        <p:cNvGrpSpPr/>
        <p:nvPr/>
      </p:nvGrpSpPr>
      <p:grpSpPr>
        <a:xfrm>
          <a:off x="0" y="0"/>
          <a:ext cx="0" cy="0"/>
          <a:chOff x="0" y="0"/>
          <a:chExt cx="0" cy="0"/>
        </a:xfrm>
      </p:grpSpPr>
      <p:pic>
        <p:nvPicPr>
          <p:cNvPr id="10" name="Picture 9" descr="A picture containing sky, outdoor, mountain, nature&#10;&#10;Description automatically generated">
            <a:extLst>
              <a:ext uri="{FF2B5EF4-FFF2-40B4-BE49-F238E27FC236}">
                <a16:creationId xmlns:a16="http://schemas.microsoft.com/office/drawing/2014/main" id="{02F7F4FD-6F6F-9C40-ABD1-E31A9209B0C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A69F6EBD-4D98-C042-B1E1-97FCE570A000}"/>
              </a:ext>
            </a:extLst>
          </p:cNvPr>
          <p:cNvSpPr>
            <a:spLocks noGrp="1"/>
          </p:cNvSpPr>
          <p:nvPr>
            <p:ph type="ctrTitle" hasCustomPrompt="1"/>
          </p:nvPr>
        </p:nvSpPr>
        <p:spPr>
          <a:xfrm>
            <a:off x="695324" y="5104969"/>
            <a:ext cx="10658475" cy="647650"/>
          </a:xfrm>
        </p:spPr>
        <p:txBody>
          <a:bodyPr anchor="b">
            <a:normAutofit/>
          </a:bodyPr>
          <a:lstStyle>
            <a:lvl1pPr algn="l">
              <a:defRPr sz="4000">
                <a:solidFill>
                  <a:schemeClr val="bg1"/>
                </a:solidFill>
              </a:defRPr>
            </a:lvl1pPr>
          </a:lstStyle>
          <a:p>
            <a:r>
              <a:rPr lang="en-GB"/>
              <a:t>Section Title</a:t>
            </a:r>
            <a:endParaRPr lang="en-US"/>
          </a:p>
        </p:txBody>
      </p:sp>
      <p:pic>
        <p:nvPicPr>
          <p:cNvPr id="8" name="Picture 7">
            <a:extLst>
              <a:ext uri="{FF2B5EF4-FFF2-40B4-BE49-F238E27FC236}">
                <a16:creationId xmlns:a16="http://schemas.microsoft.com/office/drawing/2014/main" id="{88E9E485-E4D9-8747-BD0A-0DAFE1C029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7615" y="4841915"/>
            <a:ext cx="1474084" cy="116555"/>
          </a:xfrm>
          <a:prstGeom prst="rect">
            <a:avLst/>
          </a:prstGeom>
        </p:spPr>
      </p:pic>
      <p:pic>
        <p:nvPicPr>
          <p:cNvPr id="12" name="Picture 11" descr="Shape, circle&#10;&#10;Description automatically generated">
            <a:extLst>
              <a:ext uri="{FF2B5EF4-FFF2-40B4-BE49-F238E27FC236}">
                <a16:creationId xmlns:a16="http://schemas.microsoft.com/office/drawing/2014/main" id="{4614487C-BD46-EC49-AC42-46276CF72E2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32134" y="423008"/>
            <a:ext cx="5040466" cy="4789071"/>
          </a:xfrm>
          <a:prstGeom prst="rect">
            <a:avLst/>
          </a:prstGeom>
        </p:spPr>
      </p:pic>
    </p:spTree>
    <p:extLst>
      <p:ext uri="{BB962C8B-B14F-4D97-AF65-F5344CB8AC3E}">
        <p14:creationId xmlns:p14="http://schemas.microsoft.com/office/powerpoint/2010/main" val="1853862564"/>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Section Opener Image &amp; Graphic">
    <p:bg>
      <p:bgRef idx="1001">
        <a:schemeClr val="bg1"/>
      </p:bgRef>
    </p:bg>
    <p:spTree>
      <p:nvGrpSpPr>
        <p:cNvPr id="1" name=""/>
        <p:cNvGrpSpPr/>
        <p:nvPr/>
      </p:nvGrpSpPr>
      <p:grpSpPr>
        <a:xfrm>
          <a:off x="0" y="0"/>
          <a:ext cx="0" cy="0"/>
          <a:chOff x="0" y="0"/>
          <a:chExt cx="0" cy="0"/>
        </a:xfrm>
      </p:grpSpPr>
      <p:pic>
        <p:nvPicPr>
          <p:cNvPr id="4" name="Picture 3" descr="A picture containing sky, grass, outdoor, field&#10;&#10;Description automatically generated">
            <a:extLst>
              <a:ext uri="{FF2B5EF4-FFF2-40B4-BE49-F238E27FC236}">
                <a16:creationId xmlns:a16="http://schemas.microsoft.com/office/drawing/2014/main" id="{5B2AACC7-8F5D-EC4D-AB80-001C1471865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itle 1">
            <a:extLst>
              <a:ext uri="{FF2B5EF4-FFF2-40B4-BE49-F238E27FC236}">
                <a16:creationId xmlns:a16="http://schemas.microsoft.com/office/drawing/2014/main" id="{814E0D3B-FB17-6046-912B-4DD23EBD9494}"/>
              </a:ext>
            </a:extLst>
          </p:cNvPr>
          <p:cNvSpPr>
            <a:spLocks noGrp="1"/>
          </p:cNvSpPr>
          <p:nvPr>
            <p:ph type="ctrTitle" hasCustomPrompt="1"/>
          </p:nvPr>
        </p:nvSpPr>
        <p:spPr>
          <a:xfrm>
            <a:off x="695324" y="5104969"/>
            <a:ext cx="10658475" cy="647650"/>
          </a:xfrm>
        </p:spPr>
        <p:txBody>
          <a:bodyPr anchor="b">
            <a:normAutofit/>
          </a:bodyPr>
          <a:lstStyle>
            <a:lvl1pPr algn="l">
              <a:defRPr sz="4000">
                <a:solidFill>
                  <a:schemeClr val="bg1"/>
                </a:solidFill>
              </a:defRPr>
            </a:lvl1pPr>
          </a:lstStyle>
          <a:p>
            <a:r>
              <a:rPr lang="en-GB"/>
              <a:t>Section Title</a:t>
            </a:r>
            <a:endParaRPr lang="en-US"/>
          </a:p>
        </p:txBody>
      </p:sp>
      <p:pic>
        <p:nvPicPr>
          <p:cNvPr id="12" name="Picture 11">
            <a:extLst>
              <a:ext uri="{FF2B5EF4-FFF2-40B4-BE49-F238E27FC236}">
                <a16:creationId xmlns:a16="http://schemas.microsoft.com/office/drawing/2014/main" id="{B6D2A3E7-1C8A-6D40-AD8A-9C7AFD48012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7615" y="4841915"/>
            <a:ext cx="1474084" cy="116555"/>
          </a:xfrm>
          <a:prstGeom prst="rect">
            <a:avLst/>
          </a:prstGeom>
        </p:spPr>
      </p:pic>
      <p:pic>
        <p:nvPicPr>
          <p:cNvPr id="13" name="Picture 12" descr="Shape, circle&#10;&#10;Description automatically generated">
            <a:extLst>
              <a:ext uri="{FF2B5EF4-FFF2-40B4-BE49-F238E27FC236}">
                <a16:creationId xmlns:a16="http://schemas.microsoft.com/office/drawing/2014/main" id="{86EFBA9C-B7E2-5543-970E-43045EB7766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32134" y="423008"/>
            <a:ext cx="5040466" cy="4789071"/>
          </a:xfrm>
          <a:prstGeom prst="rect">
            <a:avLst/>
          </a:prstGeom>
        </p:spPr>
      </p:pic>
    </p:spTree>
    <p:extLst>
      <p:ext uri="{BB962C8B-B14F-4D97-AF65-F5344CB8AC3E}">
        <p14:creationId xmlns:p14="http://schemas.microsoft.com/office/powerpoint/2010/main" val="3789020291"/>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Section Opener Image &amp; Graphic">
    <p:bg>
      <p:bgRef idx="1001">
        <a:schemeClr val="bg1"/>
      </p:bgRef>
    </p:bg>
    <p:spTree>
      <p:nvGrpSpPr>
        <p:cNvPr id="1" name=""/>
        <p:cNvGrpSpPr/>
        <p:nvPr/>
      </p:nvGrpSpPr>
      <p:grpSpPr>
        <a:xfrm>
          <a:off x="0" y="0"/>
          <a:ext cx="0" cy="0"/>
          <a:chOff x="0" y="0"/>
          <a:chExt cx="0" cy="0"/>
        </a:xfrm>
      </p:grpSpPr>
      <p:pic>
        <p:nvPicPr>
          <p:cNvPr id="22" name="Picture 21" descr="A picture containing person&#10;&#10;Description automatically generated">
            <a:extLst>
              <a:ext uri="{FF2B5EF4-FFF2-40B4-BE49-F238E27FC236}">
                <a16:creationId xmlns:a16="http://schemas.microsoft.com/office/drawing/2014/main" id="{92927F82-5524-9B45-990D-636BE5050C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Title 1">
            <a:extLst>
              <a:ext uri="{FF2B5EF4-FFF2-40B4-BE49-F238E27FC236}">
                <a16:creationId xmlns:a16="http://schemas.microsoft.com/office/drawing/2014/main" id="{94DAF129-1CF9-9B45-AEF3-A2BE3995CFA6}"/>
              </a:ext>
            </a:extLst>
          </p:cNvPr>
          <p:cNvSpPr>
            <a:spLocks noGrp="1"/>
          </p:cNvSpPr>
          <p:nvPr>
            <p:ph type="ctrTitle" hasCustomPrompt="1"/>
          </p:nvPr>
        </p:nvSpPr>
        <p:spPr>
          <a:xfrm>
            <a:off x="695324" y="5104969"/>
            <a:ext cx="10658475" cy="647650"/>
          </a:xfrm>
        </p:spPr>
        <p:txBody>
          <a:bodyPr anchor="b">
            <a:normAutofit/>
          </a:bodyPr>
          <a:lstStyle>
            <a:lvl1pPr algn="l">
              <a:defRPr sz="4000">
                <a:solidFill>
                  <a:schemeClr val="bg1"/>
                </a:solidFill>
              </a:defRPr>
            </a:lvl1pPr>
          </a:lstStyle>
          <a:p>
            <a:r>
              <a:rPr lang="en-GB"/>
              <a:t>Section Title </a:t>
            </a:r>
            <a:endParaRPr lang="en-US"/>
          </a:p>
        </p:txBody>
      </p:sp>
      <p:pic>
        <p:nvPicPr>
          <p:cNvPr id="11" name="Picture 10">
            <a:extLst>
              <a:ext uri="{FF2B5EF4-FFF2-40B4-BE49-F238E27FC236}">
                <a16:creationId xmlns:a16="http://schemas.microsoft.com/office/drawing/2014/main" id="{C6482ED9-98CC-254B-B192-37C19E1DF0C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7615" y="4841915"/>
            <a:ext cx="1474084" cy="116555"/>
          </a:xfrm>
          <a:prstGeom prst="rect">
            <a:avLst/>
          </a:prstGeom>
        </p:spPr>
      </p:pic>
      <p:pic>
        <p:nvPicPr>
          <p:cNvPr id="12" name="Picture 11" descr="Shape, circle&#10;&#10;Description automatically generated">
            <a:extLst>
              <a:ext uri="{FF2B5EF4-FFF2-40B4-BE49-F238E27FC236}">
                <a16:creationId xmlns:a16="http://schemas.microsoft.com/office/drawing/2014/main" id="{8C0CBCD5-7E32-0840-A889-3FB4006D77C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32134" y="423008"/>
            <a:ext cx="5040466" cy="4789071"/>
          </a:xfrm>
          <a:prstGeom prst="rect">
            <a:avLst/>
          </a:prstGeom>
        </p:spPr>
      </p:pic>
    </p:spTree>
    <p:extLst>
      <p:ext uri="{BB962C8B-B14F-4D97-AF65-F5344CB8AC3E}">
        <p14:creationId xmlns:p14="http://schemas.microsoft.com/office/powerpoint/2010/main" val="159270627"/>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Section Opener Image &amp; Graphic">
    <p:bg>
      <p:bgRef idx="1001">
        <a:schemeClr val="bg1"/>
      </p:bgRef>
    </p:bg>
    <p:spTree>
      <p:nvGrpSpPr>
        <p:cNvPr id="1" name=""/>
        <p:cNvGrpSpPr/>
        <p:nvPr/>
      </p:nvGrpSpPr>
      <p:grpSpPr>
        <a:xfrm>
          <a:off x="0" y="0"/>
          <a:ext cx="0" cy="0"/>
          <a:chOff x="0" y="0"/>
          <a:chExt cx="0" cy="0"/>
        </a:xfrm>
      </p:grpSpPr>
      <p:pic>
        <p:nvPicPr>
          <p:cNvPr id="4" name="Picture 3" descr="A picture containing grass, sky, outdoor, field&#10;&#10;Description automatically generated">
            <a:extLst>
              <a:ext uri="{FF2B5EF4-FFF2-40B4-BE49-F238E27FC236}">
                <a16:creationId xmlns:a16="http://schemas.microsoft.com/office/drawing/2014/main" id="{9107AF23-0F86-534A-A215-E0CB836C028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8" name="Title 1">
            <a:extLst>
              <a:ext uri="{FF2B5EF4-FFF2-40B4-BE49-F238E27FC236}">
                <a16:creationId xmlns:a16="http://schemas.microsoft.com/office/drawing/2014/main" id="{A1DDC1E4-2081-5740-BD48-154007C06291}"/>
              </a:ext>
            </a:extLst>
          </p:cNvPr>
          <p:cNvSpPr>
            <a:spLocks noGrp="1"/>
          </p:cNvSpPr>
          <p:nvPr>
            <p:ph type="ctrTitle" hasCustomPrompt="1"/>
          </p:nvPr>
        </p:nvSpPr>
        <p:spPr>
          <a:xfrm>
            <a:off x="695324" y="5104969"/>
            <a:ext cx="10709961" cy="647650"/>
          </a:xfrm>
        </p:spPr>
        <p:txBody>
          <a:bodyPr anchor="b">
            <a:normAutofit/>
          </a:bodyPr>
          <a:lstStyle>
            <a:lvl1pPr algn="l">
              <a:defRPr sz="4000">
                <a:solidFill>
                  <a:schemeClr val="bg1"/>
                </a:solidFill>
              </a:defRPr>
            </a:lvl1pPr>
          </a:lstStyle>
          <a:p>
            <a:r>
              <a:rPr lang="en-GB"/>
              <a:t>Section Title</a:t>
            </a:r>
            <a:endParaRPr lang="en-US"/>
          </a:p>
        </p:txBody>
      </p:sp>
      <p:pic>
        <p:nvPicPr>
          <p:cNvPr id="11" name="Picture 10">
            <a:extLst>
              <a:ext uri="{FF2B5EF4-FFF2-40B4-BE49-F238E27FC236}">
                <a16:creationId xmlns:a16="http://schemas.microsoft.com/office/drawing/2014/main" id="{3C5CA6AC-3EA8-264B-B1EB-F4E0E0B4B9F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7615" y="4841915"/>
            <a:ext cx="1474084" cy="116555"/>
          </a:xfrm>
          <a:prstGeom prst="rect">
            <a:avLst/>
          </a:prstGeom>
        </p:spPr>
      </p:pic>
      <p:pic>
        <p:nvPicPr>
          <p:cNvPr id="12" name="Picture 11" descr="Shape, circle&#10;&#10;Description automatically generated">
            <a:extLst>
              <a:ext uri="{FF2B5EF4-FFF2-40B4-BE49-F238E27FC236}">
                <a16:creationId xmlns:a16="http://schemas.microsoft.com/office/drawing/2014/main" id="{3CBF3B1F-919A-8D47-B584-2CE1C870899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32134" y="423008"/>
            <a:ext cx="5040466" cy="4789071"/>
          </a:xfrm>
          <a:prstGeom prst="rect">
            <a:avLst/>
          </a:prstGeom>
        </p:spPr>
      </p:pic>
    </p:spTree>
    <p:extLst>
      <p:ext uri="{BB962C8B-B14F-4D97-AF65-F5344CB8AC3E}">
        <p14:creationId xmlns:p14="http://schemas.microsoft.com/office/powerpoint/2010/main" val="3041832988"/>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Section Opener Image &amp; Graphic">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472BF3-E234-0E4E-8D68-A4DA08F30AB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Title 1">
            <a:extLst>
              <a:ext uri="{FF2B5EF4-FFF2-40B4-BE49-F238E27FC236}">
                <a16:creationId xmlns:a16="http://schemas.microsoft.com/office/drawing/2014/main" id="{A1DDC1E4-2081-5740-BD48-154007C06291}"/>
              </a:ext>
            </a:extLst>
          </p:cNvPr>
          <p:cNvSpPr>
            <a:spLocks noGrp="1"/>
          </p:cNvSpPr>
          <p:nvPr>
            <p:ph type="ctrTitle" hasCustomPrompt="1"/>
          </p:nvPr>
        </p:nvSpPr>
        <p:spPr>
          <a:xfrm>
            <a:off x="695324" y="5104969"/>
            <a:ext cx="10870599" cy="647650"/>
          </a:xfrm>
        </p:spPr>
        <p:txBody>
          <a:bodyPr anchor="b">
            <a:normAutofit/>
          </a:bodyPr>
          <a:lstStyle>
            <a:lvl1pPr algn="l">
              <a:defRPr sz="4000">
                <a:solidFill>
                  <a:schemeClr val="bg1"/>
                </a:solidFill>
              </a:defRPr>
            </a:lvl1pPr>
          </a:lstStyle>
          <a:p>
            <a:r>
              <a:rPr lang="en-GB"/>
              <a:t>Section Title</a:t>
            </a:r>
            <a:endParaRPr lang="en-US"/>
          </a:p>
        </p:txBody>
      </p:sp>
      <p:pic>
        <p:nvPicPr>
          <p:cNvPr id="11" name="Picture 10">
            <a:extLst>
              <a:ext uri="{FF2B5EF4-FFF2-40B4-BE49-F238E27FC236}">
                <a16:creationId xmlns:a16="http://schemas.microsoft.com/office/drawing/2014/main" id="{3C5CA6AC-3EA8-264B-B1EB-F4E0E0B4B9F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7615" y="4841915"/>
            <a:ext cx="1474084" cy="116555"/>
          </a:xfrm>
          <a:prstGeom prst="rect">
            <a:avLst/>
          </a:prstGeom>
        </p:spPr>
      </p:pic>
      <p:pic>
        <p:nvPicPr>
          <p:cNvPr id="12" name="Picture 11" descr="Shape, circle&#10;&#10;Description automatically generated">
            <a:extLst>
              <a:ext uri="{FF2B5EF4-FFF2-40B4-BE49-F238E27FC236}">
                <a16:creationId xmlns:a16="http://schemas.microsoft.com/office/drawing/2014/main" id="{3CBF3B1F-919A-8D47-B584-2CE1C870899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32134" y="423008"/>
            <a:ext cx="5040466" cy="4789071"/>
          </a:xfrm>
          <a:prstGeom prst="rect">
            <a:avLst/>
          </a:prstGeom>
        </p:spPr>
      </p:pic>
    </p:spTree>
    <p:extLst>
      <p:ext uri="{BB962C8B-B14F-4D97-AF65-F5344CB8AC3E}">
        <p14:creationId xmlns:p14="http://schemas.microsoft.com/office/powerpoint/2010/main" val="1479163258"/>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Section Opener Image &amp; Graphic">
    <p:bg>
      <p:bgRef idx="1001">
        <a:schemeClr val="bg1"/>
      </p:bgRef>
    </p:bg>
    <p:spTree>
      <p:nvGrpSpPr>
        <p:cNvPr id="1" name=""/>
        <p:cNvGrpSpPr/>
        <p:nvPr/>
      </p:nvGrpSpPr>
      <p:grpSpPr>
        <a:xfrm>
          <a:off x="0" y="0"/>
          <a:ext cx="0" cy="0"/>
          <a:chOff x="0" y="0"/>
          <a:chExt cx="0" cy="0"/>
        </a:xfrm>
      </p:grpSpPr>
      <p:pic>
        <p:nvPicPr>
          <p:cNvPr id="9" name="Picture 8" descr="A picture containing sky, outdoor, person, mountain&#10;&#10;Description automatically generated">
            <a:extLst>
              <a:ext uri="{FF2B5EF4-FFF2-40B4-BE49-F238E27FC236}">
                <a16:creationId xmlns:a16="http://schemas.microsoft.com/office/drawing/2014/main" id="{01C55A09-B1F4-F843-A82F-6324B4EC917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Title 1">
            <a:extLst>
              <a:ext uri="{FF2B5EF4-FFF2-40B4-BE49-F238E27FC236}">
                <a16:creationId xmlns:a16="http://schemas.microsoft.com/office/drawing/2014/main" id="{F1C78D5A-517E-F940-9B26-A4531D6B6F4F}"/>
              </a:ext>
            </a:extLst>
          </p:cNvPr>
          <p:cNvSpPr>
            <a:spLocks noGrp="1"/>
          </p:cNvSpPr>
          <p:nvPr>
            <p:ph type="ctrTitle" hasCustomPrompt="1"/>
          </p:nvPr>
        </p:nvSpPr>
        <p:spPr>
          <a:xfrm>
            <a:off x="695325" y="5104969"/>
            <a:ext cx="10845886" cy="647650"/>
          </a:xfrm>
        </p:spPr>
        <p:txBody>
          <a:bodyPr anchor="b">
            <a:normAutofit/>
          </a:bodyPr>
          <a:lstStyle>
            <a:lvl1pPr algn="l">
              <a:defRPr sz="4000">
                <a:solidFill>
                  <a:schemeClr val="bg1"/>
                </a:solidFill>
              </a:defRPr>
            </a:lvl1pPr>
          </a:lstStyle>
          <a:p>
            <a:r>
              <a:rPr lang="en-GB"/>
              <a:t>Section Title</a:t>
            </a:r>
            <a:endParaRPr lang="en-US"/>
          </a:p>
        </p:txBody>
      </p:sp>
      <p:pic>
        <p:nvPicPr>
          <p:cNvPr id="11" name="Picture 10">
            <a:extLst>
              <a:ext uri="{FF2B5EF4-FFF2-40B4-BE49-F238E27FC236}">
                <a16:creationId xmlns:a16="http://schemas.microsoft.com/office/drawing/2014/main" id="{DD6BF260-E84F-9D4A-A7C6-7FEFC7824F2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7615" y="4841915"/>
            <a:ext cx="1474084" cy="116555"/>
          </a:xfrm>
          <a:prstGeom prst="rect">
            <a:avLst/>
          </a:prstGeom>
        </p:spPr>
      </p:pic>
      <p:pic>
        <p:nvPicPr>
          <p:cNvPr id="14" name="Picture 13" descr="Shape, circle&#10;&#10;Description automatically generated">
            <a:extLst>
              <a:ext uri="{FF2B5EF4-FFF2-40B4-BE49-F238E27FC236}">
                <a16:creationId xmlns:a16="http://schemas.microsoft.com/office/drawing/2014/main" id="{F5B1B982-D507-094D-B78A-DE01E618A4D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32134" y="423008"/>
            <a:ext cx="5040466" cy="4789071"/>
          </a:xfrm>
          <a:prstGeom prst="rect">
            <a:avLst/>
          </a:prstGeom>
        </p:spPr>
      </p:pic>
    </p:spTree>
    <p:extLst>
      <p:ext uri="{BB962C8B-B14F-4D97-AF65-F5344CB8AC3E}">
        <p14:creationId xmlns:p14="http://schemas.microsoft.com/office/powerpoint/2010/main" val="3719743959"/>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Section Opener Image &amp; Graphic">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25C31F-E5AD-3841-899B-88B94EE0F9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8" name="Title 1">
            <a:extLst>
              <a:ext uri="{FF2B5EF4-FFF2-40B4-BE49-F238E27FC236}">
                <a16:creationId xmlns:a16="http://schemas.microsoft.com/office/drawing/2014/main" id="{F1C78D5A-517E-F940-9B26-A4531D6B6F4F}"/>
              </a:ext>
            </a:extLst>
          </p:cNvPr>
          <p:cNvSpPr>
            <a:spLocks noGrp="1"/>
          </p:cNvSpPr>
          <p:nvPr>
            <p:ph type="ctrTitle" hasCustomPrompt="1"/>
          </p:nvPr>
        </p:nvSpPr>
        <p:spPr>
          <a:xfrm>
            <a:off x="695324" y="5104969"/>
            <a:ext cx="10709961" cy="647650"/>
          </a:xfrm>
        </p:spPr>
        <p:txBody>
          <a:bodyPr anchor="b">
            <a:normAutofit/>
          </a:bodyPr>
          <a:lstStyle>
            <a:lvl1pPr algn="l">
              <a:defRPr sz="4000">
                <a:solidFill>
                  <a:schemeClr val="bg1"/>
                </a:solidFill>
              </a:defRPr>
            </a:lvl1pPr>
          </a:lstStyle>
          <a:p>
            <a:r>
              <a:rPr lang="en-GB"/>
              <a:t>Section Title</a:t>
            </a:r>
            <a:endParaRPr lang="en-US"/>
          </a:p>
        </p:txBody>
      </p:sp>
      <p:pic>
        <p:nvPicPr>
          <p:cNvPr id="11" name="Picture 10">
            <a:extLst>
              <a:ext uri="{FF2B5EF4-FFF2-40B4-BE49-F238E27FC236}">
                <a16:creationId xmlns:a16="http://schemas.microsoft.com/office/drawing/2014/main" id="{DD6BF260-E84F-9D4A-A7C6-7FEFC7824F2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7615" y="4841915"/>
            <a:ext cx="1474084" cy="116555"/>
          </a:xfrm>
          <a:prstGeom prst="rect">
            <a:avLst/>
          </a:prstGeom>
        </p:spPr>
      </p:pic>
      <p:pic>
        <p:nvPicPr>
          <p:cNvPr id="14" name="Picture 13" descr="Shape, circle&#10;&#10;Description automatically generated">
            <a:extLst>
              <a:ext uri="{FF2B5EF4-FFF2-40B4-BE49-F238E27FC236}">
                <a16:creationId xmlns:a16="http://schemas.microsoft.com/office/drawing/2014/main" id="{F5B1B982-D507-094D-B78A-DE01E618A4D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32134" y="423008"/>
            <a:ext cx="5040466" cy="4789071"/>
          </a:xfrm>
          <a:prstGeom prst="rect">
            <a:avLst/>
          </a:prstGeom>
        </p:spPr>
      </p:pic>
    </p:spTree>
    <p:extLst>
      <p:ext uri="{BB962C8B-B14F-4D97-AF65-F5344CB8AC3E}">
        <p14:creationId xmlns:p14="http://schemas.microsoft.com/office/powerpoint/2010/main" val="1692597626"/>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Opener Image &amp; Graphic">
    <p:bg>
      <p:bgRef idx="1001">
        <a:schemeClr val="bg1"/>
      </p:bgRef>
    </p:bg>
    <p:spTree>
      <p:nvGrpSpPr>
        <p:cNvPr id="1" name=""/>
        <p:cNvGrpSpPr/>
        <p:nvPr/>
      </p:nvGrpSpPr>
      <p:grpSpPr>
        <a:xfrm>
          <a:off x="0" y="0"/>
          <a:ext cx="0" cy="0"/>
          <a:chOff x="0" y="0"/>
          <a:chExt cx="0" cy="0"/>
        </a:xfrm>
      </p:grpSpPr>
      <p:pic>
        <p:nvPicPr>
          <p:cNvPr id="4" name="Picture 3" descr="A picture containing sky, grass, outdoor, field&#10;&#10;Description automatically generated">
            <a:extLst>
              <a:ext uri="{FF2B5EF4-FFF2-40B4-BE49-F238E27FC236}">
                <a16:creationId xmlns:a16="http://schemas.microsoft.com/office/drawing/2014/main" id="{5B2AACC7-8F5D-EC4D-AB80-001C1471865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itle 1">
            <a:extLst>
              <a:ext uri="{FF2B5EF4-FFF2-40B4-BE49-F238E27FC236}">
                <a16:creationId xmlns:a16="http://schemas.microsoft.com/office/drawing/2014/main" id="{814E0D3B-FB17-6046-912B-4DD23EBD9494}"/>
              </a:ext>
            </a:extLst>
          </p:cNvPr>
          <p:cNvSpPr>
            <a:spLocks noGrp="1"/>
          </p:cNvSpPr>
          <p:nvPr>
            <p:ph type="ctrTitle" hasCustomPrompt="1"/>
          </p:nvPr>
        </p:nvSpPr>
        <p:spPr>
          <a:xfrm>
            <a:off x="695325" y="5104969"/>
            <a:ext cx="8111270" cy="647650"/>
          </a:xfrm>
        </p:spPr>
        <p:txBody>
          <a:bodyPr anchor="b">
            <a:normAutofit/>
          </a:bodyPr>
          <a:lstStyle>
            <a:lvl1pPr algn="l">
              <a:defRPr sz="4000">
                <a:solidFill>
                  <a:schemeClr val="bg1"/>
                </a:solidFill>
              </a:defRPr>
            </a:lvl1pPr>
          </a:lstStyle>
          <a:p>
            <a:r>
              <a:rPr lang="en-GB"/>
              <a:t>Section Title</a:t>
            </a:r>
            <a:endParaRPr lang="en-US"/>
          </a:p>
        </p:txBody>
      </p:sp>
      <p:pic>
        <p:nvPicPr>
          <p:cNvPr id="12" name="Picture 11">
            <a:extLst>
              <a:ext uri="{FF2B5EF4-FFF2-40B4-BE49-F238E27FC236}">
                <a16:creationId xmlns:a16="http://schemas.microsoft.com/office/drawing/2014/main" id="{B6D2A3E7-1C8A-6D40-AD8A-9C7AFD48012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7615" y="4841915"/>
            <a:ext cx="1474084" cy="116555"/>
          </a:xfrm>
          <a:prstGeom prst="rect">
            <a:avLst/>
          </a:prstGeom>
        </p:spPr>
      </p:pic>
      <p:pic>
        <p:nvPicPr>
          <p:cNvPr id="13" name="Picture 12" descr="Shape, circle&#10;&#10;Description automatically generated">
            <a:extLst>
              <a:ext uri="{FF2B5EF4-FFF2-40B4-BE49-F238E27FC236}">
                <a16:creationId xmlns:a16="http://schemas.microsoft.com/office/drawing/2014/main" id="{86EFBA9C-B7E2-5543-970E-43045EB7766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32134" y="423008"/>
            <a:ext cx="5040466" cy="4789071"/>
          </a:xfrm>
          <a:prstGeom prst="rect">
            <a:avLst/>
          </a:prstGeom>
        </p:spPr>
      </p:pic>
    </p:spTree>
    <p:extLst>
      <p:ext uri="{BB962C8B-B14F-4D97-AF65-F5344CB8AC3E}">
        <p14:creationId xmlns:p14="http://schemas.microsoft.com/office/powerpoint/2010/main" val="2816504078"/>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Section Opener Image &amp; Graphic">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78453A-EDF3-3448-8E98-D639FF030BB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8" name="Title 1">
            <a:extLst>
              <a:ext uri="{FF2B5EF4-FFF2-40B4-BE49-F238E27FC236}">
                <a16:creationId xmlns:a16="http://schemas.microsoft.com/office/drawing/2014/main" id="{F1C78D5A-517E-F940-9B26-A4531D6B6F4F}"/>
              </a:ext>
            </a:extLst>
          </p:cNvPr>
          <p:cNvSpPr>
            <a:spLocks noGrp="1"/>
          </p:cNvSpPr>
          <p:nvPr>
            <p:ph type="ctrTitle" hasCustomPrompt="1"/>
          </p:nvPr>
        </p:nvSpPr>
        <p:spPr>
          <a:xfrm>
            <a:off x="695325" y="5104969"/>
            <a:ext cx="10747032" cy="647650"/>
          </a:xfrm>
        </p:spPr>
        <p:txBody>
          <a:bodyPr anchor="b">
            <a:normAutofit/>
          </a:bodyPr>
          <a:lstStyle>
            <a:lvl1pPr algn="l">
              <a:defRPr sz="4000">
                <a:solidFill>
                  <a:schemeClr val="bg1"/>
                </a:solidFill>
              </a:defRPr>
            </a:lvl1pPr>
          </a:lstStyle>
          <a:p>
            <a:r>
              <a:rPr lang="en-GB"/>
              <a:t>Section Title</a:t>
            </a:r>
            <a:endParaRPr lang="en-US"/>
          </a:p>
        </p:txBody>
      </p:sp>
      <p:pic>
        <p:nvPicPr>
          <p:cNvPr id="11" name="Picture 10">
            <a:extLst>
              <a:ext uri="{FF2B5EF4-FFF2-40B4-BE49-F238E27FC236}">
                <a16:creationId xmlns:a16="http://schemas.microsoft.com/office/drawing/2014/main" id="{DD6BF260-E84F-9D4A-A7C6-7FEFC7824F2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7615" y="4841915"/>
            <a:ext cx="1474084" cy="116555"/>
          </a:xfrm>
          <a:prstGeom prst="rect">
            <a:avLst/>
          </a:prstGeom>
        </p:spPr>
      </p:pic>
      <p:pic>
        <p:nvPicPr>
          <p:cNvPr id="14" name="Picture 13" descr="Shape, circle&#10;&#10;Description automatically generated">
            <a:extLst>
              <a:ext uri="{FF2B5EF4-FFF2-40B4-BE49-F238E27FC236}">
                <a16:creationId xmlns:a16="http://schemas.microsoft.com/office/drawing/2014/main" id="{F5B1B982-D507-094D-B78A-DE01E618A4D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32134" y="423008"/>
            <a:ext cx="5040466" cy="4789071"/>
          </a:xfrm>
          <a:prstGeom prst="rect">
            <a:avLst/>
          </a:prstGeom>
        </p:spPr>
      </p:pic>
    </p:spTree>
    <p:extLst>
      <p:ext uri="{BB962C8B-B14F-4D97-AF65-F5344CB8AC3E}">
        <p14:creationId xmlns:p14="http://schemas.microsoft.com/office/powerpoint/2010/main" val="2001003384"/>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Opener Plain">
    <p:bg>
      <p:bgPr>
        <a:solidFill>
          <a:srgbClr val="00A3DB"/>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7639FB-868D-3B4A-AC95-B5E1EB82B499}"/>
              </a:ext>
            </a:extLst>
          </p:cNvPr>
          <p:cNvSpPr>
            <a:spLocks noGrp="1"/>
          </p:cNvSpPr>
          <p:nvPr>
            <p:ph type="body" sz="quarter" idx="10" hasCustomPrompt="1"/>
          </p:nvPr>
        </p:nvSpPr>
        <p:spPr>
          <a:xfrm>
            <a:off x="720725" y="2130549"/>
            <a:ext cx="5375275" cy="1333500"/>
          </a:xfrm>
        </p:spPr>
        <p:txBody>
          <a:bodyPr>
            <a:normAutofit/>
          </a:bodyPr>
          <a:lstStyle>
            <a:lvl1pPr marL="0" indent="0">
              <a:buNone/>
              <a:defRPr sz="2400">
                <a:solidFill>
                  <a:schemeClr val="bg1"/>
                </a:solidFill>
              </a:defRPr>
            </a:lvl1pPr>
          </a:lstStyle>
          <a:p>
            <a:pPr lvl="0"/>
            <a:r>
              <a:rPr lang="en-US"/>
              <a:t>Description Text</a:t>
            </a:r>
          </a:p>
        </p:txBody>
      </p:sp>
      <p:sp>
        <p:nvSpPr>
          <p:cNvPr id="8" name="Title 1">
            <a:extLst>
              <a:ext uri="{FF2B5EF4-FFF2-40B4-BE49-F238E27FC236}">
                <a16:creationId xmlns:a16="http://schemas.microsoft.com/office/drawing/2014/main" id="{C31765E8-18F0-2C40-8D1D-557200043F17}"/>
              </a:ext>
            </a:extLst>
          </p:cNvPr>
          <p:cNvSpPr>
            <a:spLocks noGrp="1"/>
          </p:cNvSpPr>
          <p:nvPr>
            <p:ph type="ctrTitle" hasCustomPrompt="1"/>
          </p:nvPr>
        </p:nvSpPr>
        <p:spPr>
          <a:xfrm>
            <a:off x="695324" y="785486"/>
            <a:ext cx="10870599" cy="647650"/>
          </a:xfrm>
        </p:spPr>
        <p:txBody>
          <a:bodyPr anchor="b">
            <a:normAutofit/>
          </a:bodyPr>
          <a:lstStyle>
            <a:lvl1pPr algn="l">
              <a:defRPr sz="4000">
                <a:solidFill>
                  <a:schemeClr val="bg1"/>
                </a:solidFill>
              </a:defRPr>
            </a:lvl1pPr>
          </a:lstStyle>
          <a:p>
            <a:r>
              <a:rPr lang="en-GB"/>
              <a:t>Section Title</a:t>
            </a:r>
            <a:endParaRPr lang="en-US"/>
          </a:p>
        </p:txBody>
      </p:sp>
      <p:pic>
        <p:nvPicPr>
          <p:cNvPr id="11" name="Picture 10">
            <a:extLst>
              <a:ext uri="{FF2B5EF4-FFF2-40B4-BE49-F238E27FC236}">
                <a16:creationId xmlns:a16="http://schemas.microsoft.com/office/drawing/2014/main" id="{6F0E0944-1A9D-604F-B00B-46B3C1578E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7615" y="549275"/>
            <a:ext cx="1474084" cy="116555"/>
          </a:xfrm>
          <a:prstGeom prst="rect">
            <a:avLst/>
          </a:prstGeom>
        </p:spPr>
      </p:pic>
      <p:pic>
        <p:nvPicPr>
          <p:cNvPr id="12" name="Picture 11" descr="Background pattern&#10;&#10;Description automatically generated">
            <a:extLst>
              <a:ext uri="{FF2B5EF4-FFF2-40B4-BE49-F238E27FC236}">
                <a16:creationId xmlns:a16="http://schemas.microsoft.com/office/drawing/2014/main" id="{CCE0B9E9-2737-1841-BBFD-12C4B36F779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92" r="492" b="1789"/>
          <a:stretch/>
        </p:blipFill>
        <p:spPr>
          <a:xfrm>
            <a:off x="-1" y="2787022"/>
            <a:ext cx="12192001" cy="4070978"/>
          </a:xfrm>
          <a:prstGeom prst="rect">
            <a:avLst/>
          </a:prstGeom>
        </p:spPr>
      </p:pic>
    </p:spTree>
    <p:extLst>
      <p:ext uri="{BB962C8B-B14F-4D97-AF65-F5344CB8AC3E}">
        <p14:creationId xmlns:p14="http://schemas.microsoft.com/office/powerpoint/2010/main" val="857000460"/>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Section Opener Plain">
    <p:bg>
      <p:bgPr>
        <a:solidFill>
          <a:srgbClr val="193E6A"/>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7639FB-868D-3B4A-AC95-B5E1EB82B499}"/>
              </a:ext>
            </a:extLst>
          </p:cNvPr>
          <p:cNvSpPr>
            <a:spLocks noGrp="1"/>
          </p:cNvSpPr>
          <p:nvPr>
            <p:ph type="body" sz="quarter" idx="10" hasCustomPrompt="1"/>
          </p:nvPr>
        </p:nvSpPr>
        <p:spPr>
          <a:xfrm>
            <a:off x="720725" y="2130549"/>
            <a:ext cx="5375275" cy="1333500"/>
          </a:xfrm>
        </p:spPr>
        <p:txBody>
          <a:bodyPr>
            <a:normAutofit/>
          </a:bodyPr>
          <a:lstStyle>
            <a:lvl1pPr marL="0" indent="0">
              <a:buNone/>
              <a:defRPr sz="2400">
                <a:solidFill>
                  <a:schemeClr val="bg1"/>
                </a:solidFill>
              </a:defRPr>
            </a:lvl1pPr>
          </a:lstStyle>
          <a:p>
            <a:pPr lvl="0"/>
            <a:r>
              <a:rPr lang="en-US"/>
              <a:t>Description Text</a:t>
            </a:r>
          </a:p>
        </p:txBody>
      </p:sp>
      <p:sp>
        <p:nvSpPr>
          <p:cNvPr id="8" name="Title 1">
            <a:extLst>
              <a:ext uri="{FF2B5EF4-FFF2-40B4-BE49-F238E27FC236}">
                <a16:creationId xmlns:a16="http://schemas.microsoft.com/office/drawing/2014/main" id="{C31765E8-18F0-2C40-8D1D-557200043F17}"/>
              </a:ext>
            </a:extLst>
          </p:cNvPr>
          <p:cNvSpPr>
            <a:spLocks noGrp="1"/>
          </p:cNvSpPr>
          <p:nvPr>
            <p:ph type="ctrTitle" hasCustomPrompt="1"/>
          </p:nvPr>
        </p:nvSpPr>
        <p:spPr>
          <a:xfrm>
            <a:off x="695325" y="785486"/>
            <a:ext cx="10808816" cy="647650"/>
          </a:xfrm>
        </p:spPr>
        <p:txBody>
          <a:bodyPr anchor="b">
            <a:normAutofit/>
          </a:bodyPr>
          <a:lstStyle>
            <a:lvl1pPr algn="l">
              <a:defRPr sz="4000">
                <a:solidFill>
                  <a:schemeClr val="bg1"/>
                </a:solidFill>
              </a:defRPr>
            </a:lvl1pPr>
          </a:lstStyle>
          <a:p>
            <a:r>
              <a:rPr lang="en-GB"/>
              <a:t>Section Title</a:t>
            </a:r>
            <a:endParaRPr lang="en-US"/>
          </a:p>
        </p:txBody>
      </p:sp>
      <p:pic>
        <p:nvPicPr>
          <p:cNvPr id="11" name="Picture 10">
            <a:extLst>
              <a:ext uri="{FF2B5EF4-FFF2-40B4-BE49-F238E27FC236}">
                <a16:creationId xmlns:a16="http://schemas.microsoft.com/office/drawing/2014/main" id="{6F0E0944-1A9D-604F-B00B-46B3C1578E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7615" y="549275"/>
            <a:ext cx="1474084" cy="116555"/>
          </a:xfrm>
          <a:prstGeom prst="rect">
            <a:avLst/>
          </a:prstGeom>
        </p:spPr>
      </p:pic>
      <p:pic>
        <p:nvPicPr>
          <p:cNvPr id="12" name="Picture 11" descr="Background pattern&#10;&#10;Description automatically generated">
            <a:extLst>
              <a:ext uri="{FF2B5EF4-FFF2-40B4-BE49-F238E27FC236}">
                <a16:creationId xmlns:a16="http://schemas.microsoft.com/office/drawing/2014/main" id="{CCE0B9E9-2737-1841-BBFD-12C4B36F779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92" r="492" b="1789"/>
          <a:stretch/>
        </p:blipFill>
        <p:spPr>
          <a:xfrm>
            <a:off x="-1" y="2787022"/>
            <a:ext cx="12192001" cy="4070978"/>
          </a:xfrm>
          <a:prstGeom prst="rect">
            <a:avLst/>
          </a:prstGeom>
        </p:spPr>
      </p:pic>
    </p:spTree>
    <p:extLst>
      <p:ext uri="{BB962C8B-B14F-4D97-AF65-F5344CB8AC3E}">
        <p14:creationId xmlns:p14="http://schemas.microsoft.com/office/powerpoint/2010/main" val="3261709539"/>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Section Opener Plain">
    <p:bg>
      <p:bgPr>
        <a:solidFill>
          <a:srgbClr val="BE944F"/>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7639FB-868D-3B4A-AC95-B5E1EB82B499}"/>
              </a:ext>
            </a:extLst>
          </p:cNvPr>
          <p:cNvSpPr>
            <a:spLocks noGrp="1"/>
          </p:cNvSpPr>
          <p:nvPr>
            <p:ph type="body" sz="quarter" idx="10" hasCustomPrompt="1"/>
          </p:nvPr>
        </p:nvSpPr>
        <p:spPr>
          <a:xfrm>
            <a:off x="720725" y="2130549"/>
            <a:ext cx="5375275" cy="1333500"/>
          </a:xfrm>
        </p:spPr>
        <p:txBody>
          <a:bodyPr>
            <a:normAutofit/>
          </a:bodyPr>
          <a:lstStyle>
            <a:lvl1pPr marL="0" indent="0">
              <a:buNone/>
              <a:defRPr sz="2400">
                <a:solidFill>
                  <a:schemeClr val="bg1"/>
                </a:solidFill>
              </a:defRPr>
            </a:lvl1pPr>
          </a:lstStyle>
          <a:p>
            <a:pPr lvl="0"/>
            <a:r>
              <a:rPr lang="en-US"/>
              <a:t>Description Text</a:t>
            </a:r>
          </a:p>
        </p:txBody>
      </p:sp>
      <p:sp>
        <p:nvSpPr>
          <p:cNvPr id="8" name="Title 1">
            <a:extLst>
              <a:ext uri="{FF2B5EF4-FFF2-40B4-BE49-F238E27FC236}">
                <a16:creationId xmlns:a16="http://schemas.microsoft.com/office/drawing/2014/main" id="{C31765E8-18F0-2C40-8D1D-557200043F17}"/>
              </a:ext>
            </a:extLst>
          </p:cNvPr>
          <p:cNvSpPr>
            <a:spLocks noGrp="1"/>
          </p:cNvSpPr>
          <p:nvPr>
            <p:ph type="ctrTitle" hasCustomPrompt="1"/>
          </p:nvPr>
        </p:nvSpPr>
        <p:spPr>
          <a:xfrm>
            <a:off x="695324" y="785486"/>
            <a:ext cx="10858243" cy="647650"/>
          </a:xfrm>
        </p:spPr>
        <p:txBody>
          <a:bodyPr anchor="b">
            <a:normAutofit/>
          </a:bodyPr>
          <a:lstStyle>
            <a:lvl1pPr algn="l">
              <a:defRPr sz="4000">
                <a:solidFill>
                  <a:schemeClr val="bg1"/>
                </a:solidFill>
              </a:defRPr>
            </a:lvl1pPr>
          </a:lstStyle>
          <a:p>
            <a:r>
              <a:rPr lang="en-GB"/>
              <a:t>Section Title</a:t>
            </a:r>
            <a:endParaRPr lang="en-US"/>
          </a:p>
        </p:txBody>
      </p:sp>
      <p:pic>
        <p:nvPicPr>
          <p:cNvPr id="11" name="Picture 10">
            <a:extLst>
              <a:ext uri="{FF2B5EF4-FFF2-40B4-BE49-F238E27FC236}">
                <a16:creationId xmlns:a16="http://schemas.microsoft.com/office/drawing/2014/main" id="{6F0E0944-1A9D-604F-B00B-46B3C1578E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7615" y="549275"/>
            <a:ext cx="1474084" cy="116555"/>
          </a:xfrm>
          <a:prstGeom prst="rect">
            <a:avLst/>
          </a:prstGeom>
        </p:spPr>
      </p:pic>
      <p:pic>
        <p:nvPicPr>
          <p:cNvPr id="12" name="Picture 11" descr="Background pattern&#10;&#10;Description automatically generated">
            <a:extLst>
              <a:ext uri="{FF2B5EF4-FFF2-40B4-BE49-F238E27FC236}">
                <a16:creationId xmlns:a16="http://schemas.microsoft.com/office/drawing/2014/main" id="{CCE0B9E9-2737-1841-BBFD-12C4B36F779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92" r="492" b="1789"/>
          <a:stretch/>
        </p:blipFill>
        <p:spPr>
          <a:xfrm>
            <a:off x="1" y="2787022"/>
            <a:ext cx="12192000" cy="4070978"/>
          </a:xfrm>
          <a:prstGeom prst="rect">
            <a:avLst/>
          </a:prstGeom>
        </p:spPr>
      </p:pic>
    </p:spTree>
    <p:extLst>
      <p:ext uri="{BB962C8B-B14F-4D97-AF65-F5344CB8AC3E}">
        <p14:creationId xmlns:p14="http://schemas.microsoft.com/office/powerpoint/2010/main" val="1956160282"/>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Section Opener Plain">
    <p:bg>
      <p:bgPr>
        <a:solidFill>
          <a:srgbClr val="038442"/>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7639FB-868D-3B4A-AC95-B5E1EB82B499}"/>
              </a:ext>
            </a:extLst>
          </p:cNvPr>
          <p:cNvSpPr>
            <a:spLocks noGrp="1"/>
          </p:cNvSpPr>
          <p:nvPr>
            <p:ph type="body" sz="quarter" idx="10" hasCustomPrompt="1"/>
          </p:nvPr>
        </p:nvSpPr>
        <p:spPr>
          <a:xfrm>
            <a:off x="720725" y="2130549"/>
            <a:ext cx="5375275" cy="1333500"/>
          </a:xfrm>
        </p:spPr>
        <p:txBody>
          <a:bodyPr>
            <a:normAutofit/>
          </a:bodyPr>
          <a:lstStyle>
            <a:lvl1pPr marL="0" indent="0">
              <a:buNone/>
              <a:defRPr sz="2400">
                <a:solidFill>
                  <a:schemeClr val="bg1"/>
                </a:solidFill>
              </a:defRPr>
            </a:lvl1pPr>
          </a:lstStyle>
          <a:p>
            <a:pPr lvl="0"/>
            <a:r>
              <a:rPr lang="en-US"/>
              <a:t>Description Text</a:t>
            </a:r>
          </a:p>
        </p:txBody>
      </p:sp>
      <p:sp>
        <p:nvSpPr>
          <p:cNvPr id="8" name="Title 1">
            <a:extLst>
              <a:ext uri="{FF2B5EF4-FFF2-40B4-BE49-F238E27FC236}">
                <a16:creationId xmlns:a16="http://schemas.microsoft.com/office/drawing/2014/main" id="{C31765E8-18F0-2C40-8D1D-557200043F17}"/>
              </a:ext>
            </a:extLst>
          </p:cNvPr>
          <p:cNvSpPr>
            <a:spLocks noGrp="1"/>
          </p:cNvSpPr>
          <p:nvPr>
            <p:ph type="ctrTitle" hasCustomPrompt="1"/>
          </p:nvPr>
        </p:nvSpPr>
        <p:spPr>
          <a:xfrm>
            <a:off x="695324" y="785486"/>
            <a:ext cx="10895313" cy="647650"/>
          </a:xfrm>
        </p:spPr>
        <p:txBody>
          <a:bodyPr anchor="b">
            <a:normAutofit/>
          </a:bodyPr>
          <a:lstStyle>
            <a:lvl1pPr algn="l">
              <a:defRPr sz="4000">
                <a:solidFill>
                  <a:schemeClr val="bg1"/>
                </a:solidFill>
              </a:defRPr>
            </a:lvl1pPr>
          </a:lstStyle>
          <a:p>
            <a:r>
              <a:rPr lang="en-GB"/>
              <a:t>Section Title</a:t>
            </a:r>
            <a:endParaRPr lang="en-US"/>
          </a:p>
        </p:txBody>
      </p:sp>
      <p:pic>
        <p:nvPicPr>
          <p:cNvPr id="11" name="Picture 10">
            <a:extLst>
              <a:ext uri="{FF2B5EF4-FFF2-40B4-BE49-F238E27FC236}">
                <a16:creationId xmlns:a16="http://schemas.microsoft.com/office/drawing/2014/main" id="{6F0E0944-1A9D-604F-B00B-46B3C1578E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7615" y="549275"/>
            <a:ext cx="1474084" cy="116555"/>
          </a:xfrm>
          <a:prstGeom prst="rect">
            <a:avLst/>
          </a:prstGeom>
        </p:spPr>
      </p:pic>
      <p:pic>
        <p:nvPicPr>
          <p:cNvPr id="12" name="Picture 11" descr="Background pattern&#10;&#10;Description automatically generated">
            <a:extLst>
              <a:ext uri="{FF2B5EF4-FFF2-40B4-BE49-F238E27FC236}">
                <a16:creationId xmlns:a16="http://schemas.microsoft.com/office/drawing/2014/main" id="{CCE0B9E9-2737-1841-BBFD-12C4B36F779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92" r="492" b="1789"/>
          <a:stretch/>
        </p:blipFill>
        <p:spPr>
          <a:xfrm>
            <a:off x="1" y="2787022"/>
            <a:ext cx="12192000" cy="4070978"/>
          </a:xfrm>
          <a:prstGeom prst="rect">
            <a:avLst/>
          </a:prstGeom>
        </p:spPr>
      </p:pic>
    </p:spTree>
    <p:extLst>
      <p:ext uri="{BB962C8B-B14F-4D97-AF65-F5344CB8AC3E}">
        <p14:creationId xmlns:p14="http://schemas.microsoft.com/office/powerpoint/2010/main" val="407132861"/>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Section Opener Plain">
    <p:bg>
      <p:bgPr>
        <a:solidFill>
          <a:srgbClr val="00879E"/>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7639FB-868D-3B4A-AC95-B5E1EB82B499}"/>
              </a:ext>
            </a:extLst>
          </p:cNvPr>
          <p:cNvSpPr>
            <a:spLocks noGrp="1"/>
          </p:cNvSpPr>
          <p:nvPr>
            <p:ph type="body" sz="quarter" idx="10" hasCustomPrompt="1"/>
          </p:nvPr>
        </p:nvSpPr>
        <p:spPr>
          <a:xfrm>
            <a:off x="720725" y="2130549"/>
            <a:ext cx="5375275" cy="1333500"/>
          </a:xfrm>
        </p:spPr>
        <p:txBody>
          <a:bodyPr>
            <a:normAutofit/>
          </a:bodyPr>
          <a:lstStyle>
            <a:lvl1pPr marL="0" indent="0">
              <a:buNone/>
              <a:defRPr sz="2400">
                <a:solidFill>
                  <a:schemeClr val="bg1"/>
                </a:solidFill>
              </a:defRPr>
            </a:lvl1pPr>
          </a:lstStyle>
          <a:p>
            <a:pPr lvl="0"/>
            <a:r>
              <a:rPr lang="en-US"/>
              <a:t>Description Text</a:t>
            </a:r>
          </a:p>
        </p:txBody>
      </p:sp>
      <p:sp>
        <p:nvSpPr>
          <p:cNvPr id="8" name="Title 1">
            <a:extLst>
              <a:ext uri="{FF2B5EF4-FFF2-40B4-BE49-F238E27FC236}">
                <a16:creationId xmlns:a16="http://schemas.microsoft.com/office/drawing/2014/main" id="{C31765E8-18F0-2C40-8D1D-557200043F17}"/>
              </a:ext>
            </a:extLst>
          </p:cNvPr>
          <p:cNvSpPr>
            <a:spLocks noGrp="1"/>
          </p:cNvSpPr>
          <p:nvPr>
            <p:ph type="ctrTitle" hasCustomPrompt="1"/>
          </p:nvPr>
        </p:nvSpPr>
        <p:spPr>
          <a:xfrm>
            <a:off x="695325" y="785486"/>
            <a:ext cx="10882956" cy="647650"/>
          </a:xfrm>
        </p:spPr>
        <p:txBody>
          <a:bodyPr anchor="b">
            <a:normAutofit/>
          </a:bodyPr>
          <a:lstStyle>
            <a:lvl1pPr algn="l">
              <a:defRPr sz="4000">
                <a:solidFill>
                  <a:schemeClr val="bg1"/>
                </a:solidFill>
              </a:defRPr>
            </a:lvl1pPr>
          </a:lstStyle>
          <a:p>
            <a:r>
              <a:rPr lang="en-GB"/>
              <a:t>Section Title</a:t>
            </a:r>
            <a:endParaRPr lang="en-US"/>
          </a:p>
        </p:txBody>
      </p:sp>
      <p:pic>
        <p:nvPicPr>
          <p:cNvPr id="11" name="Picture 10">
            <a:extLst>
              <a:ext uri="{FF2B5EF4-FFF2-40B4-BE49-F238E27FC236}">
                <a16:creationId xmlns:a16="http://schemas.microsoft.com/office/drawing/2014/main" id="{6F0E0944-1A9D-604F-B00B-46B3C1578E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7615" y="549275"/>
            <a:ext cx="1474084" cy="116555"/>
          </a:xfrm>
          <a:prstGeom prst="rect">
            <a:avLst/>
          </a:prstGeom>
        </p:spPr>
      </p:pic>
      <p:pic>
        <p:nvPicPr>
          <p:cNvPr id="12" name="Picture 11" descr="Background pattern&#10;&#10;Description automatically generated">
            <a:extLst>
              <a:ext uri="{FF2B5EF4-FFF2-40B4-BE49-F238E27FC236}">
                <a16:creationId xmlns:a16="http://schemas.microsoft.com/office/drawing/2014/main" id="{CCE0B9E9-2737-1841-BBFD-12C4B36F779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92" r="492" b="1789"/>
          <a:stretch/>
        </p:blipFill>
        <p:spPr>
          <a:xfrm>
            <a:off x="-1" y="2787022"/>
            <a:ext cx="12192001" cy="4070978"/>
          </a:xfrm>
          <a:prstGeom prst="rect">
            <a:avLst/>
          </a:prstGeom>
        </p:spPr>
      </p:pic>
    </p:spTree>
    <p:extLst>
      <p:ext uri="{BB962C8B-B14F-4D97-AF65-F5344CB8AC3E}">
        <p14:creationId xmlns:p14="http://schemas.microsoft.com/office/powerpoint/2010/main" val="4197766258"/>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Section Opener Plain">
    <p:bg>
      <p:bgPr>
        <a:solidFill>
          <a:srgbClr val="9C2136"/>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7639FB-868D-3B4A-AC95-B5E1EB82B499}"/>
              </a:ext>
            </a:extLst>
          </p:cNvPr>
          <p:cNvSpPr>
            <a:spLocks noGrp="1"/>
          </p:cNvSpPr>
          <p:nvPr>
            <p:ph type="body" sz="quarter" idx="10" hasCustomPrompt="1"/>
          </p:nvPr>
        </p:nvSpPr>
        <p:spPr>
          <a:xfrm>
            <a:off x="720725" y="2130549"/>
            <a:ext cx="5375275" cy="1333500"/>
          </a:xfrm>
        </p:spPr>
        <p:txBody>
          <a:bodyPr>
            <a:normAutofit/>
          </a:bodyPr>
          <a:lstStyle>
            <a:lvl1pPr marL="0" indent="0">
              <a:buNone/>
              <a:defRPr sz="2400">
                <a:solidFill>
                  <a:schemeClr val="bg1"/>
                </a:solidFill>
              </a:defRPr>
            </a:lvl1pPr>
          </a:lstStyle>
          <a:p>
            <a:pPr lvl="0"/>
            <a:r>
              <a:rPr lang="en-US"/>
              <a:t>Description Text</a:t>
            </a:r>
          </a:p>
        </p:txBody>
      </p:sp>
      <p:sp>
        <p:nvSpPr>
          <p:cNvPr id="8" name="Title 1">
            <a:extLst>
              <a:ext uri="{FF2B5EF4-FFF2-40B4-BE49-F238E27FC236}">
                <a16:creationId xmlns:a16="http://schemas.microsoft.com/office/drawing/2014/main" id="{C31765E8-18F0-2C40-8D1D-557200043F17}"/>
              </a:ext>
            </a:extLst>
          </p:cNvPr>
          <p:cNvSpPr>
            <a:spLocks noGrp="1"/>
          </p:cNvSpPr>
          <p:nvPr>
            <p:ph type="ctrTitle" hasCustomPrompt="1"/>
          </p:nvPr>
        </p:nvSpPr>
        <p:spPr>
          <a:xfrm>
            <a:off x="695324" y="785486"/>
            <a:ext cx="10796459" cy="647650"/>
          </a:xfrm>
        </p:spPr>
        <p:txBody>
          <a:bodyPr anchor="b">
            <a:normAutofit/>
          </a:bodyPr>
          <a:lstStyle>
            <a:lvl1pPr algn="l">
              <a:defRPr sz="4000">
                <a:solidFill>
                  <a:schemeClr val="bg1"/>
                </a:solidFill>
              </a:defRPr>
            </a:lvl1pPr>
          </a:lstStyle>
          <a:p>
            <a:r>
              <a:rPr lang="en-GB"/>
              <a:t>Section Title</a:t>
            </a:r>
            <a:endParaRPr lang="en-US"/>
          </a:p>
        </p:txBody>
      </p:sp>
      <p:pic>
        <p:nvPicPr>
          <p:cNvPr id="11" name="Picture 10">
            <a:extLst>
              <a:ext uri="{FF2B5EF4-FFF2-40B4-BE49-F238E27FC236}">
                <a16:creationId xmlns:a16="http://schemas.microsoft.com/office/drawing/2014/main" id="{6F0E0944-1A9D-604F-B00B-46B3C1578E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7615" y="549275"/>
            <a:ext cx="1474084" cy="116555"/>
          </a:xfrm>
          <a:prstGeom prst="rect">
            <a:avLst/>
          </a:prstGeom>
        </p:spPr>
      </p:pic>
      <p:pic>
        <p:nvPicPr>
          <p:cNvPr id="12" name="Picture 11" descr="Background pattern&#10;&#10;Description automatically generated">
            <a:extLst>
              <a:ext uri="{FF2B5EF4-FFF2-40B4-BE49-F238E27FC236}">
                <a16:creationId xmlns:a16="http://schemas.microsoft.com/office/drawing/2014/main" id="{CCE0B9E9-2737-1841-BBFD-12C4B36F779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92" r="492" b="1789"/>
          <a:stretch/>
        </p:blipFill>
        <p:spPr>
          <a:xfrm>
            <a:off x="-1" y="2787022"/>
            <a:ext cx="12192001" cy="4070978"/>
          </a:xfrm>
          <a:prstGeom prst="rect">
            <a:avLst/>
          </a:prstGeom>
        </p:spPr>
      </p:pic>
    </p:spTree>
    <p:extLst>
      <p:ext uri="{BB962C8B-B14F-4D97-AF65-F5344CB8AC3E}">
        <p14:creationId xmlns:p14="http://schemas.microsoft.com/office/powerpoint/2010/main" val="1340520037"/>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Section Opener Plain">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7639FB-868D-3B4A-AC95-B5E1EB82B499}"/>
              </a:ext>
            </a:extLst>
          </p:cNvPr>
          <p:cNvSpPr>
            <a:spLocks noGrp="1"/>
          </p:cNvSpPr>
          <p:nvPr>
            <p:ph type="body" sz="quarter" idx="10" hasCustomPrompt="1"/>
          </p:nvPr>
        </p:nvSpPr>
        <p:spPr>
          <a:xfrm>
            <a:off x="720725" y="2130549"/>
            <a:ext cx="5375275" cy="1333500"/>
          </a:xfrm>
        </p:spPr>
        <p:txBody>
          <a:bodyPr>
            <a:normAutofit/>
          </a:bodyPr>
          <a:lstStyle>
            <a:lvl1pPr marL="0" indent="0">
              <a:buNone/>
              <a:defRPr sz="2400">
                <a:solidFill>
                  <a:srgbClr val="00A3DB"/>
                </a:solidFill>
              </a:defRPr>
            </a:lvl1pPr>
          </a:lstStyle>
          <a:p>
            <a:pPr lvl="0"/>
            <a:r>
              <a:rPr lang="en-US"/>
              <a:t>Description Text</a:t>
            </a:r>
          </a:p>
        </p:txBody>
      </p:sp>
      <p:sp>
        <p:nvSpPr>
          <p:cNvPr id="8" name="Title 1">
            <a:extLst>
              <a:ext uri="{FF2B5EF4-FFF2-40B4-BE49-F238E27FC236}">
                <a16:creationId xmlns:a16="http://schemas.microsoft.com/office/drawing/2014/main" id="{C31765E8-18F0-2C40-8D1D-557200043F17}"/>
              </a:ext>
            </a:extLst>
          </p:cNvPr>
          <p:cNvSpPr>
            <a:spLocks noGrp="1"/>
          </p:cNvSpPr>
          <p:nvPr>
            <p:ph type="ctrTitle" hasCustomPrompt="1"/>
          </p:nvPr>
        </p:nvSpPr>
        <p:spPr>
          <a:xfrm>
            <a:off x="695324" y="785486"/>
            <a:ext cx="10796459" cy="647650"/>
          </a:xfrm>
        </p:spPr>
        <p:txBody>
          <a:bodyPr anchor="b">
            <a:normAutofit/>
          </a:bodyPr>
          <a:lstStyle>
            <a:lvl1pPr algn="l">
              <a:defRPr sz="4000">
                <a:solidFill>
                  <a:srgbClr val="00A3DB"/>
                </a:solidFill>
              </a:defRPr>
            </a:lvl1pPr>
          </a:lstStyle>
          <a:p>
            <a:r>
              <a:rPr lang="en-GB"/>
              <a:t>Section Title</a:t>
            </a:r>
            <a:endParaRPr lang="en-US"/>
          </a:p>
        </p:txBody>
      </p:sp>
      <p:pic>
        <p:nvPicPr>
          <p:cNvPr id="11" name="Picture 10">
            <a:extLst>
              <a:ext uri="{FF2B5EF4-FFF2-40B4-BE49-F238E27FC236}">
                <a16:creationId xmlns:a16="http://schemas.microsoft.com/office/drawing/2014/main" id="{6F0E0944-1A9D-604F-B00B-46B3C1578ECE}"/>
              </a:ext>
            </a:extLst>
          </p:cNvPr>
          <p:cNvPicPr>
            <a:picLocks noChangeAspect="1"/>
          </p:cNvPicPr>
          <p:nvPr userDrawn="1"/>
        </p:nvPicPr>
        <p:blipFill>
          <a:blip r:embed="rId2"/>
          <a:srcRect/>
          <a:stretch/>
        </p:blipFill>
        <p:spPr>
          <a:xfrm>
            <a:off x="777615" y="559096"/>
            <a:ext cx="1474084" cy="96912"/>
          </a:xfrm>
          <a:prstGeom prst="rect">
            <a:avLst/>
          </a:prstGeom>
          <a:noFill/>
        </p:spPr>
      </p:pic>
      <p:pic>
        <p:nvPicPr>
          <p:cNvPr id="12" name="Picture 11">
            <a:extLst>
              <a:ext uri="{FF2B5EF4-FFF2-40B4-BE49-F238E27FC236}">
                <a16:creationId xmlns:a16="http://schemas.microsoft.com/office/drawing/2014/main" id="{CCE0B9E9-2737-1841-BBFD-12C4B36F7791}"/>
              </a:ext>
            </a:extLst>
          </p:cNvPr>
          <p:cNvPicPr>
            <a:picLocks noChangeAspect="1"/>
          </p:cNvPicPr>
          <p:nvPr userDrawn="1"/>
        </p:nvPicPr>
        <p:blipFill>
          <a:blip r:embed="rId3"/>
          <a:srcRect/>
          <a:stretch/>
        </p:blipFill>
        <p:spPr>
          <a:xfrm>
            <a:off x="-60498" y="2900997"/>
            <a:ext cx="12312995" cy="3986820"/>
          </a:xfrm>
          <a:prstGeom prst="rect">
            <a:avLst/>
          </a:prstGeom>
          <a:noFill/>
        </p:spPr>
      </p:pic>
    </p:spTree>
    <p:extLst>
      <p:ext uri="{BB962C8B-B14F-4D97-AF65-F5344CB8AC3E}">
        <p14:creationId xmlns:p14="http://schemas.microsoft.com/office/powerpoint/2010/main" val="2204935953"/>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_Section Opener Plain">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7639FB-868D-3B4A-AC95-B5E1EB82B499}"/>
              </a:ext>
            </a:extLst>
          </p:cNvPr>
          <p:cNvSpPr>
            <a:spLocks noGrp="1"/>
          </p:cNvSpPr>
          <p:nvPr>
            <p:ph type="body" sz="quarter" idx="10" hasCustomPrompt="1"/>
          </p:nvPr>
        </p:nvSpPr>
        <p:spPr>
          <a:xfrm>
            <a:off x="720725" y="2130549"/>
            <a:ext cx="5375275" cy="1333500"/>
          </a:xfrm>
        </p:spPr>
        <p:txBody>
          <a:bodyPr>
            <a:normAutofit/>
          </a:bodyPr>
          <a:lstStyle>
            <a:lvl1pPr marL="0" indent="0">
              <a:buNone/>
              <a:defRPr sz="2400">
                <a:solidFill>
                  <a:srgbClr val="44585F"/>
                </a:solidFill>
              </a:defRPr>
            </a:lvl1pPr>
          </a:lstStyle>
          <a:p>
            <a:pPr lvl="0"/>
            <a:r>
              <a:rPr lang="en-US"/>
              <a:t>Description Text</a:t>
            </a:r>
          </a:p>
        </p:txBody>
      </p:sp>
      <p:sp>
        <p:nvSpPr>
          <p:cNvPr id="8" name="Title 1">
            <a:extLst>
              <a:ext uri="{FF2B5EF4-FFF2-40B4-BE49-F238E27FC236}">
                <a16:creationId xmlns:a16="http://schemas.microsoft.com/office/drawing/2014/main" id="{C31765E8-18F0-2C40-8D1D-557200043F17}"/>
              </a:ext>
            </a:extLst>
          </p:cNvPr>
          <p:cNvSpPr>
            <a:spLocks noGrp="1"/>
          </p:cNvSpPr>
          <p:nvPr>
            <p:ph type="ctrTitle" hasCustomPrompt="1"/>
          </p:nvPr>
        </p:nvSpPr>
        <p:spPr>
          <a:xfrm>
            <a:off x="695324" y="785486"/>
            <a:ext cx="10796459" cy="647650"/>
          </a:xfrm>
        </p:spPr>
        <p:txBody>
          <a:bodyPr anchor="b">
            <a:normAutofit/>
          </a:bodyPr>
          <a:lstStyle>
            <a:lvl1pPr algn="l">
              <a:defRPr sz="4000">
                <a:solidFill>
                  <a:srgbClr val="44585F"/>
                </a:solidFill>
              </a:defRPr>
            </a:lvl1pPr>
          </a:lstStyle>
          <a:p>
            <a:r>
              <a:rPr lang="en-GB"/>
              <a:t>Section Title</a:t>
            </a:r>
            <a:endParaRPr lang="en-US"/>
          </a:p>
        </p:txBody>
      </p:sp>
      <p:pic>
        <p:nvPicPr>
          <p:cNvPr id="12" name="Picture 11">
            <a:extLst>
              <a:ext uri="{FF2B5EF4-FFF2-40B4-BE49-F238E27FC236}">
                <a16:creationId xmlns:a16="http://schemas.microsoft.com/office/drawing/2014/main" id="{CCE0B9E9-2737-1841-BBFD-12C4B36F7791}"/>
              </a:ext>
            </a:extLst>
          </p:cNvPr>
          <p:cNvPicPr>
            <a:picLocks noChangeAspect="1"/>
          </p:cNvPicPr>
          <p:nvPr userDrawn="1"/>
        </p:nvPicPr>
        <p:blipFill>
          <a:blip r:embed="rId2"/>
          <a:srcRect/>
          <a:stretch/>
        </p:blipFill>
        <p:spPr>
          <a:xfrm>
            <a:off x="-60498" y="2900997"/>
            <a:ext cx="12312995" cy="3986820"/>
          </a:xfrm>
          <a:prstGeom prst="rect">
            <a:avLst/>
          </a:prstGeom>
          <a:noFill/>
        </p:spPr>
      </p:pic>
      <p:pic>
        <p:nvPicPr>
          <p:cNvPr id="9" name="Picture 8">
            <a:extLst>
              <a:ext uri="{FF2B5EF4-FFF2-40B4-BE49-F238E27FC236}">
                <a16:creationId xmlns:a16="http://schemas.microsoft.com/office/drawing/2014/main" id="{D8EE80B7-E403-0F4D-86D0-47CD89F1349B}"/>
              </a:ext>
            </a:extLst>
          </p:cNvPr>
          <p:cNvPicPr>
            <a:picLocks noChangeAspect="1"/>
          </p:cNvPicPr>
          <p:nvPr userDrawn="1"/>
        </p:nvPicPr>
        <p:blipFill>
          <a:blip r:embed="rId3"/>
          <a:srcRect/>
          <a:stretch/>
        </p:blipFill>
        <p:spPr>
          <a:xfrm>
            <a:off x="777616" y="559096"/>
            <a:ext cx="1474082" cy="96912"/>
          </a:xfrm>
          <a:prstGeom prst="rect">
            <a:avLst/>
          </a:prstGeom>
          <a:noFill/>
        </p:spPr>
      </p:pic>
    </p:spTree>
    <p:extLst>
      <p:ext uri="{BB962C8B-B14F-4D97-AF65-F5344CB8AC3E}">
        <p14:creationId xmlns:p14="http://schemas.microsoft.com/office/powerpoint/2010/main" val="3767764263"/>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ull Quote / Feature Text">
    <p:bg>
      <p:bgPr>
        <a:solidFill>
          <a:srgbClr val="00A3DB">
            <a:alpha val="5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49022B-345F-4540-962A-EA02759C61C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4225" y="1215651"/>
            <a:ext cx="2743200" cy="216904"/>
          </a:xfrm>
          <a:prstGeom prst="rect">
            <a:avLst/>
          </a:prstGeom>
        </p:spPr>
      </p:pic>
      <p:pic>
        <p:nvPicPr>
          <p:cNvPr id="5" name="Picture 4">
            <a:extLst>
              <a:ext uri="{FF2B5EF4-FFF2-40B4-BE49-F238E27FC236}">
                <a16:creationId xmlns:a16="http://schemas.microsoft.com/office/drawing/2014/main" id="{72EF01DD-8374-8B40-8D6F-28F90522127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166" y="6234811"/>
            <a:ext cx="12362331" cy="623189"/>
          </a:xfrm>
          <a:prstGeom prst="rect">
            <a:avLst/>
          </a:prstGeom>
        </p:spPr>
      </p:pic>
      <p:sp>
        <p:nvSpPr>
          <p:cNvPr id="7" name="Text Placeholder 6">
            <a:extLst>
              <a:ext uri="{FF2B5EF4-FFF2-40B4-BE49-F238E27FC236}">
                <a16:creationId xmlns:a16="http://schemas.microsoft.com/office/drawing/2014/main" id="{029C3796-A396-2443-9085-EFBF62C3FD67}"/>
              </a:ext>
            </a:extLst>
          </p:cNvPr>
          <p:cNvSpPr>
            <a:spLocks noGrp="1"/>
          </p:cNvSpPr>
          <p:nvPr>
            <p:ph type="body" sz="quarter" idx="10" hasCustomPrompt="1"/>
          </p:nvPr>
        </p:nvSpPr>
        <p:spPr>
          <a:xfrm>
            <a:off x="695325" y="1614552"/>
            <a:ext cx="5400675" cy="3108325"/>
          </a:xfrm>
        </p:spPr>
        <p:txBody>
          <a:bodyPr>
            <a:normAutofit/>
          </a:bodyPr>
          <a:lstStyle>
            <a:lvl1pPr marL="0" indent="0">
              <a:buNone/>
              <a:defRPr sz="3500">
                <a:latin typeface="+mn-lt"/>
              </a:defRPr>
            </a:lvl1pPr>
          </a:lstStyle>
          <a:p>
            <a:r>
              <a:rPr lang="en-US" b="1" err="1">
                <a:solidFill>
                  <a:srgbClr val="00A3DB"/>
                </a:solidFill>
              </a:rPr>
              <a:t>Whakamana</a:t>
            </a:r>
            <a:r>
              <a:rPr lang="en-US" b="1">
                <a:solidFill>
                  <a:srgbClr val="00A3DB"/>
                </a:solidFill>
              </a:rPr>
              <a:t> I </a:t>
            </a:r>
            <a:r>
              <a:rPr lang="en-US" b="1" err="1">
                <a:solidFill>
                  <a:srgbClr val="00A3DB"/>
                </a:solidFill>
              </a:rPr>
              <a:t>te</a:t>
            </a:r>
            <a:r>
              <a:rPr lang="en-US" b="1">
                <a:solidFill>
                  <a:srgbClr val="00A3DB"/>
                </a:solidFill>
              </a:rPr>
              <a:t> mauri </a:t>
            </a:r>
            <a:br>
              <a:rPr lang="en-US" b="1">
                <a:solidFill>
                  <a:srgbClr val="00A3DB"/>
                </a:solidFill>
              </a:rPr>
            </a:br>
            <a:r>
              <a:rPr lang="en-US" b="1" err="1">
                <a:solidFill>
                  <a:srgbClr val="00A3DB"/>
                </a:solidFill>
              </a:rPr>
              <a:t>hiko</a:t>
            </a:r>
            <a:r>
              <a:rPr lang="en-US" b="1">
                <a:solidFill>
                  <a:srgbClr val="00A3DB"/>
                </a:solidFill>
              </a:rPr>
              <a:t> </a:t>
            </a:r>
            <a:r>
              <a:rPr lang="en-US" b="1" err="1">
                <a:solidFill>
                  <a:srgbClr val="00A3DB"/>
                </a:solidFill>
              </a:rPr>
              <a:t>tū</a:t>
            </a:r>
            <a:r>
              <a:rPr lang="en-US" b="1">
                <a:solidFill>
                  <a:srgbClr val="00A3DB"/>
                </a:solidFill>
              </a:rPr>
              <a:t> </a:t>
            </a:r>
            <a:r>
              <a:rPr lang="en-US" b="1" err="1">
                <a:solidFill>
                  <a:srgbClr val="00A3DB"/>
                </a:solidFill>
              </a:rPr>
              <a:t>mai</a:t>
            </a:r>
            <a:r>
              <a:rPr lang="en-US" b="1">
                <a:solidFill>
                  <a:srgbClr val="00A3DB"/>
                </a:solidFill>
              </a:rPr>
              <a:t> Aotearoa. </a:t>
            </a:r>
            <a:br>
              <a:rPr lang="en-US" b="1">
                <a:solidFill>
                  <a:srgbClr val="00A3DB"/>
                </a:solidFill>
              </a:rPr>
            </a:br>
            <a:r>
              <a:rPr lang="en-US">
                <a:solidFill>
                  <a:srgbClr val="00A3DB"/>
                </a:solidFill>
              </a:rPr>
              <a:t>Empowering the energy </a:t>
            </a:r>
            <a:br>
              <a:rPr lang="en-US">
                <a:solidFill>
                  <a:srgbClr val="00A3DB"/>
                </a:solidFill>
              </a:rPr>
            </a:br>
            <a:r>
              <a:rPr lang="en-US">
                <a:solidFill>
                  <a:srgbClr val="00A3DB"/>
                </a:solidFill>
              </a:rPr>
              <a:t>future for New Zealand.</a:t>
            </a:r>
          </a:p>
        </p:txBody>
      </p:sp>
    </p:spTree>
    <p:extLst>
      <p:ext uri="{BB962C8B-B14F-4D97-AF65-F5344CB8AC3E}">
        <p14:creationId xmlns:p14="http://schemas.microsoft.com/office/powerpoint/2010/main" val="3416205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Opener Image &amp; Graphic">
    <p:bg>
      <p:bgRef idx="1001">
        <a:schemeClr val="bg1"/>
      </p:bgRef>
    </p:bg>
    <p:spTree>
      <p:nvGrpSpPr>
        <p:cNvPr id="1" name=""/>
        <p:cNvGrpSpPr/>
        <p:nvPr/>
      </p:nvGrpSpPr>
      <p:grpSpPr>
        <a:xfrm>
          <a:off x="0" y="0"/>
          <a:ext cx="0" cy="0"/>
          <a:chOff x="0" y="0"/>
          <a:chExt cx="0" cy="0"/>
        </a:xfrm>
      </p:grpSpPr>
      <p:pic>
        <p:nvPicPr>
          <p:cNvPr id="22" name="Picture 21" descr="A picture containing person&#10;&#10;Description automatically generated">
            <a:extLst>
              <a:ext uri="{FF2B5EF4-FFF2-40B4-BE49-F238E27FC236}">
                <a16:creationId xmlns:a16="http://schemas.microsoft.com/office/drawing/2014/main" id="{92927F82-5524-9B45-990D-636BE5050C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Title 1">
            <a:extLst>
              <a:ext uri="{FF2B5EF4-FFF2-40B4-BE49-F238E27FC236}">
                <a16:creationId xmlns:a16="http://schemas.microsoft.com/office/drawing/2014/main" id="{94DAF129-1CF9-9B45-AEF3-A2BE3995CFA6}"/>
              </a:ext>
            </a:extLst>
          </p:cNvPr>
          <p:cNvSpPr>
            <a:spLocks noGrp="1"/>
          </p:cNvSpPr>
          <p:nvPr>
            <p:ph type="ctrTitle" hasCustomPrompt="1"/>
          </p:nvPr>
        </p:nvSpPr>
        <p:spPr>
          <a:xfrm>
            <a:off x="695325" y="5104969"/>
            <a:ext cx="8111270" cy="647650"/>
          </a:xfrm>
        </p:spPr>
        <p:txBody>
          <a:bodyPr anchor="b">
            <a:normAutofit/>
          </a:bodyPr>
          <a:lstStyle>
            <a:lvl1pPr algn="l">
              <a:defRPr sz="4000">
                <a:solidFill>
                  <a:schemeClr val="bg1"/>
                </a:solidFill>
              </a:defRPr>
            </a:lvl1pPr>
          </a:lstStyle>
          <a:p>
            <a:r>
              <a:rPr lang="en-GB"/>
              <a:t>Section Title </a:t>
            </a:r>
            <a:endParaRPr lang="en-US"/>
          </a:p>
        </p:txBody>
      </p:sp>
      <p:pic>
        <p:nvPicPr>
          <p:cNvPr id="11" name="Picture 10">
            <a:extLst>
              <a:ext uri="{FF2B5EF4-FFF2-40B4-BE49-F238E27FC236}">
                <a16:creationId xmlns:a16="http://schemas.microsoft.com/office/drawing/2014/main" id="{C6482ED9-98CC-254B-B192-37C19E1DF0C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7615" y="4841915"/>
            <a:ext cx="1474084" cy="116555"/>
          </a:xfrm>
          <a:prstGeom prst="rect">
            <a:avLst/>
          </a:prstGeom>
        </p:spPr>
      </p:pic>
      <p:pic>
        <p:nvPicPr>
          <p:cNvPr id="12" name="Picture 11" descr="Shape, circle&#10;&#10;Description automatically generated">
            <a:extLst>
              <a:ext uri="{FF2B5EF4-FFF2-40B4-BE49-F238E27FC236}">
                <a16:creationId xmlns:a16="http://schemas.microsoft.com/office/drawing/2014/main" id="{8C0CBCD5-7E32-0840-A889-3FB4006D77C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32134" y="423008"/>
            <a:ext cx="5040466" cy="4789071"/>
          </a:xfrm>
          <a:prstGeom prst="rect">
            <a:avLst/>
          </a:prstGeom>
        </p:spPr>
      </p:pic>
    </p:spTree>
    <p:extLst>
      <p:ext uri="{BB962C8B-B14F-4D97-AF65-F5344CB8AC3E}">
        <p14:creationId xmlns:p14="http://schemas.microsoft.com/office/powerpoint/2010/main" val="405407355"/>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eature Text and Image">
    <p:spTree>
      <p:nvGrpSpPr>
        <p:cNvPr id="1" name=""/>
        <p:cNvGrpSpPr/>
        <p:nvPr/>
      </p:nvGrpSpPr>
      <p:grpSpPr>
        <a:xfrm>
          <a:off x="0" y="0"/>
          <a:ext cx="0" cy="0"/>
          <a:chOff x="0" y="0"/>
          <a:chExt cx="0" cy="0"/>
        </a:xfrm>
      </p:grpSpPr>
      <p:pic>
        <p:nvPicPr>
          <p:cNvPr id="3" name="Picture 2" descr="A person and a child sitting at a table with a computer&#10;&#10;Description automatically generated with low confidence">
            <a:extLst>
              <a:ext uri="{FF2B5EF4-FFF2-40B4-BE49-F238E27FC236}">
                <a16:creationId xmlns:a16="http://schemas.microsoft.com/office/drawing/2014/main" id="{7C9BF6D1-824B-E94D-940C-1B71EE0166A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6E81AA43-8889-484B-A1FE-FF492CDB4D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166" y="6234811"/>
            <a:ext cx="12362331" cy="623189"/>
          </a:xfrm>
          <a:prstGeom prst="rect">
            <a:avLst/>
          </a:prstGeom>
        </p:spPr>
      </p:pic>
      <p:sp>
        <p:nvSpPr>
          <p:cNvPr id="7" name="Text Placeholder 6">
            <a:extLst>
              <a:ext uri="{FF2B5EF4-FFF2-40B4-BE49-F238E27FC236}">
                <a16:creationId xmlns:a16="http://schemas.microsoft.com/office/drawing/2014/main" id="{DCA02E3B-2945-3F40-86E1-6BFD241CF214}"/>
              </a:ext>
            </a:extLst>
          </p:cNvPr>
          <p:cNvSpPr>
            <a:spLocks noGrp="1"/>
          </p:cNvSpPr>
          <p:nvPr>
            <p:ph type="body" sz="quarter" idx="10" hasCustomPrompt="1"/>
          </p:nvPr>
        </p:nvSpPr>
        <p:spPr>
          <a:xfrm>
            <a:off x="7333779" y="803783"/>
            <a:ext cx="4098925" cy="2460625"/>
          </a:xfrm>
        </p:spPr>
        <p:txBody>
          <a:bodyPr/>
          <a:lstStyle>
            <a:lvl1pPr marL="0" indent="0">
              <a:buNone/>
              <a:defRPr>
                <a:latin typeface="+mn-lt"/>
              </a:defRPr>
            </a:lvl1pPr>
          </a:lstStyle>
          <a:p>
            <a:r>
              <a:rPr lang="en-US" sz="2800" b="1" err="1">
                <a:solidFill>
                  <a:schemeClr val="bg1"/>
                </a:solidFill>
              </a:rPr>
              <a:t>Whakamana</a:t>
            </a:r>
            <a:r>
              <a:rPr lang="en-US" sz="2800" b="1">
                <a:solidFill>
                  <a:schemeClr val="bg1"/>
                </a:solidFill>
              </a:rPr>
              <a:t> I </a:t>
            </a:r>
            <a:r>
              <a:rPr lang="en-US" sz="2800" b="1" err="1">
                <a:solidFill>
                  <a:schemeClr val="bg1"/>
                </a:solidFill>
              </a:rPr>
              <a:t>te</a:t>
            </a:r>
            <a:r>
              <a:rPr lang="en-US" sz="2800" b="1">
                <a:solidFill>
                  <a:schemeClr val="bg1"/>
                </a:solidFill>
              </a:rPr>
              <a:t> mauri </a:t>
            </a:r>
            <a:r>
              <a:rPr lang="en-US" sz="2800" b="1" err="1">
                <a:solidFill>
                  <a:schemeClr val="bg1"/>
                </a:solidFill>
              </a:rPr>
              <a:t>hiko</a:t>
            </a:r>
            <a:r>
              <a:rPr lang="en-US" sz="2800" b="1">
                <a:solidFill>
                  <a:schemeClr val="bg1"/>
                </a:solidFill>
              </a:rPr>
              <a:t> </a:t>
            </a:r>
            <a:r>
              <a:rPr lang="en-US" sz="2800" b="1" err="1">
                <a:solidFill>
                  <a:schemeClr val="bg1"/>
                </a:solidFill>
              </a:rPr>
              <a:t>tū</a:t>
            </a:r>
            <a:r>
              <a:rPr lang="en-US" sz="2800" b="1">
                <a:solidFill>
                  <a:schemeClr val="bg1"/>
                </a:solidFill>
              </a:rPr>
              <a:t> </a:t>
            </a:r>
            <a:r>
              <a:rPr lang="en-US" sz="2800" b="1" err="1">
                <a:solidFill>
                  <a:schemeClr val="bg1"/>
                </a:solidFill>
              </a:rPr>
              <a:t>mai</a:t>
            </a:r>
            <a:r>
              <a:rPr lang="en-US" sz="2800" b="1">
                <a:solidFill>
                  <a:schemeClr val="bg1"/>
                </a:solidFill>
              </a:rPr>
              <a:t> Aotearoa. </a:t>
            </a:r>
            <a:r>
              <a:rPr lang="en-US" sz="2800">
                <a:solidFill>
                  <a:schemeClr val="bg1"/>
                </a:solidFill>
              </a:rPr>
              <a:t>Empowering the energy future for New Zealand.</a:t>
            </a:r>
          </a:p>
        </p:txBody>
      </p:sp>
    </p:spTree>
    <p:extLst>
      <p:ext uri="{BB962C8B-B14F-4D97-AF65-F5344CB8AC3E}">
        <p14:creationId xmlns:p14="http://schemas.microsoft.com/office/powerpoint/2010/main" val="4276260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and Image">
    <p:bg>
      <p:bgPr>
        <a:solidFill>
          <a:schemeClr val="bg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739A2A4-9684-324C-8EF9-DC51CB3FC7C7}"/>
              </a:ext>
            </a:extLst>
          </p:cNvPr>
          <p:cNvSpPr>
            <a:spLocks noGrp="1"/>
          </p:cNvSpPr>
          <p:nvPr>
            <p:ph type="ctrTitle" hasCustomPrompt="1"/>
          </p:nvPr>
        </p:nvSpPr>
        <p:spPr>
          <a:xfrm>
            <a:off x="703117" y="549275"/>
            <a:ext cx="6142525" cy="654482"/>
          </a:xfrm>
        </p:spPr>
        <p:txBody>
          <a:bodyPr anchor="b">
            <a:normAutofit/>
          </a:bodyPr>
          <a:lstStyle>
            <a:lvl1pPr algn="l">
              <a:defRPr sz="3000">
                <a:solidFill>
                  <a:srgbClr val="00A3DB"/>
                </a:solidFill>
              </a:defRPr>
            </a:lvl1pPr>
          </a:lstStyle>
          <a:p>
            <a:r>
              <a:rPr lang="en-GB"/>
              <a:t>Slide Heading</a:t>
            </a:r>
            <a:endParaRPr lang="en-US"/>
          </a:p>
        </p:txBody>
      </p:sp>
      <p:sp>
        <p:nvSpPr>
          <p:cNvPr id="14" name="Subtitle 2">
            <a:extLst>
              <a:ext uri="{FF2B5EF4-FFF2-40B4-BE49-F238E27FC236}">
                <a16:creationId xmlns:a16="http://schemas.microsoft.com/office/drawing/2014/main" id="{AF104B76-A304-CF44-911F-340C9AE489E3}"/>
              </a:ext>
            </a:extLst>
          </p:cNvPr>
          <p:cNvSpPr>
            <a:spLocks noGrp="1"/>
          </p:cNvSpPr>
          <p:nvPr>
            <p:ph type="subTitle" idx="1" hasCustomPrompt="1"/>
          </p:nvPr>
        </p:nvSpPr>
        <p:spPr>
          <a:xfrm>
            <a:off x="703118" y="1504828"/>
            <a:ext cx="5392882" cy="2442139"/>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NZ">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Intro text </a:t>
            </a:r>
            <a:r>
              <a:rPr lang="en-US"/>
              <a:t>lorem ipsum dolor sit </a:t>
            </a:r>
            <a:r>
              <a:rPr lang="en-US" err="1"/>
              <a:t>amet</a:t>
            </a:r>
            <a:r>
              <a:rPr lang="en-US"/>
              <a:t> lorem ipsum dolor sit </a:t>
            </a:r>
            <a:r>
              <a:rPr lang="en-US" err="1"/>
              <a:t>amet</a:t>
            </a:r>
            <a:r>
              <a:rPr lang="en-US"/>
              <a:t> lorem ipsum dolor sit </a:t>
            </a:r>
            <a:r>
              <a:rPr lang="en-US" err="1"/>
              <a:t>amet</a:t>
            </a:r>
            <a:r>
              <a:rPr lang="en-US"/>
              <a:t> lorem ipsum dolor sit </a:t>
            </a:r>
            <a:r>
              <a:rPr lang="en-US" err="1"/>
              <a:t>amet</a:t>
            </a:r>
            <a:r>
              <a:rPr lang="en-US"/>
              <a:t> lorem ipsum dolor sit </a:t>
            </a:r>
            <a:r>
              <a:rPr lang="en-US" err="1"/>
              <a:t>amet</a:t>
            </a:r>
            <a:r>
              <a:rPr lang="en-US"/>
              <a:t> lorem ipsum dolor sit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p:txBody>
      </p:sp>
      <p:sp>
        <p:nvSpPr>
          <p:cNvPr id="7" name="TextBox 6">
            <a:extLst>
              <a:ext uri="{FF2B5EF4-FFF2-40B4-BE49-F238E27FC236}">
                <a16:creationId xmlns:a16="http://schemas.microsoft.com/office/drawing/2014/main" id="{3393D38A-BBC2-4047-A8AC-29769D16DE5F}"/>
              </a:ext>
            </a:extLst>
          </p:cNvPr>
          <p:cNvSpPr txBox="1"/>
          <p:nvPr userDrawn="1"/>
        </p:nvSpPr>
        <p:spPr>
          <a:xfrm>
            <a:off x="2185639" y="1672683"/>
            <a:ext cx="184731" cy="369332"/>
          </a:xfrm>
          <a:prstGeom prst="rect">
            <a:avLst/>
          </a:prstGeom>
          <a:noFill/>
        </p:spPr>
        <p:txBody>
          <a:bodyPr wrap="none" rtlCol="0">
            <a:spAutoFit/>
          </a:bodyPr>
          <a:lstStyle/>
          <a:p>
            <a:endParaRPr lang="en-US"/>
          </a:p>
        </p:txBody>
      </p:sp>
      <p:sp>
        <p:nvSpPr>
          <p:cNvPr id="8" name="Picture Placeholder 4">
            <a:extLst>
              <a:ext uri="{FF2B5EF4-FFF2-40B4-BE49-F238E27FC236}">
                <a16:creationId xmlns:a16="http://schemas.microsoft.com/office/drawing/2014/main" id="{1D1A0AA3-542D-EF49-BCE0-BC85FC703712}"/>
              </a:ext>
            </a:extLst>
          </p:cNvPr>
          <p:cNvSpPr>
            <a:spLocks noGrp="1"/>
          </p:cNvSpPr>
          <p:nvPr>
            <p:ph type="pic" sz="quarter" idx="10" hasCustomPrompt="1"/>
          </p:nvPr>
        </p:nvSpPr>
        <p:spPr>
          <a:xfrm>
            <a:off x="7159174" y="0"/>
            <a:ext cx="5038725" cy="6452916"/>
          </a:xfrm>
        </p:spPr>
        <p:txBody>
          <a:bodyPr/>
          <a:lstStyle>
            <a:lvl1pPr>
              <a:defRPr>
                <a:solidFill>
                  <a:schemeClr val="tx1"/>
                </a:solidFill>
              </a:defRPr>
            </a:lvl1pPr>
          </a:lstStyle>
          <a:p>
            <a:r>
              <a:rPr lang="en-US"/>
              <a:t>Click icon to add image</a:t>
            </a:r>
          </a:p>
        </p:txBody>
      </p:sp>
      <p:pic>
        <p:nvPicPr>
          <p:cNvPr id="9" name="Picture 8">
            <a:extLst>
              <a:ext uri="{FF2B5EF4-FFF2-40B4-BE49-F238E27FC236}">
                <a16:creationId xmlns:a16="http://schemas.microsoft.com/office/drawing/2014/main" id="{DC292AA3-814C-7E4A-A54E-96B433E1AA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166" y="6234811"/>
            <a:ext cx="12362331" cy="623189"/>
          </a:xfrm>
          <a:prstGeom prst="rect">
            <a:avLst/>
          </a:prstGeom>
        </p:spPr>
      </p:pic>
    </p:spTree>
    <p:extLst>
      <p:ext uri="{BB962C8B-B14F-4D97-AF65-F5344CB8AC3E}">
        <p14:creationId xmlns:p14="http://schemas.microsoft.com/office/powerpoint/2010/main" val="29791510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and Image Reversed">
    <p:bg>
      <p:bgPr>
        <a:solidFill>
          <a:srgbClr val="1F3657"/>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739A2A4-9684-324C-8EF9-DC51CB3FC7C7}"/>
              </a:ext>
            </a:extLst>
          </p:cNvPr>
          <p:cNvSpPr>
            <a:spLocks noGrp="1"/>
          </p:cNvSpPr>
          <p:nvPr>
            <p:ph type="ctrTitle" hasCustomPrompt="1"/>
          </p:nvPr>
        </p:nvSpPr>
        <p:spPr>
          <a:xfrm>
            <a:off x="703117" y="549275"/>
            <a:ext cx="6068385" cy="654482"/>
          </a:xfrm>
        </p:spPr>
        <p:txBody>
          <a:bodyPr anchor="b">
            <a:normAutofit/>
          </a:bodyPr>
          <a:lstStyle>
            <a:lvl1pPr algn="l">
              <a:defRPr sz="3000">
                <a:solidFill>
                  <a:schemeClr val="bg1"/>
                </a:solidFill>
              </a:defRPr>
            </a:lvl1pPr>
          </a:lstStyle>
          <a:p>
            <a:r>
              <a:rPr lang="en-GB"/>
              <a:t>Slide Heading</a:t>
            </a:r>
            <a:endParaRPr lang="en-US"/>
          </a:p>
        </p:txBody>
      </p:sp>
      <p:sp>
        <p:nvSpPr>
          <p:cNvPr id="14" name="Subtitle 2">
            <a:extLst>
              <a:ext uri="{FF2B5EF4-FFF2-40B4-BE49-F238E27FC236}">
                <a16:creationId xmlns:a16="http://schemas.microsoft.com/office/drawing/2014/main" id="{AF104B76-A304-CF44-911F-340C9AE489E3}"/>
              </a:ext>
            </a:extLst>
          </p:cNvPr>
          <p:cNvSpPr>
            <a:spLocks noGrp="1"/>
          </p:cNvSpPr>
          <p:nvPr>
            <p:ph type="subTitle" idx="1" hasCustomPrompt="1"/>
          </p:nvPr>
        </p:nvSpPr>
        <p:spPr>
          <a:xfrm>
            <a:off x="703118" y="1504828"/>
            <a:ext cx="5392882" cy="2743899"/>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NZ" sz="2800" b="0" i="0">
                <a:solidFill>
                  <a:schemeClr val="bg1"/>
                </a:solidFill>
                <a:effectLst/>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Intro text </a:t>
            </a:r>
            <a:r>
              <a:rPr lang="en-US"/>
              <a:t>lorem ipsum dolor sit </a:t>
            </a:r>
            <a:r>
              <a:rPr lang="en-US" err="1"/>
              <a:t>amet</a:t>
            </a:r>
            <a:r>
              <a:rPr lang="en-US"/>
              <a:t> lorem ipsum dolor sit </a:t>
            </a:r>
            <a:r>
              <a:rPr lang="en-US" err="1"/>
              <a:t>amet</a:t>
            </a:r>
            <a:r>
              <a:rPr lang="en-US"/>
              <a:t> lorem ipsum dolor sit </a:t>
            </a:r>
            <a:r>
              <a:rPr lang="en-US" err="1"/>
              <a:t>amet</a:t>
            </a:r>
            <a:r>
              <a:rPr lang="en-US"/>
              <a:t> lorem ipsum dolor sit </a:t>
            </a:r>
            <a:r>
              <a:rPr lang="en-US" err="1"/>
              <a:t>amet</a:t>
            </a:r>
            <a:r>
              <a:rPr lang="en-US"/>
              <a:t> lorem ipsum dolor sit </a:t>
            </a:r>
            <a:r>
              <a:rPr lang="en-US" err="1"/>
              <a:t>amet</a:t>
            </a:r>
            <a:r>
              <a:rPr lang="en-US"/>
              <a:t> lorem ipsum dolor sit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p:txBody>
      </p:sp>
      <p:sp>
        <p:nvSpPr>
          <p:cNvPr id="5" name="Picture Placeholder 4">
            <a:extLst>
              <a:ext uri="{FF2B5EF4-FFF2-40B4-BE49-F238E27FC236}">
                <a16:creationId xmlns:a16="http://schemas.microsoft.com/office/drawing/2014/main" id="{E4D1458F-B6B2-084D-8501-9C33E9348C2F}"/>
              </a:ext>
            </a:extLst>
          </p:cNvPr>
          <p:cNvSpPr>
            <a:spLocks noGrp="1"/>
          </p:cNvSpPr>
          <p:nvPr>
            <p:ph type="pic" sz="quarter" idx="10" hasCustomPrompt="1"/>
          </p:nvPr>
        </p:nvSpPr>
        <p:spPr>
          <a:xfrm>
            <a:off x="7153275" y="0"/>
            <a:ext cx="5038725" cy="6442051"/>
          </a:xfrm>
        </p:spPr>
        <p:txBody>
          <a:bodyPr/>
          <a:lstStyle>
            <a:lvl1pPr>
              <a:defRPr>
                <a:solidFill>
                  <a:schemeClr val="bg1"/>
                </a:solidFill>
              </a:defRPr>
            </a:lvl1pPr>
          </a:lstStyle>
          <a:p>
            <a:r>
              <a:rPr lang="en-US"/>
              <a:t>Click icon to add image</a:t>
            </a:r>
          </a:p>
        </p:txBody>
      </p:sp>
      <p:pic>
        <p:nvPicPr>
          <p:cNvPr id="9" name="Picture 8">
            <a:extLst>
              <a:ext uri="{FF2B5EF4-FFF2-40B4-BE49-F238E27FC236}">
                <a16:creationId xmlns:a16="http://schemas.microsoft.com/office/drawing/2014/main" id="{7F111783-D4E2-654D-A029-D2E75F6612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166" y="6234811"/>
            <a:ext cx="12362331" cy="623189"/>
          </a:xfrm>
          <a:prstGeom prst="rect">
            <a:avLst/>
          </a:prstGeom>
        </p:spPr>
      </p:pic>
    </p:spTree>
    <p:extLst>
      <p:ext uri="{BB962C8B-B14F-4D97-AF65-F5344CB8AC3E}">
        <p14:creationId xmlns:p14="http://schemas.microsoft.com/office/powerpoint/2010/main" val="36554306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arge Bullet Point">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1B3F731-98EA-F544-8A2A-500492361372}"/>
              </a:ext>
            </a:extLst>
          </p:cNvPr>
          <p:cNvSpPr>
            <a:spLocks noGrp="1"/>
          </p:cNvSpPr>
          <p:nvPr>
            <p:ph type="ctrTitle" hasCustomPrompt="1"/>
          </p:nvPr>
        </p:nvSpPr>
        <p:spPr>
          <a:xfrm>
            <a:off x="703117" y="549275"/>
            <a:ext cx="11011087" cy="654482"/>
          </a:xfrm>
        </p:spPr>
        <p:txBody>
          <a:bodyPr anchor="b">
            <a:normAutofit/>
          </a:bodyPr>
          <a:lstStyle>
            <a:lvl1pPr algn="l">
              <a:defRPr sz="3000">
                <a:solidFill>
                  <a:srgbClr val="00A3DB"/>
                </a:solidFill>
              </a:defRPr>
            </a:lvl1pPr>
          </a:lstStyle>
          <a:p>
            <a:r>
              <a:rPr lang="en-GB"/>
              <a:t>Slide Heading</a:t>
            </a:r>
            <a:endParaRPr lang="en-US"/>
          </a:p>
        </p:txBody>
      </p:sp>
      <p:pic>
        <p:nvPicPr>
          <p:cNvPr id="5" name="Picture 4">
            <a:extLst>
              <a:ext uri="{FF2B5EF4-FFF2-40B4-BE49-F238E27FC236}">
                <a16:creationId xmlns:a16="http://schemas.microsoft.com/office/drawing/2014/main" id="{16D7F42E-6BDC-0840-B204-D22E3D07D5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166" y="6234811"/>
            <a:ext cx="12362331" cy="623189"/>
          </a:xfrm>
          <a:prstGeom prst="rect">
            <a:avLst/>
          </a:prstGeom>
        </p:spPr>
      </p:pic>
      <p:sp>
        <p:nvSpPr>
          <p:cNvPr id="9" name="Text Placeholder 2">
            <a:extLst>
              <a:ext uri="{FF2B5EF4-FFF2-40B4-BE49-F238E27FC236}">
                <a16:creationId xmlns:a16="http://schemas.microsoft.com/office/drawing/2014/main" id="{9B87A621-E50F-40D4-B273-8E62E30FA513}"/>
              </a:ext>
            </a:extLst>
          </p:cNvPr>
          <p:cNvSpPr>
            <a:spLocks noGrp="1"/>
          </p:cNvSpPr>
          <p:nvPr>
            <p:ph type="body" sz="quarter" idx="10"/>
          </p:nvPr>
        </p:nvSpPr>
        <p:spPr>
          <a:xfrm>
            <a:off x="703117" y="1504828"/>
            <a:ext cx="10917383" cy="2544286"/>
          </a:xfrm>
        </p:spPr>
        <p:txBody>
          <a:bodyPr>
            <a:spAutoFit/>
          </a:bodyPr>
          <a:lstStyle>
            <a:lvl1pPr marL="361950" indent="-361950">
              <a:spcBef>
                <a:spcPts val="1000"/>
              </a:spcBef>
              <a:defRPr sz="2800">
                <a:solidFill>
                  <a:schemeClr val="accent1"/>
                </a:solidFill>
                <a:latin typeface="+mj-lt"/>
              </a:defRPr>
            </a:lvl1pPr>
            <a:lvl2pPr marL="714375" indent="-352425">
              <a:spcBef>
                <a:spcPts val="1000"/>
              </a:spcBef>
              <a:defRPr sz="2800">
                <a:solidFill>
                  <a:schemeClr val="accent1"/>
                </a:solidFill>
                <a:latin typeface="+mj-lt"/>
              </a:defRPr>
            </a:lvl2pPr>
            <a:lvl3pPr marL="1076325" indent="-361950">
              <a:spcBef>
                <a:spcPts val="1000"/>
              </a:spcBef>
              <a:defRPr sz="2800">
                <a:solidFill>
                  <a:schemeClr val="accent1"/>
                </a:solidFill>
                <a:latin typeface="+mj-lt"/>
              </a:defRPr>
            </a:lvl3pPr>
            <a:lvl4pPr marL="1438275" indent="-361950">
              <a:spcBef>
                <a:spcPts val="1000"/>
              </a:spcBef>
              <a:defRPr sz="2800">
                <a:solidFill>
                  <a:schemeClr val="accent1"/>
                </a:solidFill>
                <a:latin typeface="+mj-lt"/>
              </a:defRPr>
            </a:lvl4pPr>
            <a:lvl5pPr marL="1790700" indent="-352425">
              <a:spcBef>
                <a:spcPts val="1000"/>
              </a:spcBef>
              <a:defRPr sz="2800">
                <a:solidFill>
                  <a:schemeClr val="accent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extLst>
      <p:ext uri="{BB962C8B-B14F-4D97-AF65-F5344CB8AC3E}">
        <p14:creationId xmlns:p14="http://schemas.microsoft.com/office/powerpoint/2010/main" val="24957224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Large Bullet Point Reversed">
    <p:bg>
      <p:bgPr>
        <a:solidFill>
          <a:srgbClr val="00A3DB"/>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1B3F731-98EA-F544-8A2A-500492361372}"/>
              </a:ext>
            </a:extLst>
          </p:cNvPr>
          <p:cNvSpPr>
            <a:spLocks noGrp="1"/>
          </p:cNvSpPr>
          <p:nvPr>
            <p:ph type="ctrTitle" hasCustomPrompt="1"/>
          </p:nvPr>
        </p:nvSpPr>
        <p:spPr>
          <a:xfrm>
            <a:off x="703117" y="549275"/>
            <a:ext cx="10986375" cy="654482"/>
          </a:xfrm>
        </p:spPr>
        <p:txBody>
          <a:bodyPr anchor="b">
            <a:normAutofit/>
          </a:bodyPr>
          <a:lstStyle>
            <a:lvl1pPr algn="l">
              <a:defRPr sz="3000">
                <a:solidFill>
                  <a:schemeClr val="bg1"/>
                </a:solidFill>
              </a:defRPr>
            </a:lvl1pPr>
          </a:lstStyle>
          <a:p>
            <a:r>
              <a:rPr lang="en-GB"/>
              <a:t>Slide Heading</a:t>
            </a:r>
            <a:endParaRPr lang="en-US"/>
          </a:p>
        </p:txBody>
      </p:sp>
      <p:pic>
        <p:nvPicPr>
          <p:cNvPr id="5" name="Picture 4">
            <a:extLst>
              <a:ext uri="{FF2B5EF4-FFF2-40B4-BE49-F238E27FC236}">
                <a16:creationId xmlns:a16="http://schemas.microsoft.com/office/drawing/2014/main" id="{36D35CE5-9132-AC4C-A306-9F1001ABCD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166" y="6234811"/>
            <a:ext cx="12362331" cy="623189"/>
          </a:xfrm>
          <a:prstGeom prst="rect">
            <a:avLst/>
          </a:prstGeom>
        </p:spPr>
      </p:pic>
      <p:sp>
        <p:nvSpPr>
          <p:cNvPr id="3" name="Text Placeholder 2">
            <a:extLst>
              <a:ext uri="{FF2B5EF4-FFF2-40B4-BE49-F238E27FC236}">
                <a16:creationId xmlns:a16="http://schemas.microsoft.com/office/drawing/2014/main" id="{FB2F27D9-FA2A-4C03-8339-B72CD9BAACE0}"/>
              </a:ext>
            </a:extLst>
          </p:cNvPr>
          <p:cNvSpPr>
            <a:spLocks noGrp="1"/>
          </p:cNvSpPr>
          <p:nvPr>
            <p:ph type="body" sz="quarter" idx="10"/>
          </p:nvPr>
        </p:nvSpPr>
        <p:spPr>
          <a:xfrm>
            <a:off x="703117" y="1504828"/>
            <a:ext cx="10917383" cy="2544286"/>
          </a:xfrm>
        </p:spPr>
        <p:txBody>
          <a:bodyPr>
            <a:spAutoFit/>
          </a:bodyPr>
          <a:lstStyle>
            <a:lvl1pPr marL="361950" indent="-361950">
              <a:spcBef>
                <a:spcPts val="1000"/>
              </a:spcBef>
              <a:defRPr sz="2800">
                <a:solidFill>
                  <a:schemeClr val="bg1"/>
                </a:solidFill>
                <a:latin typeface="+mj-lt"/>
              </a:defRPr>
            </a:lvl1pPr>
            <a:lvl2pPr marL="714375" indent="-352425">
              <a:spcBef>
                <a:spcPts val="1000"/>
              </a:spcBef>
              <a:defRPr sz="2800">
                <a:solidFill>
                  <a:schemeClr val="bg1"/>
                </a:solidFill>
                <a:latin typeface="+mj-lt"/>
              </a:defRPr>
            </a:lvl2pPr>
            <a:lvl3pPr marL="1076325" indent="-361950">
              <a:spcBef>
                <a:spcPts val="1000"/>
              </a:spcBef>
              <a:defRPr sz="2800">
                <a:solidFill>
                  <a:schemeClr val="bg1"/>
                </a:solidFill>
                <a:latin typeface="+mj-lt"/>
              </a:defRPr>
            </a:lvl3pPr>
            <a:lvl4pPr marL="1438275" indent="-361950">
              <a:spcBef>
                <a:spcPts val="1000"/>
              </a:spcBef>
              <a:defRPr sz="2800">
                <a:solidFill>
                  <a:schemeClr val="bg1"/>
                </a:solidFill>
                <a:latin typeface="+mj-lt"/>
              </a:defRPr>
            </a:lvl4pPr>
            <a:lvl5pPr marL="1790700" indent="-352425">
              <a:spcBef>
                <a:spcPts val="1000"/>
              </a:spcBef>
              <a:defRPr sz="28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extLst>
      <p:ext uri="{BB962C8B-B14F-4D97-AF65-F5344CB8AC3E}">
        <p14:creationId xmlns:p14="http://schemas.microsoft.com/office/powerpoint/2010/main" val="80108747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ull Page Diagram">
    <p:bg>
      <p:bgRef idx="1001">
        <a:schemeClr val="bg1"/>
      </p:bgRef>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CC62723A-448F-B348-ABD7-20AC38419D4C}"/>
              </a:ext>
            </a:extLst>
          </p:cNvPr>
          <p:cNvSpPr>
            <a:spLocks noGrp="1"/>
          </p:cNvSpPr>
          <p:nvPr>
            <p:ph type="subTitle" idx="1" hasCustomPrompt="1"/>
          </p:nvPr>
        </p:nvSpPr>
        <p:spPr>
          <a:xfrm>
            <a:off x="695324" y="5940056"/>
            <a:ext cx="5400675" cy="368669"/>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NZ" sz="1100" b="0" i="0" smtClean="0">
                <a:solidFill>
                  <a:srgbClr val="44585F"/>
                </a:solidFill>
                <a:effectLst/>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Diagram Caption</a:t>
            </a:r>
          </a:p>
        </p:txBody>
      </p:sp>
      <p:sp>
        <p:nvSpPr>
          <p:cNvPr id="16" name="Title 1">
            <a:extLst>
              <a:ext uri="{FF2B5EF4-FFF2-40B4-BE49-F238E27FC236}">
                <a16:creationId xmlns:a16="http://schemas.microsoft.com/office/drawing/2014/main" id="{DDC03262-BA03-6248-8C76-B702A842BB74}"/>
              </a:ext>
            </a:extLst>
          </p:cNvPr>
          <p:cNvSpPr>
            <a:spLocks noGrp="1"/>
          </p:cNvSpPr>
          <p:nvPr>
            <p:ph type="ctrTitle" hasCustomPrompt="1"/>
          </p:nvPr>
        </p:nvSpPr>
        <p:spPr>
          <a:xfrm>
            <a:off x="700970" y="549275"/>
            <a:ext cx="10795706" cy="663040"/>
          </a:xfrm>
        </p:spPr>
        <p:txBody>
          <a:bodyPr anchor="b">
            <a:noAutofit/>
          </a:bodyPr>
          <a:lstStyle>
            <a:lvl1pPr algn="l">
              <a:defRPr sz="3000">
                <a:solidFill>
                  <a:srgbClr val="44585F"/>
                </a:solidFill>
              </a:defRPr>
            </a:lvl1pPr>
          </a:lstStyle>
          <a:p>
            <a:r>
              <a:rPr lang="en-GB"/>
              <a:t>Slide Heading</a:t>
            </a:r>
            <a:endParaRPr lang="en-US"/>
          </a:p>
        </p:txBody>
      </p:sp>
      <p:sp>
        <p:nvSpPr>
          <p:cNvPr id="4" name="Picture Placeholder 3">
            <a:extLst>
              <a:ext uri="{FF2B5EF4-FFF2-40B4-BE49-F238E27FC236}">
                <a16:creationId xmlns:a16="http://schemas.microsoft.com/office/drawing/2014/main" id="{1D4E2E3E-103B-D24C-B60C-C131D2B7C74A}"/>
              </a:ext>
            </a:extLst>
          </p:cNvPr>
          <p:cNvSpPr>
            <a:spLocks noGrp="1"/>
          </p:cNvSpPr>
          <p:nvPr>
            <p:ph type="pic" sz="quarter" idx="11" hasCustomPrompt="1"/>
          </p:nvPr>
        </p:nvSpPr>
        <p:spPr>
          <a:xfrm>
            <a:off x="3460830" y="1342515"/>
            <a:ext cx="8035846" cy="4597542"/>
          </a:xfrm>
        </p:spPr>
        <p:txBody>
          <a:bodyPr/>
          <a:lstStyle>
            <a:lvl1pPr marL="0" indent="0">
              <a:buNone/>
              <a:defRPr/>
            </a:lvl1pPr>
          </a:lstStyle>
          <a:p>
            <a:r>
              <a:rPr lang="en-US"/>
              <a:t>  Click icon to add graph or table</a:t>
            </a:r>
          </a:p>
        </p:txBody>
      </p:sp>
      <p:sp>
        <p:nvSpPr>
          <p:cNvPr id="10" name="Text Placeholder 9">
            <a:extLst>
              <a:ext uri="{FF2B5EF4-FFF2-40B4-BE49-F238E27FC236}">
                <a16:creationId xmlns:a16="http://schemas.microsoft.com/office/drawing/2014/main" id="{415EC23C-D6F4-2F4F-9BDF-13664B4C618F}"/>
              </a:ext>
            </a:extLst>
          </p:cNvPr>
          <p:cNvSpPr>
            <a:spLocks noGrp="1"/>
          </p:cNvSpPr>
          <p:nvPr>
            <p:ph type="body" sz="quarter" idx="12" hasCustomPrompt="1"/>
          </p:nvPr>
        </p:nvSpPr>
        <p:spPr>
          <a:xfrm>
            <a:off x="695325" y="1346056"/>
            <a:ext cx="2522538" cy="3530600"/>
          </a:xfrm>
        </p:spPr>
        <p:txBody>
          <a:bodyPr>
            <a:normAutofit/>
          </a:bodyPr>
          <a:lstStyle>
            <a:lvl1pPr marL="0" indent="0">
              <a:buNone/>
              <a:defRPr sz="2200">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GB"/>
              <a:t>Body text </a:t>
            </a:r>
            <a:r>
              <a:rPr lang="en-US"/>
              <a:t>lorem ipsum dolor sit </a:t>
            </a:r>
            <a:r>
              <a:rPr lang="en-US" err="1"/>
              <a:t>amet</a:t>
            </a:r>
            <a:r>
              <a:rPr lang="en-US"/>
              <a:t> lorem ipsum dolor sit </a:t>
            </a:r>
            <a:r>
              <a:rPr lang="en-US" err="1"/>
              <a:t>amet</a:t>
            </a:r>
            <a:r>
              <a:rPr lang="en-US"/>
              <a:t> lorem ipsum dolor sit </a:t>
            </a:r>
            <a:r>
              <a:rPr lang="en-US" err="1"/>
              <a:t>amet</a:t>
            </a:r>
            <a:endParaRPr lang="en-US"/>
          </a:p>
        </p:txBody>
      </p:sp>
      <p:pic>
        <p:nvPicPr>
          <p:cNvPr id="13" name="Picture 12">
            <a:extLst>
              <a:ext uri="{FF2B5EF4-FFF2-40B4-BE49-F238E27FC236}">
                <a16:creationId xmlns:a16="http://schemas.microsoft.com/office/drawing/2014/main" id="{91EA7C63-0233-FA4B-A263-3126FF4193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166" y="6234811"/>
            <a:ext cx="12362331" cy="623189"/>
          </a:xfrm>
          <a:prstGeom prst="rect">
            <a:avLst/>
          </a:prstGeom>
        </p:spPr>
      </p:pic>
    </p:spTree>
    <p:extLst>
      <p:ext uri="{BB962C8B-B14F-4D97-AF65-F5344CB8AC3E}">
        <p14:creationId xmlns:p14="http://schemas.microsoft.com/office/powerpoint/2010/main" val="93542024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ullet Text / 2 Heading Level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77613F7-365A-1346-B835-BDA5AE3C6EB1}"/>
              </a:ext>
            </a:extLst>
          </p:cNvPr>
          <p:cNvSpPr>
            <a:spLocks noGrp="1"/>
          </p:cNvSpPr>
          <p:nvPr>
            <p:ph type="ctrTitle" hasCustomPrompt="1"/>
          </p:nvPr>
        </p:nvSpPr>
        <p:spPr>
          <a:xfrm>
            <a:off x="703117" y="549275"/>
            <a:ext cx="5981887" cy="654482"/>
          </a:xfrm>
        </p:spPr>
        <p:txBody>
          <a:bodyPr anchor="b">
            <a:normAutofit/>
          </a:bodyPr>
          <a:lstStyle>
            <a:lvl1pPr algn="l">
              <a:defRPr sz="3000">
                <a:solidFill>
                  <a:srgbClr val="00A3DB"/>
                </a:solidFill>
              </a:defRPr>
            </a:lvl1pPr>
          </a:lstStyle>
          <a:p>
            <a:r>
              <a:rPr lang="en-GB"/>
              <a:t>Slide Heading</a:t>
            </a:r>
            <a:endParaRPr lang="en-US"/>
          </a:p>
        </p:txBody>
      </p:sp>
      <p:sp>
        <p:nvSpPr>
          <p:cNvPr id="5" name="Text Placeholder 4">
            <a:extLst>
              <a:ext uri="{FF2B5EF4-FFF2-40B4-BE49-F238E27FC236}">
                <a16:creationId xmlns:a16="http://schemas.microsoft.com/office/drawing/2014/main" id="{EA5D29B9-1FAF-964F-B31B-D468AEFF5C0C}"/>
              </a:ext>
            </a:extLst>
          </p:cNvPr>
          <p:cNvSpPr>
            <a:spLocks noGrp="1"/>
          </p:cNvSpPr>
          <p:nvPr>
            <p:ph type="body" sz="quarter" idx="11" hasCustomPrompt="1"/>
          </p:nvPr>
        </p:nvSpPr>
        <p:spPr>
          <a:xfrm>
            <a:off x="703263" y="3608589"/>
            <a:ext cx="5981741" cy="339788"/>
          </a:xfrm>
        </p:spPr>
        <p:txBody>
          <a:bodyPr>
            <a:normAutofit/>
          </a:bodyPr>
          <a:lstStyle>
            <a:lvl1pPr marL="0" indent="0">
              <a:buNone/>
              <a:defRPr sz="2000" b="1">
                <a:solidFill>
                  <a:srgbClr val="91C33F"/>
                </a:solidFill>
                <a:latin typeface="+mn-lt"/>
              </a:defRPr>
            </a:lvl1pPr>
          </a:lstStyle>
          <a:p>
            <a:pPr lvl="0"/>
            <a:r>
              <a:rPr lang="en-GB"/>
              <a:t>Sub-Heading Style</a:t>
            </a:r>
            <a:endParaRPr lang="en-US"/>
          </a:p>
        </p:txBody>
      </p:sp>
      <p:sp>
        <p:nvSpPr>
          <p:cNvPr id="11" name="Picture Placeholder 4">
            <a:extLst>
              <a:ext uri="{FF2B5EF4-FFF2-40B4-BE49-F238E27FC236}">
                <a16:creationId xmlns:a16="http://schemas.microsoft.com/office/drawing/2014/main" id="{996F511E-ED4A-5848-B62C-68A5646E189E}"/>
              </a:ext>
            </a:extLst>
          </p:cNvPr>
          <p:cNvSpPr>
            <a:spLocks noGrp="1"/>
          </p:cNvSpPr>
          <p:nvPr>
            <p:ph type="pic" sz="quarter" idx="14" hasCustomPrompt="1"/>
          </p:nvPr>
        </p:nvSpPr>
        <p:spPr>
          <a:xfrm>
            <a:off x="6963009" y="0"/>
            <a:ext cx="5235575" cy="6447295"/>
          </a:xfrm>
        </p:spPr>
        <p:txBody>
          <a:bodyPr/>
          <a:lstStyle/>
          <a:p>
            <a:r>
              <a:rPr lang="en-US"/>
              <a:t>Click icon to add image</a:t>
            </a:r>
          </a:p>
        </p:txBody>
      </p:sp>
      <p:pic>
        <p:nvPicPr>
          <p:cNvPr id="12" name="Picture 11">
            <a:extLst>
              <a:ext uri="{FF2B5EF4-FFF2-40B4-BE49-F238E27FC236}">
                <a16:creationId xmlns:a16="http://schemas.microsoft.com/office/drawing/2014/main" id="{773003EC-17E6-DB47-8BD5-35AA9652F5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166" y="6234811"/>
            <a:ext cx="12362331" cy="623189"/>
          </a:xfrm>
          <a:prstGeom prst="rect">
            <a:avLst/>
          </a:prstGeom>
        </p:spPr>
      </p:pic>
      <p:sp>
        <p:nvSpPr>
          <p:cNvPr id="4" name="Text Placeholder 3">
            <a:extLst>
              <a:ext uri="{FF2B5EF4-FFF2-40B4-BE49-F238E27FC236}">
                <a16:creationId xmlns:a16="http://schemas.microsoft.com/office/drawing/2014/main" id="{D6441784-756F-49F8-BA62-1D7D0C890F9B}"/>
              </a:ext>
            </a:extLst>
          </p:cNvPr>
          <p:cNvSpPr>
            <a:spLocks noGrp="1"/>
          </p:cNvSpPr>
          <p:nvPr>
            <p:ph type="body" sz="quarter" idx="15"/>
          </p:nvPr>
        </p:nvSpPr>
        <p:spPr>
          <a:xfrm>
            <a:off x="703884" y="1301301"/>
            <a:ext cx="5981119" cy="1990288"/>
          </a:xfrm>
        </p:spPr>
        <p:txBody>
          <a:bodyPr>
            <a:spAutoFit/>
          </a:bodyPr>
          <a:lstStyle>
            <a:lvl1pPr>
              <a:spcBef>
                <a:spcPts val="1000"/>
              </a:spcBef>
              <a:defRPr sz="2000">
                <a:solidFill>
                  <a:schemeClr val="accent2"/>
                </a:solidFill>
                <a:latin typeface="+mj-lt"/>
              </a:defRPr>
            </a:lvl1pPr>
            <a:lvl2pPr>
              <a:spcBef>
                <a:spcPts val="1000"/>
              </a:spcBef>
              <a:defRPr sz="2000">
                <a:solidFill>
                  <a:schemeClr val="accent2"/>
                </a:solidFill>
                <a:latin typeface="+mj-lt"/>
              </a:defRPr>
            </a:lvl2pPr>
            <a:lvl3pPr>
              <a:spcBef>
                <a:spcPts val="1000"/>
              </a:spcBef>
              <a:defRPr sz="2000">
                <a:solidFill>
                  <a:schemeClr val="accent2"/>
                </a:solidFill>
                <a:latin typeface="+mj-lt"/>
              </a:defRPr>
            </a:lvl3pPr>
            <a:lvl4pPr>
              <a:spcBef>
                <a:spcPts val="1000"/>
              </a:spcBef>
              <a:defRPr sz="2000">
                <a:solidFill>
                  <a:schemeClr val="accent2"/>
                </a:solidFill>
                <a:latin typeface="+mj-lt"/>
              </a:defRPr>
            </a:lvl4pPr>
            <a:lvl5pPr>
              <a:spcBef>
                <a:spcPts val="1000"/>
              </a:spcBef>
              <a:defRPr sz="2000">
                <a:solidFill>
                  <a:schemeClr val="accent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14" name="Text Placeholder 3">
            <a:extLst>
              <a:ext uri="{FF2B5EF4-FFF2-40B4-BE49-F238E27FC236}">
                <a16:creationId xmlns:a16="http://schemas.microsoft.com/office/drawing/2014/main" id="{77F7D207-F69A-45EA-A1DF-DAED58D6058A}"/>
              </a:ext>
            </a:extLst>
          </p:cNvPr>
          <p:cNvSpPr>
            <a:spLocks noGrp="1"/>
          </p:cNvSpPr>
          <p:nvPr>
            <p:ph type="body" sz="quarter" idx="16"/>
          </p:nvPr>
        </p:nvSpPr>
        <p:spPr>
          <a:xfrm>
            <a:off x="703884" y="4096450"/>
            <a:ext cx="5981119" cy="1990288"/>
          </a:xfrm>
        </p:spPr>
        <p:txBody>
          <a:bodyPr>
            <a:spAutoFit/>
          </a:bodyPr>
          <a:lstStyle>
            <a:lvl1pPr>
              <a:spcBef>
                <a:spcPts val="1000"/>
              </a:spcBef>
              <a:defRPr sz="2000">
                <a:solidFill>
                  <a:schemeClr val="accent2"/>
                </a:solidFill>
                <a:latin typeface="+mj-lt"/>
              </a:defRPr>
            </a:lvl1pPr>
            <a:lvl2pPr>
              <a:spcBef>
                <a:spcPts val="1000"/>
              </a:spcBef>
              <a:defRPr sz="2000">
                <a:solidFill>
                  <a:schemeClr val="accent2"/>
                </a:solidFill>
                <a:latin typeface="+mj-lt"/>
              </a:defRPr>
            </a:lvl2pPr>
            <a:lvl3pPr>
              <a:spcBef>
                <a:spcPts val="1000"/>
              </a:spcBef>
              <a:defRPr sz="2000">
                <a:solidFill>
                  <a:schemeClr val="accent2"/>
                </a:solidFill>
                <a:latin typeface="+mj-lt"/>
              </a:defRPr>
            </a:lvl3pPr>
            <a:lvl4pPr>
              <a:spcBef>
                <a:spcPts val="1000"/>
              </a:spcBef>
              <a:defRPr sz="2000">
                <a:solidFill>
                  <a:schemeClr val="accent2"/>
                </a:solidFill>
                <a:latin typeface="+mj-lt"/>
              </a:defRPr>
            </a:lvl4pPr>
            <a:lvl5pPr>
              <a:spcBef>
                <a:spcPts val="1000"/>
              </a:spcBef>
              <a:defRPr sz="2000">
                <a:solidFill>
                  <a:schemeClr val="accent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extLst>
      <p:ext uri="{BB962C8B-B14F-4D97-AF65-F5344CB8AC3E}">
        <p14:creationId xmlns:p14="http://schemas.microsoft.com/office/powerpoint/2010/main" val="20292355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00A3DB"/>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B5B228C-991E-F44C-971B-FEDFAABA6F00}"/>
              </a:ext>
            </a:extLst>
          </p:cNvPr>
          <p:cNvSpPr txBox="1"/>
          <p:nvPr userDrawn="1"/>
        </p:nvSpPr>
        <p:spPr>
          <a:xfrm>
            <a:off x="4514188" y="5406104"/>
            <a:ext cx="3171825" cy="323165"/>
          </a:xfrm>
          <a:prstGeom prst="rect">
            <a:avLst/>
          </a:prstGeom>
          <a:noFill/>
        </p:spPr>
        <p:txBody>
          <a:bodyPr wrap="square" rtlCol="0">
            <a:spAutoFit/>
          </a:bodyPr>
          <a:lstStyle/>
          <a:p>
            <a:pPr algn="ctr"/>
            <a:r>
              <a:rPr lang="en-US" sz="1500">
                <a:solidFill>
                  <a:schemeClr val="bg1"/>
                </a:solidFill>
                <a:latin typeface="Calibri" panose="020F0502020204030204" pitchFamily="34" charset="0"/>
                <a:cs typeface="Calibri" panose="020F0502020204030204" pitchFamily="34" charset="0"/>
              </a:rPr>
              <a:t>TRANSPOWER.CO.NZ</a:t>
            </a:r>
          </a:p>
        </p:txBody>
      </p:sp>
      <p:sp>
        <p:nvSpPr>
          <p:cNvPr id="13" name="Text Placeholder 12">
            <a:extLst>
              <a:ext uri="{FF2B5EF4-FFF2-40B4-BE49-F238E27FC236}">
                <a16:creationId xmlns:a16="http://schemas.microsoft.com/office/drawing/2014/main" id="{A65B721C-9CED-C542-A640-D87FEF64CD4B}"/>
              </a:ext>
            </a:extLst>
          </p:cNvPr>
          <p:cNvSpPr>
            <a:spLocks noGrp="1"/>
          </p:cNvSpPr>
          <p:nvPr>
            <p:ph type="body" sz="quarter" idx="10" hasCustomPrompt="1"/>
          </p:nvPr>
        </p:nvSpPr>
        <p:spPr>
          <a:xfrm>
            <a:off x="4514188" y="3161238"/>
            <a:ext cx="3171825" cy="993775"/>
          </a:xfrm>
        </p:spPr>
        <p:txBody>
          <a:bodyPr>
            <a:noAutofit/>
          </a:bodyPr>
          <a:lstStyle>
            <a:lvl1pPr marL="0" indent="0" algn="ctr">
              <a:buNone/>
              <a:defRPr sz="3200" b="1">
                <a:solidFill>
                  <a:schemeClr val="bg1"/>
                </a:solidFill>
                <a:latin typeface="+mn-lt"/>
              </a:defRPr>
            </a:lvl1pPr>
            <a:lvl2pPr>
              <a:defRPr sz="3200"/>
            </a:lvl2pPr>
            <a:lvl3pPr>
              <a:defRPr sz="3200"/>
            </a:lvl3pPr>
            <a:lvl4pPr>
              <a:defRPr sz="3200"/>
            </a:lvl4pPr>
            <a:lvl5pPr>
              <a:defRPr sz="3200"/>
            </a:lvl5pPr>
          </a:lstStyle>
          <a:p>
            <a:pPr lvl="0"/>
            <a:r>
              <a:rPr lang="en-GB"/>
              <a:t>Thank you</a:t>
            </a:r>
            <a:endParaRPr lang="en-US"/>
          </a:p>
        </p:txBody>
      </p:sp>
      <p:pic>
        <p:nvPicPr>
          <p:cNvPr id="15" name="Picture 14">
            <a:extLst>
              <a:ext uri="{FF2B5EF4-FFF2-40B4-BE49-F238E27FC236}">
                <a16:creationId xmlns:a16="http://schemas.microsoft.com/office/drawing/2014/main" id="{A863A30B-5E83-A64C-80C5-4A0F023F55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19688" y="2941066"/>
            <a:ext cx="1952624" cy="154394"/>
          </a:xfrm>
          <a:prstGeom prst="rect">
            <a:avLst/>
          </a:prstGeom>
        </p:spPr>
      </p:pic>
      <p:pic>
        <p:nvPicPr>
          <p:cNvPr id="17" name="Picture 16">
            <a:extLst>
              <a:ext uri="{FF2B5EF4-FFF2-40B4-BE49-F238E27FC236}">
                <a16:creationId xmlns:a16="http://schemas.microsoft.com/office/drawing/2014/main" id="{59CDC15E-7A48-1944-B604-05C676AEAA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760" y="5588006"/>
            <a:ext cx="12415520" cy="1033155"/>
          </a:xfrm>
          <a:prstGeom prst="rect">
            <a:avLst/>
          </a:prstGeom>
        </p:spPr>
      </p:pic>
    </p:spTree>
    <p:extLst>
      <p:ext uri="{BB962C8B-B14F-4D97-AF65-F5344CB8AC3E}">
        <p14:creationId xmlns:p14="http://schemas.microsoft.com/office/powerpoint/2010/main" val="1803576275"/>
      </p:ext>
    </p:extLst>
  </p:cSld>
  <p:clrMapOvr>
    <a:masterClrMapping/>
  </p:clrMapOvr>
  <p:extLst>
    <p:ext uri="{DCECCB84-F9BA-43D5-87BE-67443E8EF086}">
      <p15:sldGuideLst xmlns:p15="http://schemas.microsoft.com/office/powerpoint/2012/main">
        <p15:guide id="1" pos="438">
          <p15:clr>
            <a:srgbClr val="FBAE40"/>
          </p15:clr>
        </p15:guide>
        <p15:guide id="2" pos="7242">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Section Header">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73AA9DB-77AF-49EA-90FD-F74412A0D5F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NZ"/>
          </a:p>
        </p:txBody>
      </p:sp>
      <p:sp>
        <p:nvSpPr>
          <p:cNvPr id="12" name="Title Placeholder 1">
            <a:extLst>
              <a:ext uri="{FF2B5EF4-FFF2-40B4-BE49-F238E27FC236}">
                <a16:creationId xmlns:a16="http://schemas.microsoft.com/office/drawing/2014/main" id="{212D6BEB-752D-41D2-9DAE-D91C2A40654B}"/>
              </a:ext>
            </a:extLst>
          </p:cNvPr>
          <p:cNvSpPr>
            <a:spLocks noGrp="1"/>
          </p:cNvSpPr>
          <p:nvPr>
            <p:ph type="title"/>
          </p:nvPr>
        </p:nvSpPr>
        <p:spPr>
          <a:xfrm>
            <a:off x="838200" y="482954"/>
            <a:ext cx="10515600" cy="1325563"/>
          </a:xfrm>
          <a:prstGeom prst="rect">
            <a:avLst/>
          </a:prstGeom>
        </p:spPr>
        <p:txBody>
          <a:bodyPr vert="horz" lIns="91440" tIns="45720" rIns="91440" bIns="45720" rtlCol="0" anchor="ctr">
            <a:normAutofit/>
          </a:bodyPr>
          <a:lstStyle>
            <a:lvl1pPr>
              <a:defRPr lang="en-US" sz="3200" b="1" i="0" kern="1200" baseline="0" dirty="0">
                <a:solidFill>
                  <a:srgbClr val="404040"/>
                </a:solidFill>
                <a:latin typeface="Arial"/>
                <a:ea typeface="+mj-ea"/>
                <a:cs typeface="Arial"/>
              </a:defRPr>
            </a:lvl1pPr>
          </a:lstStyle>
          <a:p>
            <a:r>
              <a:rPr lang="en-US"/>
              <a:t>Click to edit Master title style</a:t>
            </a:r>
            <a:endParaRPr lang="en-NZ"/>
          </a:p>
        </p:txBody>
      </p:sp>
      <p:sp>
        <p:nvSpPr>
          <p:cNvPr id="14" name="Text Placeholder 13">
            <a:extLst>
              <a:ext uri="{FF2B5EF4-FFF2-40B4-BE49-F238E27FC236}">
                <a16:creationId xmlns:a16="http://schemas.microsoft.com/office/drawing/2014/main" id="{7BD16498-8EFD-486C-B560-BC161BF513AD}"/>
              </a:ext>
            </a:extLst>
          </p:cNvPr>
          <p:cNvSpPr>
            <a:spLocks noGrp="1"/>
          </p:cNvSpPr>
          <p:nvPr>
            <p:ph type="body" sz="quarter" idx="10"/>
          </p:nvPr>
        </p:nvSpPr>
        <p:spPr>
          <a:xfrm>
            <a:off x="838200" y="1825625"/>
            <a:ext cx="10515600" cy="3977767"/>
          </a:xfrm>
        </p:spPr>
        <p:txBody>
          <a:bodyPr/>
          <a:lstStyle>
            <a:lvl1pPr>
              <a:defRPr sz="2400">
                <a:solidFill>
                  <a:srgbClr val="404040"/>
                </a:solidFill>
              </a:defRPr>
            </a:lvl1pPr>
            <a:lvl2pPr>
              <a:defRPr sz="2000">
                <a:solidFill>
                  <a:srgbClr val="404040"/>
                </a:solidFill>
              </a:defRPr>
            </a:lvl2pPr>
            <a:lvl3pPr>
              <a:defRPr sz="1800">
                <a:solidFill>
                  <a:srgbClr val="404040"/>
                </a:solidFill>
              </a:defRPr>
            </a:lvl3pPr>
            <a:lvl4pPr>
              <a:defRPr sz="1600">
                <a:solidFill>
                  <a:srgbClr val="404040"/>
                </a:solidFill>
              </a:defRPr>
            </a:lvl4pPr>
            <a:lvl5pPr>
              <a:defRPr sz="14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pic>
        <p:nvPicPr>
          <p:cNvPr id="23" name="Picture 22">
            <a:extLst>
              <a:ext uri="{FF2B5EF4-FFF2-40B4-BE49-F238E27FC236}">
                <a16:creationId xmlns:a16="http://schemas.microsoft.com/office/drawing/2014/main" id="{9CA33E12-8170-43BB-AF9A-A75FBA972E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4650" y="6290305"/>
            <a:ext cx="1463040" cy="397521"/>
          </a:xfrm>
          <a:prstGeom prst="rect">
            <a:avLst/>
          </a:prstGeom>
        </p:spPr>
      </p:pic>
      <p:cxnSp>
        <p:nvCxnSpPr>
          <p:cNvPr id="24" name="Straight Connector 23">
            <a:extLst>
              <a:ext uri="{FF2B5EF4-FFF2-40B4-BE49-F238E27FC236}">
                <a16:creationId xmlns:a16="http://schemas.microsoft.com/office/drawing/2014/main" id="{B39AAA11-1324-437E-ABE0-48F293186481}"/>
              </a:ext>
            </a:extLst>
          </p:cNvPr>
          <p:cNvCxnSpPr>
            <a:cxnSpLocks/>
          </p:cNvCxnSpPr>
          <p:nvPr/>
        </p:nvCxnSpPr>
        <p:spPr>
          <a:xfrm>
            <a:off x="10353675" y="6290308"/>
            <a:ext cx="0" cy="397521"/>
          </a:xfrm>
          <a:prstGeom prst="line">
            <a:avLst/>
          </a:prstGeom>
        </p:spPr>
        <p:style>
          <a:lnRef idx="1">
            <a:schemeClr val="dk1"/>
          </a:lnRef>
          <a:fillRef idx="0">
            <a:schemeClr val="dk1"/>
          </a:fillRef>
          <a:effectRef idx="0">
            <a:schemeClr val="dk1"/>
          </a:effectRef>
          <a:fontRef idx="minor">
            <a:schemeClr val="tx1"/>
          </a:fontRef>
        </p:style>
      </p:cxnSp>
      <p:pic>
        <p:nvPicPr>
          <p:cNvPr id="25" name="Picture 24">
            <a:extLst>
              <a:ext uri="{FF2B5EF4-FFF2-40B4-BE49-F238E27FC236}">
                <a16:creationId xmlns:a16="http://schemas.microsoft.com/office/drawing/2014/main" id="{96A2E748-0847-4E82-9CBA-1DB46042F9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2787" y="6380769"/>
            <a:ext cx="2149275" cy="261373"/>
          </a:xfrm>
          <a:prstGeom prst="rect">
            <a:avLst/>
          </a:prstGeom>
        </p:spPr>
      </p:pic>
      <p:cxnSp>
        <p:nvCxnSpPr>
          <p:cNvPr id="26" name="Straight Connector 25">
            <a:extLst>
              <a:ext uri="{FF2B5EF4-FFF2-40B4-BE49-F238E27FC236}">
                <a16:creationId xmlns:a16="http://schemas.microsoft.com/office/drawing/2014/main" id="{11DA92B9-9DD2-4623-A126-8F6A73AE6427}"/>
              </a:ext>
            </a:extLst>
          </p:cNvPr>
          <p:cNvCxnSpPr>
            <a:cxnSpLocks/>
          </p:cNvCxnSpPr>
          <p:nvPr/>
        </p:nvCxnSpPr>
        <p:spPr>
          <a:xfrm>
            <a:off x="9043036" y="6290304"/>
            <a:ext cx="0" cy="397521"/>
          </a:xfrm>
          <a:prstGeom prst="line">
            <a:avLst/>
          </a:prstGeom>
        </p:spPr>
        <p:style>
          <a:lnRef idx="1">
            <a:schemeClr val="dk1"/>
          </a:lnRef>
          <a:fillRef idx="0">
            <a:schemeClr val="dk1"/>
          </a:fillRef>
          <a:effectRef idx="0">
            <a:schemeClr val="dk1"/>
          </a:effectRef>
          <a:fontRef idx="minor">
            <a:schemeClr val="tx1"/>
          </a:fontRef>
        </p:style>
      </p:cxnSp>
      <p:pic>
        <p:nvPicPr>
          <p:cNvPr id="27" name="Picture 26">
            <a:extLst>
              <a:ext uri="{FF2B5EF4-FFF2-40B4-BE49-F238E27FC236}">
                <a16:creationId xmlns:a16="http://schemas.microsoft.com/office/drawing/2014/main" id="{5AE9DBF4-AFC7-41A7-8270-A94FBA1C0B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4011" y="6369146"/>
            <a:ext cx="981762" cy="272996"/>
          </a:xfrm>
          <a:prstGeom prst="rect">
            <a:avLst/>
          </a:prstGeom>
        </p:spPr>
      </p:pic>
      <p:sp>
        <p:nvSpPr>
          <p:cNvPr id="10" name="Title Placeholder 1">
            <a:extLst>
              <a:ext uri="{FF2B5EF4-FFF2-40B4-BE49-F238E27FC236}">
                <a16:creationId xmlns:a16="http://schemas.microsoft.com/office/drawing/2014/main" id="{94CE47FD-F579-4512-970C-D270D21B03B5}"/>
              </a:ext>
            </a:extLst>
          </p:cNvPr>
          <p:cNvSpPr txBox="1">
            <a:spLocks/>
          </p:cNvSpPr>
          <p:nvPr userDrawn="1"/>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NZ"/>
          </a:p>
        </p:txBody>
      </p:sp>
      <p:pic>
        <p:nvPicPr>
          <p:cNvPr id="11" name="Picture 10">
            <a:extLst>
              <a:ext uri="{FF2B5EF4-FFF2-40B4-BE49-F238E27FC236}">
                <a16:creationId xmlns:a16="http://schemas.microsoft.com/office/drawing/2014/main" id="{44F6C950-2F34-429A-A905-64825ECEA7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34650" y="6290305"/>
            <a:ext cx="1463040" cy="397521"/>
          </a:xfrm>
          <a:prstGeom prst="rect">
            <a:avLst/>
          </a:prstGeom>
        </p:spPr>
      </p:pic>
      <p:cxnSp>
        <p:nvCxnSpPr>
          <p:cNvPr id="13" name="Straight Connector 12">
            <a:extLst>
              <a:ext uri="{FF2B5EF4-FFF2-40B4-BE49-F238E27FC236}">
                <a16:creationId xmlns:a16="http://schemas.microsoft.com/office/drawing/2014/main" id="{5DE45FE9-94E3-4361-BEC6-E496DC9582A8}"/>
              </a:ext>
            </a:extLst>
          </p:cNvPr>
          <p:cNvCxnSpPr>
            <a:cxnSpLocks/>
          </p:cNvCxnSpPr>
          <p:nvPr userDrawn="1"/>
        </p:nvCxnSpPr>
        <p:spPr>
          <a:xfrm>
            <a:off x="10353675" y="6290308"/>
            <a:ext cx="0" cy="397521"/>
          </a:xfrm>
          <a:prstGeom prst="line">
            <a:avLst/>
          </a:prstGeom>
        </p:spPr>
        <p:style>
          <a:lnRef idx="1">
            <a:schemeClr val="dk1"/>
          </a:lnRef>
          <a:fillRef idx="0">
            <a:schemeClr val="dk1"/>
          </a:fillRef>
          <a:effectRef idx="0">
            <a:schemeClr val="dk1"/>
          </a:effectRef>
          <a:fontRef idx="minor">
            <a:schemeClr val="tx1"/>
          </a:fontRef>
        </p:style>
      </p:cxnSp>
      <p:pic>
        <p:nvPicPr>
          <p:cNvPr id="15" name="Picture 14">
            <a:extLst>
              <a:ext uri="{FF2B5EF4-FFF2-40B4-BE49-F238E27FC236}">
                <a16:creationId xmlns:a16="http://schemas.microsoft.com/office/drawing/2014/main" id="{D15BCEC0-8A6C-4B89-854E-762B49ADEE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12787" y="6380769"/>
            <a:ext cx="2149275" cy="261373"/>
          </a:xfrm>
          <a:prstGeom prst="rect">
            <a:avLst/>
          </a:prstGeom>
        </p:spPr>
      </p:pic>
      <p:cxnSp>
        <p:nvCxnSpPr>
          <p:cNvPr id="16" name="Straight Connector 15">
            <a:extLst>
              <a:ext uri="{FF2B5EF4-FFF2-40B4-BE49-F238E27FC236}">
                <a16:creationId xmlns:a16="http://schemas.microsoft.com/office/drawing/2014/main" id="{48A56607-89D0-4433-ACF5-73D994F31B8D}"/>
              </a:ext>
            </a:extLst>
          </p:cNvPr>
          <p:cNvCxnSpPr>
            <a:cxnSpLocks/>
          </p:cNvCxnSpPr>
          <p:nvPr userDrawn="1"/>
        </p:nvCxnSpPr>
        <p:spPr>
          <a:xfrm>
            <a:off x="9043036" y="6290304"/>
            <a:ext cx="0" cy="397521"/>
          </a:xfrm>
          <a:prstGeom prst="line">
            <a:avLst/>
          </a:prstGeom>
        </p:spPr>
        <p:style>
          <a:lnRef idx="1">
            <a:schemeClr val="dk1"/>
          </a:lnRef>
          <a:fillRef idx="0">
            <a:schemeClr val="dk1"/>
          </a:fillRef>
          <a:effectRef idx="0">
            <a:schemeClr val="dk1"/>
          </a:effectRef>
          <a:fontRef idx="minor">
            <a:schemeClr val="tx1"/>
          </a:fontRef>
        </p:style>
      </p:cxnSp>
      <p:pic>
        <p:nvPicPr>
          <p:cNvPr id="17" name="Picture 16">
            <a:extLst>
              <a:ext uri="{FF2B5EF4-FFF2-40B4-BE49-F238E27FC236}">
                <a16:creationId xmlns:a16="http://schemas.microsoft.com/office/drawing/2014/main" id="{D2956094-F771-468D-A6EF-545F6EF901F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24011" y="6369146"/>
            <a:ext cx="981762" cy="272996"/>
          </a:xfrm>
          <a:prstGeom prst="rect">
            <a:avLst/>
          </a:prstGeom>
        </p:spPr>
      </p:pic>
    </p:spTree>
    <p:extLst>
      <p:ext uri="{BB962C8B-B14F-4D97-AF65-F5344CB8AC3E}">
        <p14:creationId xmlns:p14="http://schemas.microsoft.com/office/powerpoint/2010/main" val="15840122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B6E02A-6903-4787-B958-28E0D32D8165}"/>
              </a:ext>
            </a:extLst>
          </p:cNvPr>
          <p:cNvSpPr>
            <a:spLocks noGrp="1"/>
          </p:cNvSpPr>
          <p:nvPr>
            <p:ph type="dt" sz="half" idx="10"/>
          </p:nvPr>
        </p:nvSpPr>
        <p:spPr/>
        <p:txBody>
          <a:bodyPr/>
          <a:lstStyle/>
          <a:p>
            <a:fld id="{E17AC4CD-46CA-4EBE-ABC9-EE53CBFC12A1}" type="datetimeFigureOut">
              <a:rPr lang="en-NZ" smtClean="0"/>
              <a:t>14/10/2025</a:t>
            </a:fld>
            <a:endParaRPr lang="en-NZ"/>
          </a:p>
        </p:txBody>
      </p:sp>
      <p:sp>
        <p:nvSpPr>
          <p:cNvPr id="3" name="Footer Placeholder 2">
            <a:extLst>
              <a:ext uri="{FF2B5EF4-FFF2-40B4-BE49-F238E27FC236}">
                <a16:creationId xmlns:a16="http://schemas.microsoft.com/office/drawing/2014/main" id="{26382AFB-C502-4EB0-9D4E-30FA6DB542F8}"/>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3DCB9298-35A1-4A9C-AA23-9B53247088B8}"/>
              </a:ext>
            </a:extLst>
          </p:cNvPr>
          <p:cNvSpPr>
            <a:spLocks noGrp="1"/>
          </p:cNvSpPr>
          <p:nvPr>
            <p:ph type="sldNum" sz="quarter" idx="12"/>
          </p:nvPr>
        </p:nvSpPr>
        <p:spPr/>
        <p:txBody>
          <a:bodyPr/>
          <a:lstStyle/>
          <a:p>
            <a:fld id="{88371B5D-C8A8-46E1-8433-C0AACEF0BC2D}" type="slidenum">
              <a:rPr lang="en-NZ" smtClean="0"/>
              <a:t>‹#›</a:t>
            </a:fld>
            <a:endParaRPr lang="en-NZ"/>
          </a:p>
        </p:txBody>
      </p:sp>
    </p:spTree>
    <p:extLst>
      <p:ext uri="{BB962C8B-B14F-4D97-AF65-F5344CB8AC3E}">
        <p14:creationId xmlns:p14="http://schemas.microsoft.com/office/powerpoint/2010/main" val="814048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Section Opener Image &amp; Graphic">
    <p:bg>
      <p:bgRef idx="1001">
        <a:schemeClr val="bg1"/>
      </p:bgRef>
    </p:bg>
    <p:spTree>
      <p:nvGrpSpPr>
        <p:cNvPr id="1" name=""/>
        <p:cNvGrpSpPr/>
        <p:nvPr/>
      </p:nvGrpSpPr>
      <p:grpSpPr>
        <a:xfrm>
          <a:off x="0" y="0"/>
          <a:ext cx="0" cy="0"/>
          <a:chOff x="0" y="0"/>
          <a:chExt cx="0" cy="0"/>
        </a:xfrm>
      </p:grpSpPr>
      <p:pic>
        <p:nvPicPr>
          <p:cNvPr id="4" name="Picture 3" descr="A picture containing grass, sky, outdoor, field&#10;&#10;Description automatically generated">
            <a:extLst>
              <a:ext uri="{FF2B5EF4-FFF2-40B4-BE49-F238E27FC236}">
                <a16:creationId xmlns:a16="http://schemas.microsoft.com/office/drawing/2014/main" id="{9107AF23-0F86-534A-A215-E0CB836C028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8" name="Title 1">
            <a:extLst>
              <a:ext uri="{FF2B5EF4-FFF2-40B4-BE49-F238E27FC236}">
                <a16:creationId xmlns:a16="http://schemas.microsoft.com/office/drawing/2014/main" id="{A1DDC1E4-2081-5740-BD48-154007C06291}"/>
              </a:ext>
            </a:extLst>
          </p:cNvPr>
          <p:cNvSpPr>
            <a:spLocks noGrp="1"/>
          </p:cNvSpPr>
          <p:nvPr>
            <p:ph type="ctrTitle" hasCustomPrompt="1"/>
          </p:nvPr>
        </p:nvSpPr>
        <p:spPr>
          <a:xfrm>
            <a:off x="695325" y="5104969"/>
            <a:ext cx="8111270" cy="647650"/>
          </a:xfrm>
        </p:spPr>
        <p:txBody>
          <a:bodyPr anchor="b">
            <a:normAutofit/>
          </a:bodyPr>
          <a:lstStyle>
            <a:lvl1pPr algn="l">
              <a:defRPr sz="4000">
                <a:solidFill>
                  <a:schemeClr val="bg1"/>
                </a:solidFill>
              </a:defRPr>
            </a:lvl1pPr>
          </a:lstStyle>
          <a:p>
            <a:r>
              <a:rPr lang="en-GB"/>
              <a:t>Section Title</a:t>
            </a:r>
            <a:endParaRPr lang="en-US"/>
          </a:p>
        </p:txBody>
      </p:sp>
      <p:pic>
        <p:nvPicPr>
          <p:cNvPr id="11" name="Picture 10">
            <a:extLst>
              <a:ext uri="{FF2B5EF4-FFF2-40B4-BE49-F238E27FC236}">
                <a16:creationId xmlns:a16="http://schemas.microsoft.com/office/drawing/2014/main" id="{3C5CA6AC-3EA8-264B-B1EB-F4E0E0B4B9F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7615" y="4841915"/>
            <a:ext cx="1474084" cy="116555"/>
          </a:xfrm>
          <a:prstGeom prst="rect">
            <a:avLst/>
          </a:prstGeom>
        </p:spPr>
      </p:pic>
      <p:pic>
        <p:nvPicPr>
          <p:cNvPr id="12" name="Picture 11" descr="Shape, circle&#10;&#10;Description automatically generated">
            <a:extLst>
              <a:ext uri="{FF2B5EF4-FFF2-40B4-BE49-F238E27FC236}">
                <a16:creationId xmlns:a16="http://schemas.microsoft.com/office/drawing/2014/main" id="{3CBF3B1F-919A-8D47-B584-2CE1C870899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32134" y="423008"/>
            <a:ext cx="5040466" cy="4789071"/>
          </a:xfrm>
          <a:prstGeom prst="rect">
            <a:avLst/>
          </a:prstGeom>
        </p:spPr>
      </p:pic>
    </p:spTree>
    <p:extLst>
      <p:ext uri="{BB962C8B-B14F-4D97-AF65-F5344CB8AC3E}">
        <p14:creationId xmlns:p14="http://schemas.microsoft.com/office/powerpoint/2010/main" val="3324423068"/>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DA780-9BEA-F12C-07C2-AABB985143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2831BAA5-0550-19F6-3004-239958B0D3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392CA1CB-403B-08D1-E5B0-696FCB1A165D}"/>
              </a:ext>
            </a:extLst>
          </p:cNvPr>
          <p:cNvSpPr>
            <a:spLocks noGrp="1"/>
          </p:cNvSpPr>
          <p:nvPr>
            <p:ph type="dt" sz="half" idx="10"/>
          </p:nvPr>
        </p:nvSpPr>
        <p:spPr/>
        <p:txBody>
          <a:bodyPr/>
          <a:lstStyle/>
          <a:p>
            <a:fld id="{3C43E83A-1C74-4CCE-BC54-54281CB00924}" type="datetimeFigureOut">
              <a:rPr lang="en-NZ" smtClean="0"/>
              <a:t>14/10/2025</a:t>
            </a:fld>
            <a:endParaRPr lang="en-NZ"/>
          </a:p>
        </p:txBody>
      </p:sp>
      <p:sp>
        <p:nvSpPr>
          <p:cNvPr id="5" name="Footer Placeholder 4">
            <a:extLst>
              <a:ext uri="{FF2B5EF4-FFF2-40B4-BE49-F238E27FC236}">
                <a16:creationId xmlns:a16="http://schemas.microsoft.com/office/drawing/2014/main" id="{2CD4FCF9-0886-F544-A5A7-61E29E1C9385}"/>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E8005B92-6825-6CB5-CBA9-52A54DB26188}"/>
              </a:ext>
            </a:extLst>
          </p:cNvPr>
          <p:cNvSpPr>
            <a:spLocks noGrp="1"/>
          </p:cNvSpPr>
          <p:nvPr>
            <p:ph type="sldNum" sz="quarter" idx="12"/>
          </p:nvPr>
        </p:nvSpPr>
        <p:spPr/>
        <p:txBody>
          <a:bodyPr/>
          <a:lstStyle/>
          <a:p>
            <a:fld id="{1DEEE046-221C-4EA9-B71E-7FA8DD4A068F}" type="slidenum">
              <a:rPr lang="en-NZ" smtClean="0"/>
              <a:t>‹#›</a:t>
            </a:fld>
            <a:endParaRPr lang="en-NZ"/>
          </a:p>
        </p:txBody>
      </p:sp>
    </p:spTree>
    <p:extLst>
      <p:ext uri="{BB962C8B-B14F-4D97-AF65-F5344CB8AC3E}">
        <p14:creationId xmlns:p14="http://schemas.microsoft.com/office/powerpoint/2010/main" val="15995665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0911-3AA2-B578-BF19-D3E6B1C2E4F4}"/>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FE33ABA2-6036-7ED9-6441-D2A3F335A8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3DD07498-00DB-47EA-1D19-56A284E6EFD8}"/>
              </a:ext>
            </a:extLst>
          </p:cNvPr>
          <p:cNvSpPr>
            <a:spLocks noGrp="1"/>
          </p:cNvSpPr>
          <p:nvPr>
            <p:ph type="dt" sz="half" idx="10"/>
          </p:nvPr>
        </p:nvSpPr>
        <p:spPr/>
        <p:txBody>
          <a:bodyPr/>
          <a:lstStyle/>
          <a:p>
            <a:fld id="{3C43E83A-1C74-4CCE-BC54-54281CB00924}" type="datetimeFigureOut">
              <a:rPr lang="en-NZ" smtClean="0"/>
              <a:t>14/10/2025</a:t>
            </a:fld>
            <a:endParaRPr lang="en-NZ"/>
          </a:p>
        </p:txBody>
      </p:sp>
      <p:sp>
        <p:nvSpPr>
          <p:cNvPr id="5" name="Footer Placeholder 4">
            <a:extLst>
              <a:ext uri="{FF2B5EF4-FFF2-40B4-BE49-F238E27FC236}">
                <a16:creationId xmlns:a16="http://schemas.microsoft.com/office/drawing/2014/main" id="{B6E761CF-7250-3ECA-005E-AE5C372E9A5D}"/>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6B427FA8-5AC8-9DEC-1CF8-3451917098FA}"/>
              </a:ext>
            </a:extLst>
          </p:cNvPr>
          <p:cNvSpPr>
            <a:spLocks noGrp="1"/>
          </p:cNvSpPr>
          <p:nvPr>
            <p:ph type="sldNum" sz="quarter" idx="12"/>
          </p:nvPr>
        </p:nvSpPr>
        <p:spPr/>
        <p:txBody>
          <a:bodyPr/>
          <a:lstStyle/>
          <a:p>
            <a:fld id="{1DEEE046-221C-4EA9-B71E-7FA8DD4A068F}" type="slidenum">
              <a:rPr lang="en-NZ" smtClean="0"/>
              <a:t>‹#›</a:t>
            </a:fld>
            <a:endParaRPr lang="en-NZ"/>
          </a:p>
        </p:txBody>
      </p:sp>
    </p:spTree>
    <p:extLst>
      <p:ext uri="{BB962C8B-B14F-4D97-AF65-F5344CB8AC3E}">
        <p14:creationId xmlns:p14="http://schemas.microsoft.com/office/powerpoint/2010/main" val="7535163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3466F-1DFE-72D8-E18F-4691AA1F74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24AB917E-2FDD-0903-C6CC-A233F4BD696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F42CDD-2037-E42F-CB15-48267877F99D}"/>
              </a:ext>
            </a:extLst>
          </p:cNvPr>
          <p:cNvSpPr>
            <a:spLocks noGrp="1"/>
          </p:cNvSpPr>
          <p:nvPr>
            <p:ph type="dt" sz="half" idx="10"/>
          </p:nvPr>
        </p:nvSpPr>
        <p:spPr/>
        <p:txBody>
          <a:bodyPr/>
          <a:lstStyle/>
          <a:p>
            <a:fld id="{3C43E83A-1C74-4CCE-BC54-54281CB00924}" type="datetimeFigureOut">
              <a:rPr lang="en-NZ" smtClean="0"/>
              <a:t>14/10/2025</a:t>
            </a:fld>
            <a:endParaRPr lang="en-NZ"/>
          </a:p>
        </p:txBody>
      </p:sp>
      <p:sp>
        <p:nvSpPr>
          <p:cNvPr id="5" name="Footer Placeholder 4">
            <a:extLst>
              <a:ext uri="{FF2B5EF4-FFF2-40B4-BE49-F238E27FC236}">
                <a16:creationId xmlns:a16="http://schemas.microsoft.com/office/drawing/2014/main" id="{56BE3017-0F8A-DC2D-D7DE-70AD75FB105B}"/>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64B14BDB-8B4D-F36C-089F-B53873FC3AF0}"/>
              </a:ext>
            </a:extLst>
          </p:cNvPr>
          <p:cNvSpPr>
            <a:spLocks noGrp="1"/>
          </p:cNvSpPr>
          <p:nvPr>
            <p:ph type="sldNum" sz="quarter" idx="12"/>
          </p:nvPr>
        </p:nvSpPr>
        <p:spPr/>
        <p:txBody>
          <a:bodyPr/>
          <a:lstStyle/>
          <a:p>
            <a:fld id="{1DEEE046-221C-4EA9-B71E-7FA8DD4A068F}" type="slidenum">
              <a:rPr lang="en-NZ" smtClean="0"/>
              <a:t>‹#›</a:t>
            </a:fld>
            <a:endParaRPr lang="en-NZ"/>
          </a:p>
        </p:txBody>
      </p:sp>
    </p:spTree>
    <p:extLst>
      <p:ext uri="{BB962C8B-B14F-4D97-AF65-F5344CB8AC3E}">
        <p14:creationId xmlns:p14="http://schemas.microsoft.com/office/powerpoint/2010/main" val="20877322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A66AA-14E5-1A43-5DCD-4D5EB7092CA8}"/>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880EE169-D60F-B240-7075-6173A7C2F9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0BFDD5F3-13A9-9F08-4345-43BF32E53B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39EF2FBE-8F67-FEB0-42E9-54A1ACB8C4A6}"/>
              </a:ext>
            </a:extLst>
          </p:cNvPr>
          <p:cNvSpPr>
            <a:spLocks noGrp="1"/>
          </p:cNvSpPr>
          <p:nvPr>
            <p:ph type="dt" sz="half" idx="10"/>
          </p:nvPr>
        </p:nvSpPr>
        <p:spPr/>
        <p:txBody>
          <a:bodyPr/>
          <a:lstStyle/>
          <a:p>
            <a:fld id="{3C43E83A-1C74-4CCE-BC54-54281CB00924}" type="datetimeFigureOut">
              <a:rPr lang="en-NZ" smtClean="0"/>
              <a:t>14/10/2025</a:t>
            </a:fld>
            <a:endParaRPr lang="en-NZ"/>
          </a:p>
        </p:txBody>
      </p:sp>
      <p:sp>
        <p:nvSpPr>
          <p:cNvPr id="6" name="Footer Placeholder 5">
            <a:extLst>
              <a:ext uri="{FF2B5EF4-FFF2-40B4-BE49-F238E27FC236}">
                <a16:creationId xmlns:a16="http://schemas.microsoft.com/office/drawing/2014/main" id="{46CB8733-C671-6587-2563-4CE4A7DE1793}"/>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D45ADE8E-D027-DC7B-A030-F50946F9761D}"/>
              </a:ext>
            </a:extLst>
          </p:cNvPr>
          <p:cNvSpPr>
            <a:spLocks noGrp="1"/>
          </p:cNvSpPr>
          <p:nvPr>
            <p:ph type="sldNum" sz="quarter" idx="12"/>
          </p:nvPr>
        </p:nvSpPr>
        <p:spPr/>
        <p:txBody>
          <a:bodyPr/>
          <a:lstStyle/>
          <a:p>
            <a:fld id="{1DEEE046-221C-4EA9-B71E-7FA8DD4A068F}" type="slidenum">
              <a:rPr lang="en-NZ" smtClean="0"/>
              <a:t>‹#›</a:t>
            </a:fld>
            <a:endParaRPr lang="en-NZ"/>
          </a:p>
        </p:txBody>
      </p:sp>
    </p:spTree>
    <p:extLst>
      <p:ext uri="{BB962C8B-B14F-4D97-AF65-F5344CB8AC3E}">
        <p14:creationId xmlns:p14="http://schemas.microsoft.com/office/powerpoint/2010/main" val="24175758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1406B-3EE3-E3E5-DBE8-884BBFEAA75B}"/>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AD6FC326-1CFF-2B07-6FFA-95C3001E05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0F3D06-131C-3C8B-3CC8-2BCAA13FF3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901690A2-5ECD-73D1-857E-200EAEC139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7C4E77-F814-9D00-9FB6-4AEB7E1DF2F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2D5836DA-BB6D-0D7B-EF49-1469705524AB}"/>
              </a:ext>
            </a:extLst>
          </p:cNvPr>
          <p:cNvSpPr>
            <a:spLocks noGrp="1"/>
          </p:cNvSpPr>
          <p:nvPr>
            <p:ph type="dt" sz="half" idx="10"/>
          </p:nvPr>
        </p:nvSpPr>
        <p:spPr/>
        <p:txBody>
          <a:bodyPr/>
          <a:lstStyle/>
          <a:p>
            <a:fld id="{3C43E83A-1C74-4CCE-BC54-54281CB00924}" type="datetimeFigureOut">
              <a:rPr lang="en-NZ" smtClean="0"/>
              <a:t>14/10/2025</a:t>
            </a:fld>
            <a:endParaRPr lang="en-NZ"/>
          </a:p>
        </p:txBody>
      </p:sp>
      <p:sp>
        <p:nvSpPr>
          <p:cNvPr id="8" name="Footer Placeholder 7">
            <a:extLst>
              <a:ext uri="{FF2B5EF4-FFF2-40B4-BE49-F238E27FC236}">
                <a16:creationId xmlns:a16="http://schemas.microsoft.com/office/drawing/2014/main" id="{A62840E8-9B70-D3A6-FBDE-82D2663C3160}"/>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0C74AED6-9011-A250-E69C-C98ADB0D6E76}"/>
              </a:ext>
            </a:extLst>
          </p:cNvPr>
          <p:cNvSpPr>
            <a:spLocks noGrp="1"/>
          </p:cNvSpPr>
          <p:nvPr>
            <p:ph type="sldNum" sz="quarter" idx="12"/>
          </p:nvPr>
        </p:nvSpPr>
        <p:spPr/>
        <p:txBody>
          <a:bodyPr/>
          <a:lstStyle/>
          <a:p>
            <a:fld id="{1DEEE046-221C-4EA9-B71E-7FA8DD4A068F}" type="slidenum">
              <a:rPr lang="en-NZ" smtClean="0"/>
              <a:t>‹#›</a:t>
            </a:fld>
            <a:endParaRPr lang="en-NZ"/>
          </a:p>
        </p:txBody>
      </p:sp>
    </p:spTree>
    <p:extLst>
      <p:ext uri="{BB962C8B-B14F-4D97-AF65-F5344CB8AC3E}">
        <p14:creationId xmlns:p14="http://schemas.microsoft.com/office/powerpoint/2010/main" val="36745958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622ED-5D19-5189-7524-81D8EAE48DD3}"/>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917DB858-718C-09BD-AA90-85FB8FC3AC18}"/>
              </a:ext>
            </a:extLst>
          </p:cNvPr>
          <p:cNvSpPr>
            <a:spLocks noGrp="1"/>
          </p:cNvSpPr>
          <p:nvPr>
            <p:ph type="dt" sz="half" idx="10"/>
          </p:nvPr>
        </p:nvSpPr>
        <p:spPr/>
        <p:txBody>
          <a:bodyPr/>
          <a:lstStyle/>
          <a:p>
            <a:fld id="{3C43E83A-1C74-4CCE-BC54-54281CB00924}" type="datetimeFigureOut">
              <a:rPr lang="en-NZ" smtClean="0"/>
              <a:t>14/10/2025</a:t>
            </a:fld>
            <a:endParaRPr lang="en-NZ"/>
          </a:p>
        </p:txBody>
      </p:sp>
      <p:sp>
        <p:nvSpPr>
          <p:cNvPr id="4" name="Footer Placeholder 3">
            <a:extLst>
              <a:ext uri="{FF2B5EF4-FFF2-40B4-BE49-F238E27FC236}">
                <a16:creationId xmlns:a16="http://schemas.microsoft.com/office/drawing/2014/main" id="{75A131DA-BF00-0268-7B20-A1C8AF4D38CD}"/>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B81C5AB3-25DE-4055-89D6-08A1FCAADC89}"/>
              </a:ext>
            </a:extLst>
          </p:cNvPr>
          <p:cNvSpPr>
            <a:spLocks noGrp="1"/>
          </p:cNvSpPr>
          <p:nvPr>
            <p:ph type="sldNum" sz="quarter" idx="12"/>
          </p:nvPr>
        </p:nvSpPr>
        <p:spPr/>
        <p:txBody>
          <a:bodyPr/>
          <a:lstStyle/>
          <a:p>
            <a:fld id="{1DEEE046-221C-4EA9-B71E-7FA8DD4A068F}" type="slidenum">
              <a:rPr lang="en-NZ" smtClean="0"/>
              <a:t>‹#›</a:t>
            </a:fld>
            <a:endParaRPr lang="en-NZ"/>
          </a:p>
        </p:txBody>
      </p:sp>
    </p:spTree>
    <p:extLst>
      <p:ext uri="{BB962C8B-B14F-4D97-AF65-F5344CB8AC3E}">
        <p14:creationId xmlns:p14="http://schemas.microsoft.com/office/powerpoint/2010/main" val="19499842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3C6CFA-973E-3DEF-D5DA-1C15135E3F2C}"/>
              </a:ext>
            </a:extLst>
          </p:cNvPr>
          <p:cNvSpPr>
            <a:spLocks noGrp="1"/>
          </p:cNvSpPr>
          <p:nvPr>
            <p:ph type="dt" sz="half" idx="10"/>
          </p:nvPr>
        </p:nvSpPr>
        <p:spPr/>
        <p:txBody>
          <a:bodyPr/>
          <a:lstStyle/>
          <a:p>
            <a:fld id="{3C43E83A-1C74-4CCE-BC54-54281CB00924}" type="datetimeFigureOut">
              <a:rPr lang="en-NZ" smtClean="0"/>
              <a:t>14/10/2025</a:t>
            </a:fld>
            <a:endParaRPr lang="en-NZ"/>
          </a:p>
        </p:txBody>
      </p:sp>
      <p:sp>
        <p:nvSpPr>
          <p:cNvPr id="3" name="Footer Placeholder 2">
            <a:extLst>
              <a:ext uri="{FF2B5EF4-FFF2-40B4-BE49-F238E27FC236}">
                <a16:creationId xmlns:a16="http://schemas.microsoft.com/office/drawing/2014/main" id="{7CDB44A5-6CB0-7CE9-0705-B2AC1B7E4021}"/>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06DB1978-ABA3-515F-A446-DF11A9BEF843}"/>
              </a:ext>
            </a:extLst>
          </p:cNvPr>
          <p:cNvSpPr>
            <a:spLocks noGrp="1"/>
          </p:cNvSpPr>
          <p:nvPr>
            <p:ph type="sldNum" sz="quarter" idx="12"/>
          </p:nvPr>
        </p:nvSpPr>
        <p:spPr/>
        <p:txBody>
          <a:bodyPr/>
          <a:lstStyle/>
          <a:p>
            <a:fld id="{1DEEE046-221C-4EA9-B71E-7FA8DD4A068F}" type="slidenum">
              <a:rPr lang="en-NZ" smtClean="0"/>
              <a:t>‹#›</a:t>
            </a:fld>
            <a:endParaRPr lang="en-NZ"/>
          </a:p>
        </p:txBody>
      </p:sp>
    </p:spTree>
    <p:extLst>
      <p:ext uri="{BB962C8B-B14F-4D97-AF65-F5344CB8AC3E}">
        <p14:creationId xmlns:p14="http://schemas.microsoft.com/office/powerpoint/2010/main" val="6338306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43A24-6715-73DA-7939-D6F933D9B5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01934D34-18C6-2ED6-E88E-0B1280BCB8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2497CFA0-F8FF-BE9B-7D98-BD34FF79F9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A9874B-E154-E981-0072-F01FDFA52DB5}"/>
              </a:ext>
            </a:extLst>
          </p:cNvPr>
          <p:cNvSpPr>
            <a:spLocks noGrp="1"/>
          </p:cNvSpPr>
          <p:nvPr>
            <p:ph type="dt" sz="half" idx="10"/>
          </p:nvPr>
        </p:nvSpPr>
        <p:spPr/>
        <p:txBody>
          <a:bodyPr/>
          <a:lstStyle/>
          <a:p>
            <a:fld id="{3C43E83A-1C74-4CCE-BC54-54281CB00924}" type="datetimeFigureOut">
              <a:rPr lang="en-NZ" smtClean="0"/>
              <a:t>14/10/2025</a:t>
            </a:fld>
            <a:endParaRPr lang="en-NZ"/>
          </a:p>
        </p:txBody>
      </p:sp>
      <p:sp>
        <p:nvSpPr>
          <p:cNvPr id="6" name="Footer Placeholder 5">
            <a:extLst>
              <a:ext uri="{FF2B5EF4-FFF2-40B4-BE49-F238E27FC236}">
                <a16:creationId xmlns:a16="http://schemas.microsoft.com/office/drawing/2014/main" id="{E217CF11-CDB9-14A0-5EE6-E57AA1290965}"/>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45BDBD5B-D19E-1D60-2F7A-292AA712A9D3}"/>
              </a:ext>
            </a:extLst>
          </p:cNvPr>
          <p:cNvSpPr>
            <a:spLocks noGrp="1"/>
          </p:cNvSpPr>
          <p:nvPr>
            <p:ph type="sldNum" sz="quarter" idx="12"/>
          </p:nvPr>
        </p:nvSpPr>
        <p:spPr/>
        <p:txBody>
          <a:bodyPr/>
          <a:lstStyle/>
          <a:p>
            <a:fld id="{1DEEE046-221C-4EA9-B71E-7FA8DD4A068F}" type="slidenum">
              <a:rPr lang="en-NZ" smtClean="0"/>
              <a:t>‹#›</a:t>
            </a:fld>
            <a:endParaRPr lang="en-NZ"/>
          </a:p>
        </p:txBody>
      </p:sp>
    </p:spTree>
    <p:extLst>
      <p:ext uri="{BB962C8B-B14F-4D97-AF65-F5344CB8AC3E}">
        <p14:creationId xmlns:p14="http://schemas.microsoft.com/office/powerpoint/2010/main" val="17416352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888DE-F64A-6211-7C6D-432949B07E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47D50AEE-7CD1-FFA6-033C-C94BA8F9C1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A0AF8BBC-4BD9-42FD-6C04-5AF90DCAE4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D1894E-DA55-BD0E-7836-6DC78508C8AF}"/>
              </a:ext>
            </a:extLst>
          </p:cNvPr>
          <p:cNvSpPr>
            <a:spLocks noGrp="1"/>
          </p:cNvSpPr>
          <p:nvPr>
            <p:ph type="dt" sz="half" idx="10"/>
          </p:nvPr>
        </p:nvSpPr>
        <p:spPr/>
        <p:txBody>
          <a:bodyPr/>
          <a:lstStyle/>
          <a:p>
            <a:fld id="{3C43E83A-1C74-4CCE-BC54-54281CB00924}" type="datetimeFigureOut">
              <a:rPr lang="en-NZ" smtClean="0"/>
              <a:t>14/10/2025</a:t>
            </a:fld>
            <a:endParaRPr lang="en-NZ"/>
          </a:p>
        </p:txBody>
      </p:sp>
      <p:sp>
        <p:nvSpPr>
          <p:cNvPr id="6" name="Footer Placeholder 5">
            <a:extLst>
              <a:ext uri="{FF2B5EF4-FFF2-40B4-BE49-F238E27FC236}">
                <a16:creationId xmlns:a16="http://schemas.microsoft.com/office/drawing/2014/main" id="{99BE616F-9226-E486-E585-F6A253780BF9}"/>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B094E122-6268-A542-DDCF-6ED4D21C19D1}"/>
              </a:ext>
            </a:extLst>
          </p:cNvPr>
          <p:cNvSpPr>
            <a:spLocks noGrp="1"/>
          </p:cNvSpPr>
          <p:nvPr>
            <p:ph type="sldNum" sz="quarter" idx="12"/>
          </p:nvPr>
        </p:nvSpPr>
        <p:spPr/>
        <p:txBody>
          <a:bodyPr/>
          <a:lstStyle/>
          <a:p>
            <a:fld id="{1DEEE046-221C-4EA9-B71E-7FA8DD4A068F}" type="slidenum">
              <a:rPr lang="en-NZ" smtClean="0"/>
              <a:t>‹#›</a:t>
            </a:fld>
            <a:endParaRPr lang="en-NZ"/>
          </a:p>
        </p:txBody>
      </p:sp>
    </p:spTree>
    <p:extLst>
      <p:ext uri="{BB962C8B-B14F-4D97-AF65-F5344CB8AC3E}">
        <p14:creationId xmlns:p14="http://schemas.microsoft.com/office/powerpoint/2010/main" val="10806424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F967E-A8EA-F135-7E9E-37E1FB72D303}"/>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79C9E4C5-DCDC-07E3-7F21-AE47B42E7D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13A174D5-02C8-930C-A18D-C428E8F24E97}"/>
              </a:ext>
            </a:extLst>
          </p:cNvPr>
          <p:cNvSpPr>
            <a:spLocks noGrp="1"/>
          </p:cNvSpPr>
          <p:nvPr>
            <p:ph type="dt" sz="half" idx="10"/>
          </p:nvPr>
        </p:nvSpPr>
        <p:spPr/>
        <p:txBody>
          <a:bodyPr/>
          <a:lstStyle/>
          <a:p>
            <a:fld id="{3C43E83A-1C74-4CCE-BC54-54281CB00924}" type="datetimeFigureOut">
              <a:rPr lang="en-NZ" smtClean="0"/>
              <a:t>14/10/2025</a:t>
            </a:fld>
            <a:endParaRPr lang="en-NZ"/>
          </a:p>
        </p:txBody>
      </p:sp>
      <p:sp>
        <p:nvSpPr>
          <p:cNvPr id="5" name="Footer Placeholder 4">
            <a:extLst>
              <a:ext uri="{FF2B5EF4-FFF2-40B4-BE49-F238E27FC236}">
                <a16:creationId xmlns:a16="http://schemas.microsoft.com/office/drawing/2014/main" id="{D27620E4-AC7E-AFE2-0AC5-B9AD7AB39618}"/>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F2146D1C-42FD-ACA2-A7D5-9A1C6CDE6C4F}"/>
              </a:ext>
            </a:extLst>
          </p:cNvPr>
          <p:cNvSpPr>
            <a:spLocks noGrp="1"/>
          </p:cNvSpPr>
          <p:nvPr>
            <p:ph type="sldNum" sz="quarter" idx="12"/>
          </p:nvPr>
        </p:nvSpPr>
        <p:spPr/>
        <p:txBody>
          <a:bodyPr/>
          <a:lstStyle/>
          <a:p>
            <a:fld id="{1DEEE046-221C-4EA9-B71E-7FA8DD4A068F}" type="slidenum">
              <a:rPr lang="en-NZ" smtClean="0"/>
              <a:t>‹#›</a:t>
            </a:fld>
            <a:endParaRPr lang="en-NZ"/>
          </a:p>
        </p:txBody>
      </p:sp>
    </p:spTree>
    <p:extLst>
      <p:ext uri="{BB962C8B-B14F-4D97-AF65-F5344CB8AC3E}">
        <p14:creationId xmlns:p14="http://schemas.microsoft.com/office/powerpoint/2010/main" val="2666259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Section Opener Image &amp; Graphic">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472BF3-E234-0E4E-8D68-A4DA08F30AB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Title 1">
            <a:extLst>
              <a:ext uri="{FF2B5EF4-FFF2-40B4-BE49-F238E27FC236}">
                <a16:creationId xmlns:a16="http://schemas.microsoft.com/office/drawing/2014/main" id="{A1DDC1E4-2081-5740-BD48-154007C06291}"/>
              </a:ext>
            </a:extLst>
          </p:cNvPr>
          <p:cNvSpPr>
            <a:spLocks noGrp="1"/>
          </p:cNvSpPr>
          <p:nvPr>
            <p:ph type="ctrTitle" hasCustomPrompt="1"/>
          </p:nvPr>
        </p:nvSpPr>
        <p:spPr>
          <a:xfrm>
            <a:off x="695325" y="5104969"/>
            <a:ext cx="8111270" cy="647650"/>
          </a:xfrm>
        </p:spPr>
        <p:txBody>
          <a:bodyPr anchor="b">
            <a:normAutofit/>
          </a:bodyPr>
          <a:lstStyle>
            <a:lvl1pPr algn="l">
              <a:defRPr sz="4000">
                <a:solidFill>
                  <a:schemeClr val="bg1"/>
                </a:solidFill>
              </a:defRPr>
            </a:lvl1pPr>
          </a:lstStyle>
          <a:p>
            <a:r>
              <a:rPr lang="en-GB"/>
              <a:t>Section Title</a:t>
            </a:r>
            <a:endParaRPr lang="en-US"/>
          </a:p>
        </p:txBody>
      </p:sp>
      <p:pic>
        <p:nvPicPr>
          <p:cNvPr id="11" name="Picture 10">
            <a:extLst>
              <a:ext uri="{FF2B5EF4-FFF2-40B4-BE49-F238E27FC236}">
                <a16:creationId xmlns:a16="http://schemas.microsoft.com/office/drawing/2014/main" id="{3C5CA6AC-3EA8-264B-B1EB-F4E0E0B4B9F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7615" y="4841915"/>
            <a:ext cx="1474084" cy="116555"/>
          </a:xfrm>
          <a:prstGeom prst="rect">
            <a:avLst/>
          </a:prstGeom>
        </p:spPr>
      </p:pic>
      <p:pic>
        <p:nvPicPr>
          <p:cNvPr id="12" name="Picture 11" descr="Shape, circle&#10;&#10;Description automatically generated">
            <a:extLst>
              <a:ext uri="{FF2B5EF4-FFF2-40B4-BE49-F238E27FC236}">
                <a16:creationId xmlns:a16="http://schemas.microsoft.com/office/drawing/2014/main" id="{3CBF3B1F-919A-8D47-B584-2CE1C870899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32134" y="423008"/>
            <a:ext cx="5040466" cy="4789071"/>
          </a:xfrm>
          <a:prstGeom prst="rect">
            <a:avLst/>
          </a:prstGeom>
        </p:spPr>
      </p:pic>
    </p:spTree>
    <p:extLst>
      <p:ext uri="{BB962C8B-B14F-4D97-AF65-F5344CB8AC3E}">
        <p14:creationId xmlns:p14="http://schemas.microsoft.com/office/powerpoint/2010/main" val="2053185297"/>
      </p:ext>
    </p:extLst>
  </p:cSld>
  <p:clrMapOvr>
    <a:overrideClrMapping bg1="lt1" tx1="dk1" bg2="lt2" tx2="dk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4ED691-E4A3-614F-935C-CF2F733B8BE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883FC2F8-80CC-3AA9-27F3-589C09648C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4538EE2A-7F6B-8A41-A781-9C99D2F19315}"/>
              </a:ext>
            </a:extLst>
          </p:cNvPr>
          <p:cNvSpPr>
            <a:spLocks noGrp="1"/>
          </p:cNvSpPr>
          <p:nvPr>
            <p:ph type="dt" sz="half" idx="10"/>
          </p:nvPr>
        </p:nvSpPr>
        <p:spPr/>
        <p:txBody>
          <a:bodyPr/>
          <a:lstStyle/>
          <a:p>
            <a:fld id="{3C43E83A-1C74-4CCE-BC54-54281CB00924}" type="datetimeFigureOut">
              <a:rPr lang="en-NZ" smtClean="0"/>
              <a:t>14/10/2025</a:t>
            </a:fld>
            <a:endParaRPr lang="en-NZ"/>
          </a:p>
        </p:txBody>
      </p:sp>
      <p:sp>
        <p:nvSpPr>
          <p:cNvPr id="5" name="Footer Placeholder 4">
            <a:extLst>
              <a:ext uri="{FF2B5EF4-FFF2-40B4-BE49-F238E27FC236}">
                <a16:creationId xmlns:a16="http://schemas.microsoft.com/office/drawing/2014/main" id="{A410058D-BB1E-9F47-ECC4-15BAEC23EE48}"/>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C3A68B6C-3450-621F-F1CA-5481C9E82802}"/>
              </a:ext>
            </a:extLst>
          </p:cNvPr>
          <p:cNvSpPr>
            <a:spLocks noGrp="1"/>
          </p:cNvSpPr>
          <p:nvPr>
            <p:ph type="sldNum" sz="quarter" idx="12"/>
          </p:nvPr>
        </p:nvSpPr>
        <p:spPr/>
        <p:txBody>
          <a:bodyPr/>
          <a:lstStyle/>
          <a:p>
            <a:fld id="{1DEEE046-221C-4EA9-B71E-7FA8DD4A068F}" type="slidenum">
              <a:rPr lang="en-NZ" smtClean="0"/>
              <a:t>‹#›</a:t>
            </a:fld>
            <a:endParaRPr lang="en-NZ"/>
          </a:p>
        </p:txBody>
      </p:sp>
    </p:spTree>
    <p:extLst>
      <p:ext uri="{BB962C8B-B14F-4D97-AF65-F5344CB8AC3E}">
        <p14:creationId xmlns:p14="http://schemas.microsoft.com/office/powerpoint/2010/main" val="15832860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00A3D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F5B23-CE21-EA45-AC6C-C21B66B88A04}"/>
              </a:ext>
            </a:extLst>
          </p:cNvPr>
          <p:cNvSpPr>
            <a:spLocks noGrp="1"/>
          </p:cNvSpPr>
          <p:nvPr>
            <p:ph type="ctrTitle" hasCustomPrompt="1"/>
          </p:nvPr>
        </p:nvSpPr>
        <p:spPr>
          <a:xfrm>
            <a:off x="703117" y="1023575"/>
            <a:ext cx="10895847" cy="654482"/>
          </a:xfrm>
        </p:spPr>
        <p:txBody>
          <a:bodyPr anchor="b">
            <a:normAutofit/>
          </a:bodyPr>
          <a:lstStyle>
            <a:lvl1pPr algn="l">
              <a:defRPr sz="4000">
                <a:solidFill>
                  <a:schemeClr val="bg1"/>
                </a:solidFill>
              </a:defRPr>
            </a:lvl1pPr>
          </a:lstStyle>
          <a:p>
            <a:r>
              <a:rPr lang="en-GB"/>
              <a:t>Presentation Title</a:t>
            </a:r>
            <a:endParaRPr lang="en-US"/>
          </a:p>
        </p:txBody>
      </p:sp>
      <p:sp>
        <p:nvSpPr>
          <p:cNvPr id="3" name="Subtitle 2">
            <a:extLst>
              <a:ext uri="{FF2B5EF4-FFF2-40B4-BE49-F238E27FC236}">
                <a16:creationId xmlns:a16="http://schemas.microsoft.com/office/drawing/2014/main" id="{9C01EB47-632D-8044-8AA8-3A21C5768E42}"/>
              </a:ext>
            </a:extLst>
          </p:cNvPr>
          <p:cNvSpPr>
            <a:spLocks noGrp="1"/>
          </p:cNvSpPr>
          <p:nvPr>
            <p:ph type="subTitle" idx="1" hasCustomPrompt="1"/>
          </p:nvPr>
        </p:nvSpPr>
        <p:spPr>
          <a:xfrm>
            <a:off x="703118" y="1867678"/>
            <a:ext cx="7051561" cy="1001135"/>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Description text</a:t>
            </a:r>
            <a:endParaRPr lang="en-US"/>
          </a:p>
        </p:txBody>
      </p:sp>
      <p:pic>
        <p:nvPicPr>
          <p:cNvPr id="11" name="Picture 10" descr="Text, logo&#10;&#10;Description automatically generated">
            <a:extLst>
              <a:ext uri="{FF2B5EF4-FFF2-40B4-BE49-F238E27FC236}">
                <a16:creationId xmlns:a16="http://schemas.microsoft.com/office/drawing/2014/main" id="{E7895902-1956-C64A-9FCC-995FDB8F25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0" y="278852"/>
            <a:ext cx="2192482" cy="283825"/>
          </a:xfrm>
          <a:prstGeom prst="rect">
            <a:avLst/>
          </a:prstGeom>
        </p:spPr>
      </p:pic>
      <p:sp>
        <p:nvSpPr>
          <p:cNvPr id="6" name="Text Placeholder 5">
            <a:extLst>
              <a:ext uri="{FF2B5EF4-FFF2-40B4-BE49-F238E27FC236}">
                <a16:creationId xmlns:a16="http://schemas.microsoft.com/office/drawing/2014/main" id="{5ADF9E0D-F9B1-3742-9CA7-B62AE865ECEF}"/>
              </a:ext>
            </a:extLst>
          </p:cNvPr>
          <p:cNvSpPr>
            <a:spLocks noGrp="1"/>
          </p:cNvSpPr>
          <p:nvPr>
            <p:ph type="body" sz="quarter" idx="11" hasCustomPrompt="1"/>
          </p:nvPr>
        </p:nvSpPr>
        <p:spPr>
          <a:xfrm>
            <a:off x="703118" y="3058435"/>
            <a:ext cx="2998787" cy="301454"/>
          </a:xfrm>
        </p:spPr>
        <p:txBody>
          <a:bodyPr>
            <a:normAutofit/>
          </a:bodyPr>
          <a:lstStyle>
            <a:lvl1pPr marL="0" indent="0">
              <a:buNone/>
              <a:defRPr sz="1800">
                <a:solidFill>
                  <a:schemeClr val="bg1"/>
                </a:solidFill>
              </a:defRPr>
            </a:lvl1pPr>
          </a:lstStyle>
          <a:p>
            <a:pPr lvl="0"/>
            <a:r>
              <a:rPr lang="en-GB"/>
              <a:t>Date</a:t>
            </a:r>
            <a:endParaRPr lang="en-US"/>
          </a:p>
        </p:txBody>
      </p:sp>
      <p:pic>
        <p:nvPicPr>
          <p:cNvPr id="5" name="Picture 4" descr="Background pattern&#10;&#10;Description automatically generated">
            <a:extLst>
              <a:ext uri="{FF2B5EF4-FFF2-40B4-BE49-F238E27FC236}">
                <a16:creationId xmlns:a16="http://schemas.microsoft.com/office/drawing/2014/main" id="{291BB443-CA14-DA44-A853-E44B89110BB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498" y="2787022"/>
            <a:ext cx="12312995" cy="4145120"/>
          </a:xfrm>
          <a:prstGeom prst="rect">
            <a:avLst/>
          </a:prstGeom>
        </p:spPr>
      </p:pic>
    </p:spTree>
    <p:extLst>
      <p:ext uri="{BB962C8B-B14F-4D97-AF65-F5344CB8AC3E}">
        <p14:creationId xmlns:p14="http://schemas.microsoft.com/office/powerpoint/2010/main" val="108086300"/>
      </p:ext>
    </p:extLst>
  </p:cSld>
  <p:clrMapOvr>
    <a:masterClrMapping/>
  </p:clrMapOvr>
  <p:extLst>
    <p:ext uri="{DCECCB84-F9BA-43D5-87BE-67443E8EF086}">
      <p15:sldGuideLst xmlns:p15="http://schemas.microsoft.com/office/powerpoint/2012/main">
        <p15:guide id="1" pos="438">
          <p15:clr>
            <a:srgbClr val="FBAE40"/>
          </p15:clr>
        </p15:guide>
        <p15:guide id="2" pos="724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Section Opener Image &amp; Graphic">
    <p:bg>
      <p:bgRef idx="1001">
        <a:schemeClr val="bg1"/>
      </p:bgRef>
    </p:bg>
    <p:spTree>
      <p:nvGrpSpPr>
        <p:cNvPr id="1" name=""/>
        <p:cNvGrpSpPr/>
        <p:nvPr/>
      </p:nvGrpSpPr>
      <p:grpSpPr>
        <a:xfrm>
          <a:off x="0" y="0"/>
          <a:ext cx="0" cy="0"/>
          <a:chOff x="0" y="0"/>
          <a:chExt cx="0" cy="0"/>
        </a:xfrm>
      </p:grpSpPr>
      <p:pic>
        <p:nvPicPr>
          <p:cNvPr id="9" name="Picture 8" descr="A picture containing sky, outdoor, person, mountain&#10;&#10;Description automatically generated">
            <a:extLst>
              <a:ext uri="{FF2B5EF4-FFF2-40B4-BE49-F238E27FC236}">
                <a16:creationId xmlns:a16="http://schemas.microsoft.com/office/drawing/2014/main" id="{01C55A09-B1F4-F843-A82F-6324B4EC917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Title 1">
            <a:extLst>
              <a:ext uri="{FF2B5EF4-FFF2-40B4-BE49-F238E27FC236}">
                <a16:creationId xmlns:a16="http://schemas.microsoft.com/office/drawing/2014/main" id="{F1C78D5A-517E-F940-9B26-A4531D6B6F4F}"/>
              </a:ext>
            </a:extLst>
          </p:cNvPr>
          <p:cNvSpPr>
            <a:spLocks noGrp="1"/>
          </p:cNvSpPr>
          <p:nvPr>
            <p:ph type="ctrTitle" hasCustomPrompt="1"/>
          </p:nvPr>
        </p:nvSpPr>
        <p:spPr>
          <a:xfrm>
            <a:off x="695325" y="5104969"/>
            <a:ext cx="8111270" cy="647650"/>
          </a:xfrm>
        </p:spPr>
        <p:txBody>
          <a:bodyPr anchor="b">
            <a:normAutofit/>
          </a:bodyPr>
          <a:lstStyle>
            <a:lvl1pPr algn="l">
              <a:defRPr sz="4000">
                <a:solidFill>
                  <a:schemeClr val="bg1"/>
                </a:solidFill>
              </a:defRPr>
            </a:lvl1pPr>
          </a:lstStyle>
          <a:p>
            <a:r>
              <a:rPr lang="en-GB"/>
              <a:t>Section Title</a:t>
            </a:r>
            <a:endParaRPr lang="en-US"/>
          </a:p>
        </p:txBody>
      </p:sp>
      <p:pic>
        <p:nvPicPr>
          <p:cNvPr id="11" name="Picture 10">
            <a:extLst>
              <a:ext uri="{FF2B5EF4-FFF2-40B4-BE49-F238E27FC236}">
                <a16:creationId xmlns:a16="http://schemas.microsoft.com/office/drawing/2014/main" id="{DD6BF260-E84F-9D4A-A7C6-7FEFC7824F2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7615" y="4841915"/>
            <a:ext cx="1474084" cy="116555"/>
          </a:xfrm>
          <a:prstGeom prst="rect">
            <a:avLst/>
          </a:prstGeom>
        </p:spPr>
      </p:pic>
      <p:pic>
        <p:nvPicPr>
          <p:cNvPr id="14" name="Picture 13" descr="Shape, circle&#10;&#10;Description automatically generated">
            <a:extLst>
              <a:ext uri="{FF2B5EF4-FFF2-40B4-BE49-F238E27FC236}">
                <a16:creationId xmlns:a16="http://schemas.microsoft.com/office/drawing/2014/main" id="{F5B1B982-D507-094D-B78A-DE01E618A4D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32134" y="423008"/>
            <a:ext cx="5040466" cy="4789071"/>
          </a:xfrm>
          <a:prstGeom prst="rect">
            <a:avLst/>
          </a:prstGeom>
        </p:spPr>
      </p:pic>
    </p:spTree>
    <p:extLst>
      <p:ext uri="{BB962C8B-B14F-4D97-AF65-F5344CB8AC3E}">
        <p14:creationId xmlns:p14="http://schemas.microsoft.com/office/powerpoint/2010/main" val="1165097469"/>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Section Opener Image &amp; Graphic">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25C31F-E5AD-3841-899B-88B94EE0F9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8" name="Title 1">
            <a:extLst>
              <a:ext uri="{FF2B5EF4-FFF2-40B4-BE49-F238E27FC236}">
                <a16:creationId xmlns:a16="http://schemas.microsoft.com/office/drawing/2014/main" id="{F1C78D5A-517E-F940-9B26-A4531D6B6F4F}"/>
              </a:ext>
            </a:extLst>
          </p:cNvPr>
          <p:cNvSpPr>
            <a:spLocks noGrp="1"/>
          </p:cNvSpPr>
          <p:nvPr>
            <p:ph type="ctrTitle" hasCustomPrompt="1"/>
          </p:nvPr>
        </p:nvSpPr>
        <p:spPr>
          <a:xfrm>
            <a:off x="695325" y="5104969"/>
            <a:ext cx="8111270" cy="647650"/>
          </a:xfrm>
        </p:spPr>
        <p:txBody>
          <a:bodyPr anchor="b">
            <a:normAutofit/>
          </a:bodyPr>
          <a:lstStyle>
            <a:lvl1pPr algn="l">
              <a:defRPr sz="4000">
                <a:solidFill>
                  <a:schemeClr val="bg1"/>
                </a:solidFill>
              </a:defRPr>
            </a:lvl1pPr>
          </a:lstStyle>
          <a:p>
            <a:r>
              <a:rPr lang="en-GB"/>
              <a:t>Section Title</a:t>
            </a:r>
            <a:endParaRPr lang="en-US"/>
          </a:p>
        </p:txBody>
      </p:sp>
      <p:pic>
        <p:nvPicPr>
          <p:cNvPr id="11" name="Picture 10">
            <a:extLst>
              <a:ext uri="{FF2B5EF4-FFF2-40B4-BE49-F238E27FC236}">
                <a16:creationId xmlns:a16="http://schemas.microsoft.com/office/drawing/2014/main" id="{DD6BF260-E84F-9D4A-A7C6-7FEFC7824F2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7615" y="4841915"/>
            <a:ext cx="1474084" cy="116555"/>
          </a:xfrm>
          <a:prstGeom prst="rect">
            <a:avLst/>
          </a:prstGeom>
        </p:spPr>
      </p:pic>
      <p:pic>
        <p:nvPicPr>
          <p:cNvPr id="14" name="Picture 13" descr="Shape, circle&#10;&#10;Description automatically generated">
            <a:extLst>
              <a:ext uri="{FF2B5EF4-FFF2-40B4-BE49-F238E27FC236}">
                <a16:creationId xmlns:a16="http://schemas.microsoft.com/office/drawing/2014/main" id="{F5B1B982-D507-094D-B78A-DE01E618A4D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32134" y="423008"/>
            <a:ext cx="5040466" cy="4789071"/>
          </a:xfrm>
          <a:prstGeom prst="rect">
            <a:avLst/>
          </a:prstGeom>
        </p:spPr>
      </p:pic>
    </p:spTree>
    <p:extLst>
      <p:ext uri="{BB962C8B-B14F-4D97-AF65-F5344CB8AC3E}">
        <p14:creationId xmlns:p14="http://schemas.microsoft.com/office/powerpoint/2010/main" val="4073887087"/>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3.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FFB66E-160A-954B-9156-1CE994DC2E5C}"/>
              </a:ext>
            </a:extLst>
          </p:cNvPr>
          <p:cNvSpPr>
            <a:spLocks noGrp="1"/>
          </p:cNvSpPr>
          <p:nvPr>
            <p:ph type="title"/>
          </p:nvPr>
        </p:nvSpPr>
        <p:spPr>
          <a:xfrm>
            <a:off x="838200" y="1305717"/>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01056E4-E7C7-BD4C-849A-5090F993A67D}"/>
              </a:ext>
            </a:extLst>
          </p:cNvPr>
          <p:cNvSpPr>
            <a:spLocks noGrp="1"/>
          </p:cNvSpPr>
          <p:nvPr>
            <p:ph type="body" idx="1"/>
          </p:nvPr>
        </p:nvSpPr>
        <p:spPr>
          <a:xfrm>
            <a:off x="838200" y="2766218"/>
            <a:ext cx="10515600" cy="132556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p:txBody>
      </p:sp>
      <p:sp>
        <p:nvSpPr>
          <p:cNvPr id="4" name="Date Placeholder 3">
            <a:extLst>
              <a:ext uri="{FF2B5EF4-FFF2-40B4-BE49-F238E27FC236}">
                <a16:creationId xmlns:a16="http://schemas.microsoft.com/office/drawing/2014/main" id="{ACB4546D-68A1-0048-8DB6-AC9AFA2E1B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538F3C-2418-4A45-AD42-D6F9D9D57949}" type="datetimeFigureOut">
              <a:rPr lang="en-US" smtClean="0"/>
              <a:t>10/14/2025</a:t>
            </a:fld>
            <a:endParaRPr lang="en-US"/>
          </a:p>
        </p:txBody>
      </p:sp>
      <p:sp>
        <p:nvSpPr>
          <p:cNvPr id="5" name="Footer Placeholder 4">
            <a:extLst>
              <a:ext uri="{FF2B5EF4-FFF2-40B4-BE49-F238E27FC236}">
                <a16:creationId xmlns:a16="http://schemas.microsoft.com/office/drawing/2014/main" id="{84844A7A-30C2-2345-99A4-8F1DC09D18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2529CE-2EAD-D942-8231-7D4BDF60D5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EA819E-FF1D-1246-A22F-0C0249B6C285}" type="slidenum">
              <a:rPr lang="en-US" smtClean="0"/>
              <a:t>‹#›</a:t>
            </a:fld>
            <a:endParaRPr lang="en-US"/>
          </a:p>
        </p:txBody>
      </p:sp>
    </p:spTree>
    <p:extLst>
      <p:ext uri="{BB962C8B-B14F-4D97-AF65-F5344CB8AC3E}">
        <p14:creationId xmlns:p14="http://schemas.microsoft.com/office/powerpoint/2010/main" val="1374103760"/>
      </p:ext>
    </p:extLst>
  </p:cSld>
  <p:clrMap bg1="lt1" tx1="dk1" bg2="lt2" tx2="dk2" accent1="accent1" accent2="accent2" accent3="accent3" accent4="accent4" accent5="accent5" accent6="accent6" hlink="hlink" folHlink="folHlink"/>
  <p:sldLayoutIdLst>
    <p:sldLayoutId id="2147483755" r:id="rId1"/>
    <p:sldLayoutId id="2147483743" r:id="rId2"/>
    <p:sldLayoutId id="2147483739" r:id="rId3"/>
    <p:sldLayoutId id="2147483738" r:id="rId4"/>
    <p:sldLayoutId id="2147483740" r:id="rId5"/>
    <p:sldLayoutId id="2147483753" r:id="rId6"/>
    <p:sldLayoutId id="2147483687" r:id="rId7"/>
    <p:sldLayoutId id="2147483742" r:id="rId8"/>
    <p:sldLayoutId id="2147483686" r:id="rId9"/>
    <p:sldLayoutId id="2147483688" r:id="rId10"/>
    <p:sldLayoutId id="2147483668" r:id="rId11"/>
    <p:sldLayoutId id="2147483744" r:id="rId12"/>
    <p:sldLayoutId id="2147483745" r:id="rId13"/>
    <p:sldLayoutId id="2147483746" r:id="rId14"/>
    <p:sldLayoutId id="2147483748" r:id="rId15"/>
    <p:sldLayoutId id="2147483747" r:id="rId16"/>
    <p:sldLayoutId id="2147483756" r:id="rId17"/>
    <p:sldLayoutId id="2147483757" r:id="rId18"/>
    <p:sldLayoutId id="2147483750" r:id="rId19"/>
    <p:sldLayoutId id="2147483758" r:id="rId20"/>
    <p:sldLayoutId id="2147483749" r:id="rId21"/>
    <p:sldLayoutId id="2147483759" r:id="rId22"/>
    <p:sldLayoutId id="2147483754" r:id="rId23"/>
    <p:sldLayoutId id="2147483760" r:id="rId24"/>
    <p:sldLayoutId id="2147483741" r:id="rId25"/>
    <p:sldLayoutId id="2147483761" r:id="rId26"/>
    <p:sldLayoutId id="2147483762" r:id="rId27"/>
    <p:sldLayoutId id="2147483764" r:id="rId28"/>
    <p:sldLayoutId id="2147483798" r:id="rId29"/>
    <p:sldLayoutId id="2147483799" r:id="rId30"/>
  </p:sldLayoutIdLst>
  <p:txStyles>
    <p:titleStyle>
      <a:lvl1pPr algn="l" defTabSz="914400" rtl="0" eaLnBrk="1" latinLnBrk="0" hangingPunct="1">
        <a:lnSpc>
          <a:spcPct val="90000"/>
        </a:lnSpc>
        <a:spcBef>
          <a:spcPct val="0"/>
        </a:spcBef>
        <a:buNone/>
        <a:defRPr sz="45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7242" userDrawn="1">
          <p15:clr>
            <a:srgbClr val="F26B43"/>
          </p15:clr>
        </p15:guide>
        <p15:guide id="3" pos="438" userDrawn="1">
          <p15:clr>
            <a:srgbClr val="F26B43"/>
          </p15:clr>
        </p15:guide>
        <p15:guide id="4" pos="3840" userDrawn="1">
          <p15:clr>
            <a:srgbClr val="F26B43"/>
          </p15:clr>
        </p15:guide>
        <p15:guide id="5" orient="horz" pos="3974" userDrawn="1">
          <p15:clr>
            <a:srgbClr val="F26B43"/>
          </p15:clr>
        </p15:guide>
        <p15:guide id="6" orient="horz" pos="34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72529CE-2EAD-D942-8231-7D4BDF60D554}"/>
              </a:ext>
            </a:extLst>
          </p:cNvPr>
          <p:cNvSpPr>
            <a:spLocks noGrp="1"/>
          </p:cNvSpPr>
          <p:nvPr>
            <p:ph type="sldNum" sz="quarter" idx="4"/>
          </p:nvPr>
        </p:nvSpPr>
        <p:spPr>
          <a:xfrm>
            <a:off x="10510172" y="6356349"/>
            <a:ext cx="1392835" cy="365125"/>
          </a:xfrm>
          <a:prstGeom prst="rect">
            <a:avLst/>
          </a:prstGeom>
        </p:spPr>
        <p:txBody>
          <a:bodyPr anchor="ctr"/>
          <a:lstStyle>
            <a:lvl1pPr>
              <a:defRPr lang="en-US" sz="1200" smtClean="0">
                <a:solidFill>
                  <a:schemeClr val="tx1"/>
                </a:solidFill>
              </a:defRPr>
            </a:lvl1pPr>
          </a:lstStyle>
          <a:p>
            <a:pPr algn="r"/>
            <a:fld id="{0DEA819E-FF1D-1246-A22F-0C0249B6C285}" type="slidenum">
              <a:rPr lang="en-NZ" smtClean="0"/>
              <a:pPr algn="r"/>
              <a:t>‹#›</a:t>
            </a:fld>
            <a:endParaRPr lang="en-NZ"/>
          </a:p>
        </p:txBody>
      </p:sp>
      <p:sp>
        <p:nvSpPr>
          <p:cNvPr id="2" name="Title Placeholder 1">
            <a:extLst>
              <a:ext uri="{FF2B5EF4-FFF2-40B4-BE49-F238E27FC236}">
                <a16:creationId xmlns:a16="http://schemas.microsoft.com/office/drawing/2014/main" id="{F0FFB66E-160A-954B-9156-1CE994DC2E5C}"/>
              </a:ext>
            </a:extLst>
          </p:cNvPr>
          <p:cNvSpPr>
            <a:spLocks noGrp="1"/>
          </p:cNvSpPr>
          <p:nvPr>
            <p:ph type="title"/>
          </p:nvPr>
        </p:nvSpPr>
        <p:spPr>
          <a:xfrm>
            <a:off x="838200" y="130571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1056E4-E7C7-BD4C-849A-5090F993A67D}"/>
              </a:ext>
            </a:extLst>
          </p:cNvPr>
          <p:cNvSpPr>
            <a:spLocks noGrp="1"/>
          </p:cNvSpPr>
          <p:nvPr>
            <p:ph type="body" idx="1"/>
          </p:nvPr>
        </p:nvSpPr>
        <p:spPr>
          <a:xfrm>
            <a:off x="838200" y="2766218"/>
            <a:ext cx="10515600" cy="132556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p:txBody>
      </p:sp>
      <p:sp>
        <p:nvSpPr>
          <p:cNvPr id="4" name="Date Placeholder 3">
            <a:extLst>
              <a:ext uri="{FF2B5EF4-FFF2-40B4-BE49-F238E27FC236}">
                <a16:creationId xmlns:a16="http://schemas.microsoft.com/office/drawing/2014/main" id="{ACB4546D-68A1-0048-8DB6-AC9AFA2E1B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84844A7A-30C2-2345-99A4-8F1DC09D18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24235555"/>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 id="2147483789" r:id="rId22"/>
    <p:sldLayoutId id="2147483790" r:id="rId23"/>
    <p:sldLayoutId id="2147483791" r:id="rId24"/>
    <p:sldLayoutId id="2147483792" r:id="rId25"/>
    <p:sldLayoutId id="2147483793" r:id="rId26"/>
    <p:sldLayoutId id="2147483794" r:id="rId27"/>
    <p:sldLayoutId id="2147483795" r:id="rId28"/>
    <p:sldLayoutId id="2147483796" r:id="rId29"/>
  </p:sldLayoutIdLst>
  <p:hf hdr="0" ftr="0" dt="0"/>
  <p:txStyles>
    <p:titleStyle>
      <a:lvl1pPr algn="l" defTabSz="914400" rtl="0" eaLnBrk="1" latinLnBrk="0" hangingPunct="1">
        <a:lnSpc>
          <a:spcPct val="90000"/>
        </a:lnSpc>
        <a:spcBef>
          <a:spcPct val="0"/>
        </a:spcBef>
        <a:buNone/>
        <a:defRPr sz="45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242">
          <p15:clr>
            <a:srgbClr val="F26B43"/>
          </p15:clr>
        </p15:guide>
        <p15:guide id="3" pos="438">
          <p15:clr>
            <a:srgbClr val="F26B43"/>
          </p15:clr>
        </p15:guide>
        <p15:guide id="4" pos="3840">
          <p15:clr>
            <a:srgbClr val="F26B43"/>
          </p15:clr>
        </p15:guide>
        <p15:guide id="5" orient="horz" pos="3974">
          <p15:clr>
            <a:srgbClr val="F26B43"/>
          </p15:clr>
        </p15:guide>
        <p15:guide id="6" orient="horz" pos="34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EB1A12-3DE6-23B5-069A-0730FEB02A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9F074E4B-2978-4DCC-9BA3-D39CEBEDC5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C186D38B-04BA-B71C-8EA8-74EABBE54B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C43E83A-1C74-4CCE-BC54-54281CB00924}" type="datetimeFigureOut">
              <a:rPr lang="en-NZ" smtClean="0"/>
              <a:t>14/10/2025</a:t>
            </a:fld>
            <a:endParaRPr lang="en-NZ"/>
          </a:p>
        </p:txBody>
      </p:sp>
      <p:sp>
        <p:nvSpPr>
          <p:cNvPr id="5" name="Footer Placeholder 4">
            <a:extLst>
              <a:ext uri="{FF2B5EF4-FFF2-40B4-BE49-F238E27FC236}">
                <a16:creationId xmlns:a16="http://schemas.microsoft.com/office/drawing/2014/main" id="{552C14BD-51E7-E8F3-2737-18B06F3E20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NZ"/>
          </a:p>
        </p:txBody>
      </p:sp>
      <p:sp>
        <p:nvSpPr>
          <p:cNvPr id="6" name="Slide Number Placeholder 5">
            <a:extLst>
              <a:ext uri="{FF2B5EF4-FFF2-40B4-BE49-F238E27FC236}">
                <a16:creationId xmlns:a16="http://schemas.microsoft.com/office/drawing/2014/main" id="{B61503E3-9B2F-53C5-19D6-74DED573E1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DEEE046-221C-4EA9-B71E-7FA8DD4A068F}" type="slidenum">
              <a:rPr lang="en-NZ" smtClean="0"/>
              <a:t>‹#›</a:t>
            </a:fld>
            <a:endParaRPr lang="en-NZ"/>
          </a:p>
        </p:txBody>
      </p:sp>
    </p:spTree>
    <p:extLst>
      <p:ext uri="{BB962C8B-B14F-4D97-AF65-F5344CB8AC3E}">
        <p14:creationId xmlns:p14="http://schemas.microsoft.com/office/powerpoint/2010/main" val="1462861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microsoft.com/office/2018/10/relationships/comments" Target="../comments/modernComment_7FFE5977_48B086EC.xml"/><Relationship Id="rId2" Type="http://schemas.openxmlformats.org/officeDocument/2006/relationships/notesSlide" Target="../notesSlides/notesSlide20.xml"/><Relationship Id="rId1" Type="http://schemas.openxmlformats.org/officeDocument/2006/relationships/slideLayout" Target="../slideLayouts/slideLayout29.xml"/><Relationship Id="rId4" Type="http://schemas.openxmlformats.org/officeDocument/2006/relationships/chart" Target="../charts/char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customXml" Target="../ink/ink2.xml"/><Relationship Id="rId5" Type="http://schemas.openxmlformats.org/officeDocument/2006/relationships/image" Target="../media/image46.png"/><Relationship Id="rId4" Type="http://schemas.openxmlformats.org/officeDocument/2006/relationships/customXml" Target="../ink/ink1.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8" Type="http://schemas.openxmlformats.org/officeDocument/2006/relationships/customXml" Target="../ink/ink5.xml"/><Relationship Id="rId13"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51.png"/><Relationship Id="rId12" Type="http://schemas.openxmlformats.org/officeDocument/2006/relationships/customXml" Target="../ink/ink8.xml"/><Relationship Id="rId2" Type="http://schemas.openxmlformats.org/officeDocument/2006/relationships/notesSlide" Target="../notesSlides/notesSlide24.xml"/><Relationship Id="rId1" Type="http://schemas.openxmlformats.org/officeDocument/2006/relationships/slideLayout" Target="../slideLayouts/slideLayout23.xml"/><Relationship Id="rId6" Type="http://schemas.openxmlformats.org/officeDocument/2006/relationships/customXml" Target="../ink/ink4.xml"/><Relationship Id="rId11" Type="http://schemas.openxmlformats.org/officeDocument/2006/relationships/customXml" Target="../ink/ink7.xml"/><Relationship Id="rId5" Type="http://schemas.openxmlformats.org/officeDocument/2006/relationships/image" Target="../media/image50.png"/><Relationship Id="rId15" Type="http://schemas.openxmlformats.org/officeDocument/2006/relationships/image" Target="../media/image54.png"/><Relationship Id="rId10" Type="http://schemas.openxmlformats.org/officeDocument/2006/relationships/image" Target="../media/image52.png"/><Relationship Id="rId4" Type="http://schemas.openxmlformats.org/officeDocument/2006/relationships/customXml" Target="../ink/ink3.xml"/><Relationship Id="rId9" Type="http://schemas.openxmlformats.org/officeDocument/2006/relationships/customXml" Target="../ink/ink6.xml"/><Relationship Id="rId14" Type="http://schemas.openxmlformats.org/officeDocument/2006/relationships/customXml" Target="../ink/ink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hyperlink" Target="https://www.transpower.co.nz/system-operator/system-operator-consultations/invitation-comment-sosfip-consultation-2025-draft" TargetMode="External"/><Relationship Id="rId7" Type="http://schemas.openxmlformats.org/officeDocument/2006/relationships/hyperlink" Target="mailto:GridEx@transpower.co.nz" TargetMode="External"/><Relationship Id="rId2" Type="http://schemas.openxmlformats.org/officeDocument/2006/relationships/notesSlide" Target="../notesSlides/notesSlide26.xml"/><Relationship Id="rId1" Type="http://schemas.openxmlformats.org/officeDocument/2006/relationships/slideLayout" Target="../slideLayouts/slideLayout21.xml"/><Relationship Id="rId6" Type="http://schemas.openxmlformats.org/officeDocument/2006/relationships/hyperlink" Target="https://www.transpower.co.nz/system-operator/notices-and-reporting/market-operations-weekly-report/energy-security-outlook" TargetMode="External"/><Relationship Id="rId5" Type="http://schemas.openxmlformats.org/officeDocument/2006/relationships/hyperlink" Target="https://www.transpower.co.nz/system-operator/security-supply/quarterly-security-supply-outlook" TargetMode="External"/><Relationship Id="rId4" Type="http://schemas.openxmlformats.org/officeDocument/2006/relationships/hyperlink" Target="https://www.transpower.co.nz/system-operator/information-industry/electricity-market-operation/ancillary-services/ancillary" TargetMode="External"/><Relationship Id="rId9" Type="http://schemas.openxmlformats.org/officeDocument/2006/relationships/image" Target="../media/image56.jpeg"/></Relationships>
</file>

<file path=ppt/slides/_rels/slide28.xml.rels><?xml version="1.0" encoding="UTF-8" standalone="yes"?>
<Relationships xmlns="http://schemas.openxmlformats.org/package/2006/relationships"><Relationship Id="rId2" Type="http://schemas.openxmlformats.org/officeDocument/2006/relationships/hyperlink" Target="https://forms.office.com/pages/responsepage.aspx?id=gEVkyxll9kagD1usQ1IGj25bL-gK819FqsM7ZgPGSrpUOFRHWFVLSUFaWUpGUUxJU1JQNDVORVVJRCQlQCN0PWcu&amp;route=shorturl" TargetMode="Externa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9.xml"/><Relationship Id="rId1" Type="http://schemas.openxmlformats.org/officeDocument/2006/relationships/slideLayout" Target="../slideLayouts/slideLayout19.xml"/><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30.xml"/><Relationship Id="rId5" Type="http://schemas.openxmlformats.org/officeDocument/2006/relationships/image" Target="../media/image61.pn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30.xml"/><Relationship Id="rId6" Type="http://schemas.openxmlformats.org/officeDocument/2006/relationships/hyperlink" Target="https://www.transpower.co.nz/system-operator/system-operator-consultations/invitation-comment-connected-asset-commissioning" TargetMode="External"/><Relationship Id="rId5" Type="http://schemas.openxmlformats.org/officeDocument/2006/relationships/image" Target="../media/image64.png"/><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microsoft.com/office/2018/10/relationships/comments" Target="../comments/modernComment_10D_AE525D36.xml"/><Relationship Id="rId2" Type="http://schemas.openxmlformats.org/officeDocument/2006/relationships/notesSlide" Target="../notesSlides/notesSlide34.xml"/><Relationship Id="rId1" Type="http://schemas.openxmlformats.org/officeDocument/2006/relationships/slideLayout" Target="../slideLayouts/slideLayout29.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microsoft.com/office/2018/10/relationships/comments" Target="../comments/modernComment_109_B941F541.xml"/><Relationship Id="rId2" Type="http://schemas.openxmlformats.org/officeDocument/2006/relationships/notesSlide" Target="../notesSlides/notesSlide36.xml"/><Relationship Id="rId1" Type="http://schemas.openxmlformats.org/officeDocument/2006/relationships/slideLayout" Target="../slideLayouts/slideLayout29.xml"/><Relationship Id="rId4" Type="http://schemas.openxmlformats.org/officeDocument/2006/relationships/chart" Target="../charts/char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microsoft.com/office/2018/10/relationships/comments" Target="../comments/modernComment_10C_D5E9EAD2.xml"/><Relationship Id="rId2" Type="http://schemas.openxmlformats.org/officeDocument/2006/relationships/notesSlide" Target="../notesSlides/notesSlide37.xml"/><Relationship Id="rId1" Type="http://schemas.openxmlformats.org/officeDocument/2006/relationships/slideLayout" Target="../slideLayouts/slideLayout29.xml"/><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microsoft.com/office/2018/10/relationships/comments" Target="../comments/modernComment_10A_D9421DF9.xml"/><Relationship Id="rId2" Type="http://schemas.openxmlformats.org/officeDocument/2006/relationships/notesSlide" Target="../notesSlides/notesSlide38.xml"/><Relationship Id="rId1" Type="http://schemas.openxmlformats.org/officeDocument/2006/relationships/slideLayout" Target="../slideLayouts/slideLayout29.xml"/><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microsoft.com/office/2018/10/relationships/comments" Target="../comments/modernComment_10E_82A7F84B.xml"/><Relationship Id="rId2" Type="http://schemas.openxmlformats.org/officeDocument/2006/relationships/notesSlide" Target="../notesSlides/notesSlide39.xml"/><Relationship Id="rId1" Type="http://schemas.openxmlformats.org/officeDocument/2006/relationships/slideLayout" Target="../slideLayouts/slideLayout29.xml"/><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microsoft.com/office/2018/10/relationships/comments" Target="../comments/modernComment_10F_BEB5949A.xml"/><Relationship Id="rId2" Type="http://schemas.openxmlformats.org/officeDocument/2006/relationships/notesSlide" Target="../notesSlides/notesSlide40.xml"/><Relationship Id="rId1" Type="http://schemas.openxmlformats.org/officeDocument/2006/relationships/slideLayout" Target="../slideLayouts/slideLayout61.xml"/><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3" Type="http://schemas.microsoft.com/office/2018/10/relationships/comments" Target="../comments/modernComment_7FFE58D5_CC68261C.xml"/><Relationship Id="rId2" Type="http://schemas.openxmlformats.org/officeDocument/2006/relationships/notesSlide" Target="../notesSlides/notesSlide42.xml"/><Relationship Id="rId1" Type="http://schemas.openxmlformats.org/officeDocument/2006/relationships/slideLayout" Target="../slideLayouts/slideLayout2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23307-B799-484C-9DBA-2BC140B19F27}"/>
              </a:ext>
            </a:extLst>
          </p:cNvPr>
          <p:cNvSpPr>
            <a:spLocks noGrp="1"/>
          </p:cNvSpPr>
          <p:nvPr>
            <p:ph type="ctrTitle"/>
          </p:nvPr>
        </p:nvSpPr>
        <p:spPr/>
        <p:txBody>
          <a:bodyPr>
            <a:normAutofit/>
          </a:bodyPr>
          <a:lstStyle/>
          <a:p>
            <a:r>
              <a:rPr lang="en-US"/>
              <a:t>System Operator Industry Forum</a:t>
            </a:r>
          </a:p>
        </p:txBody>
      </p:sp>
      <p:sp>
        <p:nvSpPr>
          <p:cNvPr id="6" name="Text Placeholder 5">
            <a:extLst>
              <a:ext uri="{FF2B5EF4-FFF2-40B4-BE49-F238E27FC236}">
                <a16:creationId xmlns:a16="http://schemas.microsoft.com/office/drawing/2014/main" id="{41258D91-1396-48E1-8DAD-46D7C87F0699}"/>
              </a:ext>
            </a:extLst>
          </p:cNvPr>
          <p:cNvSpPr>
            <a:spLocks noGrp="1"/>
          </p:cNvSpPr>
          <p:nvPr>
            <p:ph type="body" sz="quarter" idx="11"/>
          </p:nvPr>
        </p:nvSpPr>
        <p:spPr>
          <a:xfrm>
            <a:off x="783128" y="2004592"/>
            <a:ext cx="2998787" cy="301454"/>
          </a:xfrm>
        </p:spPr>
        <p:txBody>
          <a:bodyPr vert="horz" lIns="91440" tIns="45720" rIns="91440" bIns="45720" rtlCol="0" anchor="t">
            <a:normAutofit fontScale="70000" lnSpcReduction="20000"/>
          </a:bodyPr>
          <a:lstStyle/>
          <a:p>
            <a:r>
              <a:rPr lang="en-US" sz="2600"/>
              <a:t>14 October 2025</a:t>
            </a:r>
          </a:p>
          <a:p>
            <a:endParaRPr lang="en-NZ"/>
          </a:p>
        </p:txBody>
      </p:sp>
    </p:spTree>
    <p:extLst>
      <p:ext uri="{BB962C8B-B14F-4D97-AF65-F5344CB8AC3E}">
        <p14:creationId xmlns:p14="http://schemas.microsoft.com/office/powerpoint/2010/main" val="1752336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D7F9AFA-71FA-41BC-0A94-784C32773671}"/>
              </a:ext>
            </a:extLst>
          </p:cNvPr>
          <p:cNvPicPr>
            <a:picLocks noChangeAspect="1"/>
          </p:cNvPicPr>
          <p:nvPr/>
        </p:nvPicPr>
        <p:blipFill>
          <a:blip r:embed="rId3"/>
          <a:stretch>
            <a:fillRect/>
          </a:stretch>
        </p:blipFill>
        <p:spPr>
          <a:xfrm>
            <a:off x="0" y="1940403"/>
            <a:ext cx="12192000" cy="3981835"/>
          </a:xfrm>
          <a:prstGeom prst="rect">
            <a:avLst/>
          </a:prstGeom>
        </p:spPr>
      </p:pic>
      <p:sp>
        <p:nvSpPr>
          <p:cNvPr id="2" name="Title 2">
            <a:extLst>
              <a:ext uri="{FF2B5EF4-FFF2-40B4-BE49-F238E27FC236}">
                <a16:creationId xmlns:a16="http://schemas.microsoft.com/office/drawing/2014/main" id="{5785ACFA-FA76-222D-D4DE-5902E7FDA066}"/>
              </a:ext>
            </a:extLst>
          </p:cNvPr>
          <p:cNvSpPr txBox="1">
            <a:spLocks/>
          </p:cNvSpPr>
          <p:nvPr/>
        </p:nvSpPr>
        <p:spPr>
          <a:xfrm>
            <a:off x="489520" y="368484"/>
            <a:ext cx="9461663" cy="5159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chemeClr val="tx1"/>
                </a:solidFill>
                <a:latin typeface="+mn-lt"/>
                <a:ea typeface="+mj-ea"/>
                <a:cs typeface="+mj-cs"/>
              </a:defRPr>
            </a:lvl1pPr>
          </a:lstStyle>
          <a:p>
            <a:r>
              <a:rPr lang="en-US" sz="3200">
                <a:solidFill>
                  <a:srgbClr val="00879E"/>
                </a:solidFill>
                <a:latin typeface="+mj-lt"/>
              </a:rPr>
              <a:t>HVDC transfer</a:t>
            </a:r>
          </a:p>
        </p:txBody>
      </p:sp>
      <p:sp>
        <p:nvSpPr>
          <p:cNvPr id="3" name="Content Placeholder 1">
            <a:extLst>
              <a:ext uri="{FF2B5EF4-FFF2-40B4-BE49-F238E27FC236}">
                <a16:creationId xmlns:a16="http://schemas.microsoft.com/office/drawing/2014/main" id="{8AE7DE16-8D6D-95AD-3C84-A86127DF450D}"/>
              </a:ext>
            </a:extLst>
          </p:cNvPr>
          <p:cNvSpPr txBox="1">
            <a:spLocks/>
          </p:cNvSpPr>
          <p:nvPr/>
        </p:nvSpPr>
        <p:spPr>
          <a:xfrm>
            <a:off x="609966" y="1218704"/>
            <a:ext cx="11147996" cy="1019534"/>
          </a:xfrm>
          <a:prstGeom prst="rect">
            <a:avLst/>
          </a:prstGeom>
        </p:spPr>
        <p:txBody>
          <a:bodyPr vert="horz" lIns="91440" tIns="45720" rIns="91440" bIns="45720" rtlCol="0" anchor="t">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NZ" sz="1100" b="0" i="0" kern="1200" smtClean="0">
                <a:solidFill>
                  <a:srgbClr val="44585F"/>
                </a:solidFill>
                <a:effectLst/>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59410" lvl="1" indent="-342900" algn="l">
              <a:lnSpc>
                <a:spcPct val="100000"/>
              </a:lnSpc>
              <a:spcBef>
                <a:spcPts val="600"/>
              </a:spcBef>
              <a:spcAft>
                <a:spcPts val="600"/>
              </a:spcAft>
              <a:buFont typeface="Arial" panose="020B0604020202020204" pitchFamily="34" charset="0"/>
              <a:buChar char="•"/>
            </a:pPr>
            <a:r>
              <a:rPr lang="en-NZ" sz="1800">
                <a:latin typeface="+mn-lt"/>
                <a:cs typeface="Segoe UI"/>
              </a:rPr>
              <a:t>77 GWh sent north and 6 GWh south over past fortnight.</a:t>
            </a:r>
          </a:p>
        </p:txBody>
      </p:sp>
    </p:spTree>
    <p:extLst>
      <p:ext uri="{BB962C8B-B14F-4D97-AF65-F5344CB8AC3E}">
        <p14:creationId xmlns:p14="http://schemas.microsoft.com/office/powerpoint/2010/main" val="3584061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CD31B-EDD7-F50A-8A4B-2EEE0B28AB4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398A6E3-0B11-8ACA-98DF-7F67FA3211ED}"/>
              </a:ext>
            </a:extLst>
          </p:cNvPr>
          <p:cNvPicPr>
            <a:picLocks noChangeAspect="1"/>
          </p:cNvPicPr>
          <p:nvPr/>
        </p:nvPicPr>
        <p:blipFill>
          <a:blip r:embed="rId3"/>
          <a:stretch>
            <a:fillRect/>
          </a:stretch>
        </p:blipFill>
        <p:spPr>
          <a:xfrm>
            <a:off x="0" y="2234980"/>
            <a:ext cx="12192000" cy="3671298"/>
          </a:xfrm>
          <a:prstGeom prst="rect">
            <a:avLst/>
          </a:prstGeom>
        </p:spPr>
      </p:pic>
      <p:sp>
        <p:nvSpPr>
          <p:cNvPr id="2" name="Title 2">
            <a:extLst>
              <a:ext uri="{FF2B5EF4-FFF2-40B4-BE49-F238E27FC236}">
                <a16:creationId xmlns:a16="http://schemas.microsoft.com/office/drawing/2014/main" id="{B94E63F5-2322-5CED-466B-12FA2A26B59A}"/>
              </a:ext>
            </a:extLst>
          </p:cNvPr>
          <p:cNvSpPr txBox="1">
            <a:spLocks/>
          </p:cNvSpPr>
          <p:nvPr/>
        </p:nvSpPr>
        <p:spPr>
          <a:xfrm>
            <a:off x="489520" y="368484"/>
            <a:ext cx="9461663" cy="5159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chemeClr val="tx1"/>
                </a:solidFill>
                <a:latin typeface="+mn-lt"/>
                <a:ea typeface="+mj-ea"/>
                <a:cs typeface="+mj-cs"/>
              </a:defRPr>
            </a:lvl1pPr>
          </a:lstStyle>
          <a:p>
            <a:r>
              <a:rPr lang="en-US" sz="3200">
                <a:solidFill>
                  <a:srgbClr val="00879E"/>
                </a:solidFill>
                <a:latin typeface="+mj-lt"/>
              </a:rPr>
              <a:t>Capacity residual margins</a:t>
            </a:r>
          </a:p>
        </p:txBody>
      </p:sp>
      <p:sp>
        <p:nvSpPr>
          <p:cNvPr id="3" name="Content Placeholder 1">
            <a:extLst>
              <a:ext uri="{FF2B5EF4-FFF2-40B4-BE49-F238E27FC236}">
                <a16:creationId xmlns:a16="http://schemas.microsoft.com/office/drawing/2014/main" id="{FBCE5D03-DA9B-5E6B-EBD0-E00426B08B0C}"/>
              </a:ext>
            </a:extLst>
          </p:cNvPr>
          <p:cNvSpPr txBox="1">
            <a:spLocks/>
          </p:cNvSpPr>
          <p:nvPr/>
        </p:nvSpPr>
        <p:spPr>
          <a:xfrm>
            <a:off x="489520" y="1019579"/>
            <a:ext cx="11147996" cy="1019534"/>
          </a:xfrm>
          <a:prstGeom prst="rect">
            <a:avLst/>
          </a:prstGeom>
        </p:spPr>
        <p:txBody>
          <a:bodyPr vert="horz" lIns="91440" tIns="45720" rIns="91440" bIns="45720" rtlCol="0" anchor="t">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NZ" sz="1100" b="0" i="0" kern="1200" smtClean="0">
                <a:solidFill>
                  <a:srgbClr val="44585F"/>
                </a:solidFill>
                <a:effectLst/>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59410" lvl="1" indent="-342900" algn="l">
              <a:lnSpc>
                <a:spcPct val="100000"/>
              </a:lnSpc>
              <a:spcBef>
                <a:spcPts val="600"/>
              </a:spcBef>
              <a:spcAft>
                <a:spcPts val="600"/>
              </a:spcAft>
              <a:buFont typeface="Arial" panose="020B0604020202020204" pitchFamily="34" charset="0"/>
              <a:buChar char="•"/>
            </a:pPr>
            <a:endParaRPr lang="en-NZ" sz="1800">
              <a:latin typeface="+mn-lt"/>
              <a:cs typeface="Segoe UI"/>
            </a:endParaRPr>
          </a:p>
        </p:txBody>
      </p:sp>
      <p:sp>
        <p:nvSpPr>
          <p:cNvPr id="7" name="Content Placeholder 1">
            <a:extLst>
              <a:ext uri="{FF2B5EF4-FFF2-40B4-BE49-F238E27FC236}">
                <a16:creationId xmlns:a16="http://schemas.microsoft.com/office/drawing/2014/main" id="{BC505908-9068-AAF6-70B3-0B53FB8967DB}"/>
              </a:ext>
            </a:extLst>
          </p:cNvPr>
          <p:cNvSpPr txBox="1">
            <a:spLocks/>
          </p:cNvSpPr>
          <p:nvPr/>
        </p:nvSpPr>
        <p:spPr>
          <a:xfrm>
            <a:off x="641920" y="1171979"/>
            <a:ext cx="11147996" cy="1019534"/>
          </a:xfrm>
          <a:prstGeom prst="rect">
            <a:avLst/>
          </a:prstGeom>
        </p:spPr>
        <p:txBody>
          <a:bodyPr vert="horz" lIns="91440" tIns="45720" rIns="91440" bIns="45720" rtlCol="0" anchor="t">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NZ" sz="1100" b="0" i="0" kern="1200" smtClean="0">
                <a:solidFill>
                  <a:srgbClr val="44585F"/>
                </a:solidFill>
                <a:effectLst/>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59410" lvl="1" indent="-342900" algn="l">
              <a:lnSpc>
                <a:spcPct val="100000"/>
              </a:lnSpc>
              <a:spcBef>
                <a:spcPts val="600"/>
              </a:spcBef>
              <a:spcAft>
                <a:spcPts val="600"/>
              </a:spcAft>
              <a:buFont typeface="Arial" panose="020B0604020202020204" pitchFamily="34" charset="0"/>
              <a:buChar char="•"/>
            </a:pPr>
            <a:r>
              <a:rPr lang="en-NZ" sz="1800">
                <a:latin typeface="+mn-lt"/>
                <a:cs typeface="Segoe UI"/>
              </a:rPr>
              <a:t>Mostly healthy residual margins in line with decreasing demand</a:t>
            </a:r>
          </a:p>
          <a:p>
            <a:pPr marL="359410" lvl="1" indent="-342900" algn="l">
              <a:lnSpc>
                <a:spcPct val="100000"/>
              </a:lnSpc>
              <a:spcBef>
                <a:spcPts val="600"/>
              </a:spcBef>
              <a:spcAft>
                <a:spcPts val="600"/>
              </a:spcAft>
              <a:buFont typeface="Arial" panose="020B0604020202020204" pitchFamily="34" charset="0"/>
              <a:buChar char="•"/>
            </a:pPr>
            <a:r>
              <a:rPr lang="en-NZ" sz="1800">
                <a:latin typeface="+mn-lt"/>
                <a:cs typeface="Segoe UI"/>
              </a:rPr>
              <a:t>Lowest residual 300 MW during 2 October morning peak</a:t>
            </a:r>
          </a:p>
          <a:p>
            <a:pPr marL="359410" lvl="1" indent="-342900" algn="l">
              <a:lnSpc>
                <a:spcPct val="100000"/>
              </a:lnSpc>
              <a:spcBef>
                <a:spcPts val="600"/>
              </a:spcBef>
              <a:spcAft>
                <a:spcPts val="600"/>
              </a:spcAft>
              <a:buFont typeface="Arial" panose="020B0604020202020204" pitchFamily="34" charset="0"/>
              <a:buChar char="•"/>
            </a:pPr>
            <a:endParaRPr lang="en-NZ" sz="1800">
              <a:latin typeface="+mn-lt"/>
              <a:cs typeface="Segoe UI"/>
            </a:endParaRPr>
          </a:p>
        </p:txBody>
      </p:sp>
    </p:spTree>
    <p:extLst>
      <p:ext uri="{BB962C8B-B14F-4D97-AF65-F5344CB8AC3E}">
        <p14:creationId xmlns:p14="http://schemas.microsoft.com/office/powerpoint/2010/main" val="29706647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4F8476-D9C1-3348-9107-59228ADD3693}"/>
              </a:ext>
            </a:extLst>
          </p:cNvPr>
          <p:cNvSpPr>
            <a:spLocks noGrp="1"/>
          </p:cNvSpPr>
          <p:nvPr>
            <p:ph type="ctrTitle"/>
          </p:nvPr>
        </p:nvSpPr>
        <p:spPr/>
        <p:txBody>
          <a:bodyPr>
            <a:noAutofit/>
          </a:bodyPr>
          <a:lstStyle/>
          <a:p>
            <a:r>
              <a:rPr lang="en-US" sz="3600">
                <a:solidFill>
                  <a:srgbClr val="FFFFFF"/>
                </a:solidFill>
              </a:rPr>
              <a:t>NZGB update</a:t>
            </a:r>
            <a:endParaRPr lang="en-US" sz="3600">
              <a:solidFill>
                <a:srgbClr val="FFFFFF"/>
              </a:solidFill>
              <a:cs typeface="Calibri"/>
            </a:endParaRPr>
          </a:p>
        </p:txBody>
      </p:sp>
      <p:sp>
        <p:nvSpPr>
          <p:cNvPr id="5" name="Subtitle 1">
            <a:extLst>
              <a:ext uri="{FF2B5EF4-FFF2-40B4-BE49-F238E27FC236}">
                <a16:creationId xmlns:a16="http://schemas.microsoft.com/office/drawing/2014/main" id="{5039BCC4-E646-2D9A-10CE-271F6397C3D4}"/>
              </a:ext>
            </a:extLst>
          </p:cNvPr>
          <p:cNvSpPr>
            <a:spLocks noGrp="1"/>
          </p:cNvSpPr>
          <p:nvPr>
            <p:ph type="subTitle" idx="4294967295"/>
          </p:nvPr>
        </p:nvSpPr>
        <p:spPr>
          <a:xfrm>
            <a:off x="1404938" y="1330325"/>
            <a:ext cx="10787062" cy="5121275"/>
          </a:xfrm>
        </p:spPr>
        <p:txBody>
          <a:bodyPr vert="horz" lIns="91440" tIns="45720" rIns="91440" bIns="45720" rtlCol="0" anchor="t">
            <a:normAutofit/>
          </a:bodyPr>
          <a:lstStyle/>
          <a:p>
            <a:endParaRPr lang="en-NZ" sz="2400" b="1">
              <a:solidFill>
                <a:srgbClr val="000000"/>
              </a:solidFill>
              <a:latin typeface="Calibri" panose="020F0502020204030204"/>
              <a:cs typeface="Calibri"/>
            </a:endParaRPr>
          </a:p>
          <a:p>
            <a:endParaRPr lang="en-NZ" sz="2400">
              <a:solidFill>
                <a:schemeClr val="tx1"/>
              </a:solidFill>
              <a:latin typeface="+mn-lt"/>
              <a:ea typeface="Calibri"/>
              <a:cs typeface="Calibri"/>
            </a:endParaRPr>
          </a:p>
        </p:txBody>
      </p:sp>
      <p:sp>
        <p:nvSpPr>
          <p:cNvPr id="7" name="Rectangle 6">
            <a:extLst>
              <a:ext uri="{FF2B5EF4-FFF2-40B4-BE49-F238E27FC236}">
                <a16:creationId xmlns:a16="http://schemas.microsoft.com/office/drawing/2014/main" id="{6FB4A781-F199-484F-BF24-58E337ACA083}"/>
              </a:ext>
            </a:extLst>
          </p:cNvPr>
          <p:cNvSpPr/>
          <p:nvPr/>
        </p:nvSpPr>
        <p:spPr>
          <a:xfrm>
            <a:off x="545040" y="1296090"/>
            <a:ext cx="10800000" cy="2308324"/>
          </a:xfrm>
          <a:prstGeom prst="rect">
            <a:avLst/>
          </a:prstGeom>
        </p:spPr>
        <p:txBody>
          <a:bodyPr wrap="square">
            <a:noAutofit/>
          </a:bodyPr>
          <a:lstStyle/>
          <a:p>
            <a:pPr marL="285750" indent="-285750">
              <a:buFont typeface="Arial" panose="020B0604020202020204" pitchFamily="34" charset="0"/>
              <a:buChar char="•"/>
            </a:pPr>
            <a:endParaRPr lang="en-NZ" sz="2400"/>
          </a:p>
        </p:txBody>
      </p:sp>
      <p:sp>
        <p:nvSpPr>
          <p:cNvPr id="4" name="Rectangle 3">
            <a:extLst>
              <a:ext uri="{FF2B5EF4-FFF2-40B4-BE49-F238E27FC236}">
                <a16:creationId xmlns:a16="http://schemas.microsoft.com/office/drawing/2014/main" id="{C2DE885F-8248-4B00-A4B6-FB2280C15C94}"/>
              </a:ext>
            </a:extLst>
          </p:cNvPr>
          <p:cNvSpPr/>
          <p:nvPr/>
        </p:nvSpPr>
        <p:spPr>
          <a:xfrm>
            <a:off x="545040" y="1340522"/>
            <a:ext cx="10800000" cy="4968203"/>
          </a:xfrm>
          <a:prstGeom prst="rect">
            <a:avLst/>
          </a:prstGeom>
        </p:spPr>
        <p:txBody>
          <a:bodyPr wrap="square" lIns="91440" tIns="45720" rIns="91440" bIns="45720" anchor="t">
            <a:noAutofit/>
          </a:bodyPr>
          <a:lstStyle/>
          <a:p>
            <a:pPr lvl="1"/>
            <a:endParaRPr lang="en-NZ" sz="2400">
              <a:cs typeface="Calibri"/>
            </a:endParaRPr>
          </a:p>
          <a:p>
            <a:pPr lvl="1"/>
            <a:endParaRPr lang="en-NZ" sz="2400">
              <a:cs typeface="Calibri"/>
            </a:endParaRPr>
          </a:p>
          <a:p>
            <a:pPr lvl="1"/>
            <a:r>
              <a:rPr lang="en-NZ" sz="2400">
                <a:cs typeface="Calibri"/>
              </a:rPr>
              <a:t>     </a:t>
            </a:r>
          </a:p>
          <a:p>
            <a:pPr lvl="1"/>
            <a:endParaRPr lang="en-NZ" sz="2400">
              <a:cs typeface="Calibri"/>
            </a:endParaRPr>
          </a:p>
          <a:p>
            <a:pPr lvl="1"/>
            <a:endParaRPr lang="en-NZ" sz="2400"/>
          </a:p>
          <a:p>
            <a:pPr lvl="1"/>
            <a:r>
              <a:rPr lang="en-NZ" sz="2400">
                <a:cs typeface="Calibri"/>
              </a:rPr>
              <a:t>  </a:t>
            </a:r>
          </a:p>
          <a:p>
            <a:pPr lvl="1"/>
            <a:endParaRPr lang="en-NZ" sz="2400">
              <a:cs typeface="Calibri"/>
            </a:endParaRPr>
          </a:p>
          <a:p>
            <a:endParaRPr lang="en-NZ" sz="2400">
              <a:cs typeface="Calibri"/>
            </a:endParaRPr>
          </a:p>
        </p:txBody>
      </p:sp>
    </p:spTree>
    <p:extLst>
      <p:ext uri="{BB962C8B-B14F-4D97-AF65-F5344CB8AC3E}">
        <p14:creationId xmlns:p14="http://schemas.microsoft.com/office/powerpoint/2010/main" val="1198697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CB7DA-F71F-013E-43DC-C98F5A3C2462}"/>
            </a:ext>
          </a:extLst>
        </p:cNvPr>
        <p:cNvGrpSpPr/>
        <p:nvPr/>
      </p:nvGrpSpPr>
      <p:grpSpPr>
        <a:xfrm>
          <a:off x="0" y="0"/>
          <a:ext cx="0" cy="0"/>
          <a:chOff x="0" y="0"/>
          <a:chExt cx="0" cy="0"/>
        </a:xfrm>
      </p:grpSpPr>
      <p:sp>
        <p:nvSpPr>
          <p:cNvPr id="12" name="Title 2">
            <a:extLst>
              <a:ext uri="{FF2B5EF4-FFF2-40B4-BE49-F238E27FC236}">
                <a16:creationId xmlns:a16="http://schemas.microsoft.com/office/drawing/2014/main" id="{237AB8CA-B760-529D-A1CB-F2014DAE04A4}"/>
              </a:ext>
            </a:extLst>
          </p:cNvPr>
          <p:cNvSpPr txBox="1">
            <a:spLocks/>
          </p:cNvSpPr>
          <p:nvPr/>
        </p:nvSpPr>
        <p:spPr>
          <a:xfrm>
            <a:off x="684000" y="540000"/>
            <a:ext cx="9461663" cy="515985"/>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3200" b="1">
                <a:solidFill>
                  <a:srgbClr val="00879E"/>
                </a:solidFill>
                <a:latin typeface="+mj-lt"/>
                <a:ea typeface="+mj-ea"/>
                <a:cs typeface="+mj-cs"/>
              </a:defRPr>
            </a:lvl1pPr>
          </a:lstStyle>
          <a:p>
            <a:r>
              <a:rPr lang="en-US"/>
              <a:t>NZGB update: base capacity N-1-G</a:t>
            </a:r>
          </a:p>
        </p:txBody>
      </p:sp>
      <p:sp>
        <p:nvSpPr>
          <p:cNvPr id="4" name="TextBox 3">
            <a:extLst>
              <a:ext uri="{FF2B5EF4-FFF2-40B4-BE49-F238E27FC236}">
                <a16:creationId xmlns:a16="http://schemas.microsoft.com/office/drawing/2014/main" id="{77029551-17C0-BF91-F121-7E1510511828}"/>
              </a:ext>
            </a:extLst>
          </p:cNvPr>
          <p:cNvSpPr txBox="1"/>
          <p:nvPr/>
        </p:nvSpPr>
        <p:spPr>
          <a:xfrm>
            <a:off x="684000" y="1117918"/>
            <a:ext cx="11148367" cy="120032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NZ"/>
              <a:t>N-1-G margins are currently showing healthy values</a:t>
            </a:r>
          </a:p>
          <a:p>
            <a:pPr marL="285750" indent="-285750">
              <a:buFont typeface="Arial" panose="020B0604020202020204" pitchFamily="34" charset="0"/>
              <a:buChar char="•"/>
            </a:pPr>
            <a:r>
              <a:rPr lang="en-NZ"/>
              <a:t>Under the 99</a:t>
            </a:r>
            <a:r>
              <a:rPr lang="en-NZ" baseline="30000"/>
              <a:t>th</a:t>
            </a:r>
            <a:r>
              <a:rPr lang="en-NZ"/>
              <a:t> percentile load, which we would expect under a cold snap, the margins drop but are still healthy </a:t>
            </a:r>
            <a:endParaRPr lang="en-NZ">
              <a:ea typeface="Calibri"/>
              <a:cs typeface="Calibri"/>
            </a:endParaRPr>
          </a:p>
          <a:p>
            <a:endParaRPr lang="en-NZ">
              <a:ea typeface="Calibri"/>
              <a:cs typeface="Calibri"/>
            </a:endParaRPr>
          </a:p>
          <a:p>
            <a:endParaRPr lang="en-NZ">
              <a:ea typeface="Calibri"/>
              <a:cs typeface="Calibri"/>
            </a:endParaRPr>
          </a:p>
        </p:txBody>
      </p:sp>
      <p:sp>
        <p:nvSpPr>
          <p:cNvPr id="6" name="TextBox 5">
            <a:extLst>
              <a:ext uri="{FF2B5EF4-FFF2-40B4-BE49-F238E27FC236}">
                <a16:creationId xmlns:a16="http://schemas.microsoft.com/office/drawing/2014/main" id="{B0F953E3-106A-4899-305F-C12BADD699DF}"/>
              </a:ext>
            </a:extLst>
          </p:cNvPr>
          <p:cNvSpPr txBox="1"/>
          <p:nvPr/>
        </p:nvSpPr>
        <p:spPr>
          <a:xfrm>
            <a:off x="389129" y="2358418"/>
            <a:ext cx="2104104" cy="861774"/>
          </a:xfrm>
          <a:prstGeom prst="rect">
            <a:avLst/>
          </a:prstGeom>
          <a:noFill/>
          <a:ln>
            <a:solidFill>
              <a:schemeClr val="bg2">
                <a:lumMod val="50000"/>
              </a:schemeClr>
            </a:solidFill>
          </a:ln>
        </p:spPr>
        <p:txBody>
          <a:bodyPr wrap="square" lIns="91440" tIns="45720" rIns="91440" bIns="45720" rtlCol="0" anchor="t">
            <a:spAutoFit/>
          </a:bodyPr>
          <a:lstStyle/>
          <a:p>
            <a:r>
              <a:rPr lang="en-NZ" sz="1000">
                <a:solidFill>
                  <a:schemeClr val="bg2">
                    <a:lumMod val="50000"/>
                  </a:schemeClr>
                </a:solidFill>
                <a:ea typeface="Calibri"/>
                <a:cs typeface="Calibri"/>
              </a:rPr>
              <a:t>Base case capacity at 90%</a:t>
            </a:r>
          </a:p>
          <a:p>
            <a:pPr marL="171450" indent="-171450">
              <a:buFont typeface="Arial" panose="020B0604020202020204" pitchFamily="34" charset="0"/>
              <a:buChar char="•"/>
            </a:pPr>
            <a:r>
              <a:rPr lang="en-NZ" sz="1000" b="1" i="1">
                <a:solidFill>
                  <a:schemeClr val="bg2">
                    <a:lumMod val="50000"/>
                  </a:schemeClr>
                </a:solidFill>
                <a:ea typeface="Calibri"/>
                <a:cs typeface="Calibri"/>
              </a:rPr>
              <a:t>This triggers the CAN process</a:t>
            </a:r>
          </a:p>
          <a:p>
            <a:pPr marL="171450" indent="-171450">
              <a:buFont typeface="Arial" panose="020B0604020202020204" pitchFamily="34" charset="0"/>
              <a:buChar char="•"/>
            </a:pPr>
            <a:r>
              <a:rPr lang="en-NZ" sz="1000">
                <a:solidFill>
                  <a:schemeClr val="bg2">
                    <a:lumMod val="50000"/>
                  </a:schemeClr>
                </a:solidFill>
                <a:ea typeface="Calibri"/>
                <a:cs typeface="Calibri"/>
              </a:rPr>
              <a:t>Assumes all generation available in POCP is offered</a:t>
            </a:r>
          </a:p>
          <a:p>
            <a:pPr marL="171450" indent="-171450">
              <a:buFont typeface="Arial" panose="020B0604020202020204" pitchFamily="34" charset="0"/>
              <a:buChar char="•"/>
            </a:pPr>
            <a:r>
              <a:rPr lang="en-NZ" sz="1000">
                <a:solidFill>
                  <a:schemeClr val="bg2">
                    <a:lumMod val="50000"/>
                  </a:schemeClr>
                </a:solidFill>
                <a:ea typeface="Calibri"/>
                <a:cs typeface="Calibri"/>
              </a:rPr>
              <a:t>It uses 20% of total wind capacity</a:t>
            </a:r>
            <a:endParaRPr lang="en-NZ" sz="700">
              <a:solidFill>
                <a:schemeClr val="bg2">
                  <a:lumMod val="50000"/>
                </a:schemeClr>
              </a:solidFill>
            </a:endParaRPr>
          </a:p>
        </p:txBody>
      </p:sp>
      <p:sp>
        <p:nvSpPr>
          <p:cNvPr id="9" name="TextBox 8">
            <a:extLst>
              <a:ext uri="{FF2B5EF4-FFF2-40B4-BE49-F238E27FC236}">
                <a16:creationId xmlns:a16="http://schemas.microsoft.com/office/drawing/2014/main" id="{EC5C5433-960F-27AE-735B-35C4ECD60C35}"/>
              </a:ext>
            </a:extLst>
          </p:cNvPr>
          <p:cNvSpPr txBox="1"/>
          <p:nvPr/>
        </p:nvSpPr>
        <p:spPr>
          <a:xfrm>
            <a:off x="2007474" y="5963369"/>
            <a:ext cx="2081048" cy="369332"/>
          </a:xfrm>
          <a:prstGeom prst="rect">
            <a:avLst/>
          </a:prstGeom>
          <a:noFill/>
        </p:spPr>
        <p:txBody>
          <a:bodyPr wrap="square" rtlCol="0">
            <a:spAutoFit/>
          </a:bodyPr>
          <a:lstStyle/>
          <a:p>
            <a:r>
              <a:rPr lang="en-NZ"/>
              <a:t>90</a:t>
            </a:r>
            <a:r>
              <a:rPr lang="en-NZ" baseline="30000"/>
              <a:t>th</a:t>
            </a:r>
            <a:r>
              <a:rPr lang="en-NZ"/>
              <a:t> percentile load</a:t>
            </a:r>
          </a:p>
        </p:txBody>
      </p:sp>
      <p:sp>
        <p:nvSpPr>
          <p:cNvPr id="10" name="TextBox 9">
            <a:extLst>
              <a:ext uri="{FF2B5EF4-FFF2-40B4-BE49-F238E27FC236}">
                <a16:creationId xmlns:a16="http://schemas.microsoft.com/office/drawing/2014/main" id="{C699F181-1E44-58B2-65F9-927050FEE622}"/>
              </a:ext>
            </a:extLst>
          </p:cNvPr>
          <p:cNvSpPr txBox="1"/>
          <p:nvPr/>
        </p:nvSpPr>
        <p:spPr>
          <a:xfrm>
            <a:off x="8103478" y="5963369"/>
            <a:ext cx="2081048" cy="369332"/>
          </a:xfrm>
          <a:prstGeom prst="rect">
            <a:avLst/>
          </a:prstGeom>
          <a:noFill/>
        </p:spPr>
        <p:txBody>
          <a:bodyPr wrap="square" rtlCol="0">
            <a:spAutoFit/>
          </a:bodyPr>
          <a:lstStyle/>
          <a:p>
            <a:r>
              <a:rPr lang="en-NZ"/>
              <a:t>99</a:t>
            </a:r>
            <a:r>
              <a:rPr lang="en-NZ" baseline="30000"/>
              <a:t>th</a:t>
            </a:r>
            <a:r>
              <a:rPr lang="en-NZ"/>
              <a:t> percentile load</a:t>
            </a:r>
          </a:p>
        </p:txBody>
      </p:sp>
      <p:pic>
        <p:nvPicPr>
          <p:cNvPr id="14" name="Picture 13">
            <a:extLst>
              <a:ext uri="{FF2B5EF4-FFF2-40B4-BE49-F238E27FC236}">
                <a16:creationId xmlns:a16="http://schemas.microsoft.com/office/drawing/2014/main" id="{C939B509-7448-C9EC-A700-11B25804C8D9}"/>
              </a:ext>
            </a:extLst>
          </p:cNvPr>
          <p:cNvPicPr>
            <a:picLocks noChangeAspect="1"/>
          </p:cNvPicPr>
          <p:nvPr/>
        </p:nvPicPr>
        <p:blipFill>
          <a:blip r:embed="rId2"/>
          <a:stretch>
            <a:fillRect/>
          </a:stretch>
        </p:blipFill>
        <p:spPr>
          <a:xfrm>
            <a:off x="0" y="3326630"/>
            <a:ext cx="6096000" cy="2636739"/>
          </a:xfrm>
          <a:prstGeom prst="rect">
            <a:avLst/>
          </a:prstGeom>
        </p:spPr>
      </p:pic>
      <p:pic>
        <p:nvPicPr>
          <p:cNvPr id="16" name="Picture 15">
            <a:extLst>
              <a:ext uri="{FF2B5EF4-FFF2-40B4-BE49-F238E27FC236}">
                <a16:creationId xmlns:a16="http://schemas.microsoft.com/office/drawing/2014/main" id="{72B138FE-ED2A-6E77-336F-22749314D515}"/>
              </a:ext>
            </a:extLst>
          </p:cNvPr>
          <p:cNvPicPr>
            <a:picLocks noChangeAspect="1"/>
          </p:cNvPicPr>
          <p:nvPr/>
        </p:nvPicPr>
        <p:blipFill>
          <a:blip r:embed="rId3"/>
          <a:stretch>
            <a:fillRect/>
          </a:stretch>
        </p:blipFill>
        <p:spPr>
          <a:xfrm>
            <a:off x="6095999" y="3326630"/>
            <a:ext cx="6096001" cy="2636739"/>
          </a:xfrm>
          <a:prstGeom prst="rect">
            <a:avLst/>
          </a:prstGeom>
        </p:spPr>
      </p:pic>
    </p:spTree>
    <p:extLst>
      <p:ext uri="{BB962C8B-B14F-4D97-AF65-F5344CB8AC3E}">
        <p14:creationId xmlns:p14="http://schemas.microsoft.com/office/powerpoint/2010/main" val="500406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36EB8-D792-C26D-D3EF-493B53E17238}"/>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C828688C-EB81-2E50-8D6E-6F0CEE9C0C54}"/>
              </a:ext>
            </a:extLst>
          </p:cNvPr>
          <p:cNvPicPr>
            <a:picLocks noChangeAspect="1"/>
          </p:cNvPicPr>
          <p:nvPr/>
        </p:nvPicPr>
        <p:blipFill>
          <a:blip r:embed="rId3"/>
          <a:stretch>
            <a:fillRect/>
          </a:stretch>
        </p:blipFill>
        <p:spPr>
          <a:xfrm>
            <a:off x="6095999" y="3528842"/>
            <a:ext cx="6096000" cy="2645875"/>
          </a:xfrm>
          <a:prstGeom prst="rect">
            <a:avLst/>
          </a:prstGeom>
        </p:spPr>
      </p:pic>
      <p:pic>
        <p:nvPicPr>
          <p:cNvPr id="4" name="Picture 3">
            <a:extLst>
              <a:ext uri="{FF2B5EF4-FFF2-40B4-BE49-F238E27FC236}">
                <a16:creationId xmlns:a16="http://schemas.microsoft.com/office/drawing/2014/main" id="{50F810C4-2670-7317-A365-BB9A34683C14}"/>
              </a:ext>
            </a:extLst>
          </p:cNvPr>
          <p:cNvPicPr>
            <a:picLocks noChangeAspect="1"/>
          </p:cNvPicPr>
          <p:nvPr/>
        </p:nvPicPr>
        <p:blipFill>
          <a:blip r:embed="rId4"/>
          <a:stretch>
            <a:fillRect/>
          </a:stretch>
        </p:blipFill>
        <p:spPr>
          <a:xfrm>
            <a:off x="0" y="3528843"/>
            <a:ext cx="6096000" cy="2645874"/>
          </a:xfrm>
          <a:prstGeom prst="rect">
            <a:avLst/>
          </a:prstGeom>
        </p:spPr>
      </p:pic>
      <p:sp>
        <p:nvSpPr>
          <p:cNvPr id="12" name="Title 2">
            <a:extLst>
              <a:ext uri="{FF2B5EF4-FFF2-40B4-BE49-F238E27FC236}">
                <a16:creationId xmlns:a16="http://schemas.microsoft.com/office/drawing/2014/main" id="{0507B67C-BB48-5C2B-D4CE-1852CEB1C677}"/>
              </a:ext>
            </a:extLst>
          </p:cNvPr>
          <p:cNvSpPr txBox="1">
            <a:spLocks/>
          </p:cNvSpPr>
          <p:nvPr/>
        </p:nvSpPr>
        <p:spPr>
          <a:xfrm>
            <a:off x="684000" y="540960"/>
            <a:ext cx="9461663" cy="515985"/>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3200" b="1">
                <a:solidFill>
                  <a:srgbClr val="00879E"/>
                </a:solidFill>
                <a:latin typeface="+mj-lt"/>
                <a:ea typeface="+mj-ea"/>
                <a:cs typeface="+mj-cs"/>
              </a:defRPr>
            </a:lvl1pPr>
          </a:lstStyle>
          <a:p>
            <a:r>
              <a:rPr lang="en-US"/>
              <a:t>NZGB update: firm capacity only N-1-G</a:t>
            </a:r>
          </a:p>
        </p:txBody>
      </p:sp>
      <p:sp>
        <p:nvSpPr>
          <p:cNvPr id="11" name="TextBox 10">
            <a:extLst>
              <a:ext uri="{FF2B5EF4-FFF2-40B4-BE49-F238E27FC236}">
                <a16:creationId xmlns:a16="http://schemas.microsoft.com/office/drawing/2014/main" id="{123D356B-8549-3408-B3B7-1DC3B3058550}"/>
              </a:ext>
            </a:extLst>
          </p:cNvPr>
          <p:cNvSpPr txBox="1"/>
          <p:nvPr/>
        </p:nvSpPr>
        <p:spPr>
          <a:xfrm>
            <a:off x="2007476" y="6141890"/>
            <a:ext cx="2081048" cy="369332"/>
          </a:xfrm>
          <a:prstGeom prst="rect">
            <a:avLst/>
          </a:prstGeom>
          <a:noFill/>
        </p:spPr>
        <p:txBody>
          <a:bodyPr wrap="square" rtlCol="0">
            <a:spAutoFit/>
          </a:bodyPr>
          <a:lstStyle/>
          <a:p>
            <a:r>
              <a:rPr lang="en-NZ"/>
              <a:t>90</a:t>
            </a:r>
            <a:r>
              <a:rPr lang="en-NZ" baseline="30000"/>
              <a:t>th</a:t>
            </a:r>
            <a:r>
              <a:rPr lang="en-NZ"/>
              <a:t> percentile load</a:t>
            </a:r>
          </a:p>
        </p:txBody>
      </p:sp>
      <p:sp>
        <p:nvSpPr>
          <p:cNvPr id="13" name="TextBox 12">
            <a:extLst>
              <a:ext uri="{FF2B5EF4-FFF2-40B4-BE49-F238E27FC236}">
                <a16:creationId xmlns:a16="http://schemas.microsoft.com/office/drawing/2014/main" id="{F0A01B8B-8116-D967-4A99-742BE018207E}"/>
              </a:ext>
            </a:extLst>
          </p:cNvPr>
          <p:cNvSpPr txBox="1"/>
          <p:nvPr/>
        </p:nvSpPr>
        <p:spPr>
          <a:xfrm>
            <a:off x="8103476" y="6141890"/>
            <a:ext cx="2081048" cy="369332"/>
          </a:xfrm>
          <a:prstGeom prst="rect">
            <a:avLst/>
          </a:prstGeom>
          <a:noFill/>
        </p:spPr>
        <p:txBody>
          <a:bodyPr wrap="square" rtlCol="0">
            <a:spAutoFit/>
          </a:bodyPr>
          <a:lstStyle/>
          <a:p>
            <a:r>
              <a:rPr lang="en-NZ"/>
              <a:t>99</a:t>
            </a:r>
            <a:r>
              <a:rPr lang="en-NZ" baseline="30000"/>
              <a:t>th</a:t>
            </a:r>
            <a:r>
              <a:rPr lang="en-NZ"/>
              <a:t> percentile load</a:t>
            </a:r>
          </a:p>
        </p:txBody>
      </p:sp>
      <p:sp>
        <p:nvSpPr>
          <p:cNvPr id="9" name="TextBox 8">
            <a:extLst>
              <a:ext uri="{FF2B5EF4-FFF2-40B4-BE49-F238E27FC236}">
                <a16:creationId xmlns:a16="http://schemas.microsoft.com/office/drawing/2014/main" id="{FC68B1C3-F8D9-842D-42C7-79778450AF23}"/>
              </a:ext>
            </a:extLst>
          </p:cNvPr>
          <p:cNvSpPr txBox="1"/>
          <p:nvPr/>
        </p:nvSpPr>
        <p:spPr>
          <a:xfrm>
            <a:off x="0" y="2617987"/>
            <a:ext cx="2393305" cy="1477328"/>
          </a:xfrm>
          <a:prstGeom prst="rect">
            <a:avLst/>
          </a:prstGeom>
          <a:solidFill>
            <a:schemeClr val="bg1"/>
          </a:solidFill>
          <a:ln>
            <a:solidFill>
              <a:schemeClr val="bg2">
                <a:lumMod val="50000"/>
              </a:schemeClr>
            </a:solidFill>
          </a:ln>
          <a:effectLst>
            <a:outerShdw blurRad="63500" dist="38100" dir="2700000">
              <a:srgbClr val="000000">
                <a:alpha val="40000"/>
              </a:srgbClr>
            </a:outerShdw>
          </a:effectLst>
        </p:spPr>
        <p:txBody>
          <a:bodyPr wrap="square" lIns="91440" tIns="45720" rIns="91440" bIns="45720" rtlCol="0" anchor="t">
            <a:spAutoFit/>
          </a:bodyPr>
          <a:lstStyle/>
          <a:p>
            <a:r>
              <a:rPr lang="en-NZ" sz="1000">
                <a:solidFill>
                  <a:schemeClr val="bg2">
                    <a:lumMod val="50000"/>
                  </a:schemeClr>
                </a:solidFill>
                <a:ea typeface="Calibri"/>
                <a:cs typeface="Calibri"/>
              </a:rPr>
              <a:t>Firm capacity </a:t>
            </a:r>
            <a:r>
              <a:rPr lang="en-NZ" sz="1000" u="sng">
                <a:solidFill>
                  <a:schemeClr val="bg2">
                    <a:lumMod val="50000"/>
                  </a:schemeClr>
                </a:solidFill>
                <a:ea typeface="Calibri"/>
                <a:cs typeface="Calibri"/>
              </a:rPr>
              <a:t>removes</a:t>
            </a:r>
          </a:p>
          <a:p>
            <a:pPr marL="171450" indent="-171450">
              <a:buFont typeface="Arial" panose="020B0604020202020204" pitchFamily="34" charset="0"/>
              <a:buChar char="•"/>
            </a:pPr>
            <a:r>
              <a:rPr lang="en-NZ" sz="1000">
                <a:solidFill>
                  <a:schemeClr val="bg2">
                    <a:lumMod val="50000"/>
                  </a:schemeClr>
                </a:solidFill>
                <a:ea typeface="Calibri"/>
                <a:cs typeface="Calibri"/>
              </a:rPr>
              <a:t>TCC (-360MW) all months</a:t>
            </a:r>
          </a:p>
          <a:p>
            <a:pPr marL="171450" indent="-171450">
              <a:buFont typeface="Arial" panose="020B0604020202020204" pitchFamily="34" charset="0"/>
              <a:buChar char="•"/>
            </a:pPr>
            <a:r>
              <a:rPr lang="en-NZ" sz="1000">
                <a:solidFill>
                  <a:schemeClr val="bg2">
                    <a:lumMod val="50000"/>
                  </a:schemeClr>
                </a:solidFill>
                <a:ea typeface="Calibri"/>
                <a:cs typeface="Calibri"/>
              </a:rPr>
              <a:t>HLY 5 (-405MW)</a:t>
            </a:r>
          </a:p>
          <a:p>
            <a:pPr marL="171450" indent="-171450">
              <a:buFont typeface="Arial" panose="020B0604020202020204" pitchFamily="34" charset="0"/>
              <a:buChar char="•"/>
            </a:pPr>
            <a:r>
              <a:rPr lang="en-NZ" sz="1000">
                <a:solidFill>
                  <a:schemeClr val="bg2">
                    <a:lumMod val="50000"/>
                  </a:schemeClr>
                </a:solidFill>
                <a:ea typeface="Calibri"/>
                <a:cs typeface="Calibri"/>
              </a:rPr>
              <a:t>2 HLY </a:t>
            </a:r>
            <a:r>
              <a:rPr lang="en-NZ" sz="1000" err="1">
                <a:solidFill>
                  <a:schemeClr val="bg2">
                    <a:lumMod val="50000"/>
                  </a:schemeClr>
                </a:solidFill>
                <a:ea typeface="Calibri"/>
                <a:cs typeface="Calibri"/>
              </a:rPr>
              <a:t>Rankines</a:t>
            </a:r>
            <a:r>
              <a:rPr lang="en-NZ" sz="1000">
                <a:solidFill>
                  <a:schemeClr val="bg2">
                    <a:lumMod val="50000"/>
                  </a:schemeClr>
                </a:solidFill>
                <a:ea typeface="Calibri"/>
                <a:cs typeface="Calibri"/>
              </a:rPr>
              <a:t> from 1</a:t>
            </a:r>
            <a:r>
              <a:rPr lang="en-NZ" sz="1000" baseline="30000">
                <a:solidFill>
                  <a:schemeClr val="bg2">
                    <a:lumMod val="50000"/>
                  </a:schemeClr>
                </a:solidFill>
                <a:ea typeface="Calibri"/>
                <a:cs typeface="Calibri"/>
              </a:rPr>
              <a:t>st</a:t>
            </a:r>
            <a:r>
              <a:rPr lang="en-NZ" sz="1000">
                <a:solidFill>
                  <a:schemeClr val="bg2">
                    <a:lumMod val="50000"/>
                  </a:schemeClr>
                </a:solidFill>
                <a:ea typeface="Calibri"/>
                <a:cs typeface="Calibri"/>
              </a:rPr>
              <a:t> Oct to 31 Dec 2025, and 2 </a:t>
            </a:r>
            <a:r>
              <a:rPr lang="en-NZ" sz="1000" err="1">
                <a:solidFill>
                  <a:schemeClr val="bg2">
                    <a:lumMod val="50000"/>
                  </a:schemeClr>
                </a:solidFill>
                <a:ea typeface="Calibri"/>
                <a:cs typeface="Calibri"/>
              </a:rPr>
              <a:t>Rankines</a:t>
            </a:r>
            <a:r>
              <a:rPr lang="en-NZ" sz="1000">
                <a:solidFill>
                  <a:schemeClr val="bg2">
                    <a:lumMod val="50000"/>
                  </a:schemeClr>
                </a:solidFill>
                <a:ea typeface="Calibri"/>
                <a:cs typeface="Calibri"/>
              </a:rPr>
              <a:t> over the remaining months </a:t>
            </a:r>
          </a:p>
          <a:p>
            <a:pPr marL="171450" indent="-171450">
              <a:buFont typeface="Arial" panose="020B0604020202020204" pitchFamily="34" charset="0"/>
              <a:buChar char="•"/>
            </a:pPr>
            <a:r>
              <a:rPr lang="en-NZ" sz="1000">
                <a:solidFill>
                  <a:schemeClr val="bg2">
                    <a:lumMod val="50000"/>
                  </a:schemeClr>
                </a:solidFill>
                <a:ea typeface="Calibri"/>
                <a:cs typeface="Calibri"/>
              </a:rPr>
              <a:t>It uses the lowest 10</a:t>
            </a:r>
            <a:r>
              <a:rPr lang="en-NZ" sz="1000" baseline="30000">
                <a:solidFill>
                  <a:schemeClr val="bg2">
                    <a:lumMod val="50000"/>
                  </a:schemeClr>
                </a:solidFill>
                <a:ea typeface="Calibri"/>
                <a:cs typeface="Calibri"/>
              </a:rPr>
              <a:t>th</a:t>
            </a:r>
            <a:r>
              <a:rPr lang="en-NZ" sz="1000">
                <a:solidFill>
                  <a:schemeClr val="bg2">
                    <a:lumMod val="50000"/>
                  </a:schemeClr>
                </a:solidFill>
                <a:ea typeface="Calibri"/>
                <a:cs typeface="Calibri"/>
              </a:rPr>
              <a:t> percentile generation for wind (8% of total capacity)</a:t>
            </a:r>
            <a:endParaRPr lang="en-NZ" sz="700">
              <a:solidFill>
                <a:schemeClr val="bg2">
                  <a:lumMod val="50000"/>
                </a:schemeClr>
              </a:solidFill>
            </a:endParaRPr>
          </a:p>
        </p:txBody>
      </p:sp>
      <p:sp>
        <p:nvSpPr>
          <p:cNvPr id="10" name="Oval 9">
            <a:extLst>
              <a:ext uri="{FF2B5EF4-FFF2-40B4-BE49-F238E27FC236}">
                <a16:creationId xmlns:a16="http://schemas.microsoft.com/office/drawing/2014/main" id="{89E20DEA-F061-6D28-645B-DDF5D4FF5FEA}"/>
              </a:ext>
            </a:extLst>
          </p:cNvPr>
          <p:cNvSpPr/>
          <p:nvPr/>
        </p:nvSpPr>
        <p:spPr>
          <a:xfrm>
            <a:off x="2837900" y="5089885"/>
            <a:ext cx="412953" cy="715500"/>
          </a:xfrm>
          <a:prstGeom prst="ellipse">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6" name="Straight Arrow Connector 5">
            <a:extLst>
              <a:ext uri="{FF2B5EF4-FFF2-40B4-BE49-F238E27FC236}">
                <a16:creationId xmlns:a16="http://schemas.microsoft.com/office/drawing/2014/main" id="{E19A67B6-6B07-1128-497D-935ADA6791F6}"/>
              </a:ext>
            </a:extLst>
          </p:cNvPr>
          <p:cNvCxnSpPr>
            <a:cxnSpLocks/>
            <a:stCxn id="7" idx="1"/>
            <a:endCxn id="10" idx="7"/>
          </p:cNvCxnSpPr>
          <p:nvPr/>
        </p:nvCxnSpPr>
        <p:spPr>
          <a:xfrm flipH="1">
            <a:off x="3190377" y="3091543"/>
            <a:ext cx="1773951" cy="21031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B4E4920-2ED2-F9A6-7EBD-F51D0CE2A3C1}"/>
              </a:ext>
            </a:extLst>
          </p:cNvPr>
          <p:cNvSpPr txBox="1"/>
          <p:nvPr/>
        </p:nvSpPr>
        <p:spPr>
          <a:xfrm>
            <a:off x="4964328" y="2829933"/>
            <a:ext cx="1160206" cy="523220"/>
          </a:xfrm>
          <a:prstGeom prst="rect">
            <a:avLst/>
          </a:prstGeom>
          <a:noFill/>
        </p:spPr>
        <p:txBody>
          <a:bodyPr wrap="square" rtlCol="0">
            <a:spAutoFit/>
          </a:bodyPr>
          <a:lstStyle/>
          <a:p>
            <a:r>
              <a:rPr lang="en-US" sz="1400"/>
              <a:t>WKM-WRK-1 outage</a:t>
            </a:r>
            <a:endParaRPr lang="en-NZ" sz="1400"/>
          </a:p>
        </p:txBody>
      </p:sp>
      <p:sp>
        <p:nvSpPr>
          <p:cNvPr id="2" name="TextBox 1">
            <a:extLst>
              <a:ext uri="{FF2B5EF4-FFF2-40B4-BE49-F238E27FC236}">
                <a16:creationId xmlns:a16="http://schemas.microsoft.com/office/drawing/2014/main" id="{1B629E28-DBAF-CD37-5C00-CA012598A625}"/>
              </a:ext>
            </a:extLst>
          </p:cNvPr>
          <p:cNvSpPr txBox="1"/>
          <p:nvPr/>
        </p:nvSpPr>
        <p:spPr>
          <a:xfrm>
            <a:off x="684000" y="1117917"/>
            <a:ext cx="11148367" cy="1754326"/>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a:t>Firm capacity scenario reflects units that historically operate for at least 90% of AM &amp; PM peaks.</a:t>
            </a:r>
          </a:p>
          <a:p>
            <a:pPr marL="285750" indent="-285750">
              <a:buFont typeface="Arial" panose="020B0604020202020204" pitchFamily="34" charset="0"/>
              <a:buChar char="•"/>
            </a:pPr>
            <a:r>
              <a:rPr lang="en-US"/>
              <a:t>Any shortfall or low margin periods highlight the potential reliance on these units to be available to cover N-1-G </a:t>
            </a:r>
          </a:p>
          <a:p>
            <a:pPr marL="285750" indent="-285750">
              <a:buFont typeface="Arial" panose="020B0604020202020204" pitchFamily="34" charset="0"/>
              <a:buChar char="•"/>
            </a:pPr>
            <a:r>
              <a:rPr lang="en-US"/>
              <a:t>This means we are relying on the market to coordinate especially slow starting thermal units, to get through high peak load periods</a:t>
            </a:r>
          </a:p>
          <a:p>
            <a:endParaRPr lang="en-NZ">
              <a:ea typeface="Calibri"/>
              <a:cs typeface="Calibri"/>
            </a:endParaRPr>
          </a:p>
          <a:p>
            <a:endParaRPr lang="en-NZ">
              <a:ea typeface="Calibri"/>
              <a:cs typeface="Calibri"/>
            </a:endParaRPr>
          </a:p>
        </p:txBody>
      </p:sp>
      <p:sp>
        <p:nvSpPr>
          <p:cNvPr id="17" name="Oval 16">
            <a:extLst>
              <a:ext uri="{FF2B5EF4-FFF2-40B4-BE49-F238E27FC236}">
                <a16:creationId xmlns:a16="http://schemas.microsoft.com/office/drawing/2014/main" id="{16B93A99-E51E-F67A-A40B-2C90AE71196A}"/>
              </a:ext>
            </a:extLst>
          </p:cNvPr>
          <p:cNvSpPr/>
          <p:nvPr/>
        </p:nvSpPr>
        <p:spPr>
          <a:xfrm>
            <a:off x="2226427" y="5089885"/>
            <a:ext cx="412953" cy="715500"/>
          </a:xfrm>
          <a:prstGeom prst="ellipse">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18" name="Straight Arrow Connector 17">
            <a:extLst>
              <a:ext uri="{FF2B5EF4-FFF2-40B4-BE49-F238E27FC236}">
                <a16:creationId xmlns:a16="http://schemas.microsoft.com/office/drawing/2014/main" id="{93C365F4-6AB8-9A6A-C381-F1C844694C5C}"/>
              </a:ext>
            </a:extLst>
          </p:cNvPr>
          <p:cNvCxnSpPr>
            <a:cxnSpLocks/>
            <a:stCxn id="19" idx="1"/>
            <a:endCxn id="17" idx="7"/>
          </p:cNvCxnSpPr>
          <p:nvPr/>
        </p:nvCxnSpPr>
        <p:spPr>
          <a:xfrm flipH="1">
            <a:off x="2578904" y="3088656"/>
            <a:ext cx="1008249" cy="210601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BCF5AEC-A034-DF0C-4481-4CAB9931A304}"/>
              </a:ext>
            </a:extLst>
          </p:cNvPr>
          <p:cNvSpPr txBox="1"/>
          <p:nvPr/>
        </p:nvSpPr>
        <p:spPr>
          <a:xfrm>
            <a:off x="3587153" y="2827046"/>
            <a:ext cx="1160206" cy="523220"/>
          </a:xfrm>
          <a:prstGeom prst="rect">
            <a:avLst/>
          </a:prstGeom>
          <a:noFill/>
        </p:spPr>
        <p:txBody>
          <a:bodyPr wrap="square" rtlCol="0">
            <a:spAutoFit/>
          </a:bodyPr>
          <a:lstStyle/>
          <a:p>
            <a:r>
              <a:rPr lang="en-US" sz="1400"/>
              <a:t>THI-WKM-1 outage</a:t>
            </a:r>
            <a:endParaRPr lang="en-NZ" sz="1400"/>
          </a:p>
        </p:txBody>
      </p:sp>
    </p:spTree>
    <p:extLst>
      <p:ext uri="{BB962C8B-B14F-4D97-AF65-F5344CB8AC3E}">
        <p14:creationId xmlns:p14="http://schemas.microsoft.com/office/powerpoint/2010/main" val="4236035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FBF39-9EAA-7F07-D6E0-4AC599C62E2D}"/>
            </a:ext>
          </a:extLst>
        </p:cNvPr>
        <p:cNvGrpSpPr/>
        <p:nvPr/>
      </p:nvGrpSpPr>
      <p:grpSpPr>
        <a:xfrm>
          <a:off x="0" y="0"/>
          <a:ext cx="0" cy="0"/>
          <a:chOff x="0" y="0"/>
          <a:chExt cx="0" cy="0"/>
        </a:xfrm>
      </p:grpSpPr>
      <p:sp>
        <p:nvSpPr>
          <p:cNvPr id="12" name="Title 2">
            <a:extLst>
              <a:ext uri="{FF2B5EF4-FFF2-40B4-BE49-F238E27FC236}">
                <a16:creationId xmlns:a16="http://schemas.microsoft.com/office/drawing/2014/main" id="{DDAFF12F-DF8E-4244-F4F4-F9BB11B8E379}"/>
              </a:ext>
            </a:extLst>
          </p:cNvPr>
          <p:cNvSpPr txBox="1">
            <a:spLocks/>
          </p:cNvSpPr>
          <p:nvPr/>
        </p:nvSpPr>
        <p:spPr>
          <a:xfrm>
            <a:off x="684000" y="540960"/>
            <a:ext cx="9461663" cy="515985"/>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3200" b="1">
                <a:solidFill>
                  <a:srgbClr val="00879E"/>
                </a:solidFill>
                <a:latin typeface="+mj-lt"/>
                <a:ea typeface="+mj-ea"/>
                <a:cs typeface="+mj-cs"/>
              </a:defRPr>
            </a:lvl1pPr>
          </a:lstStyle>
          <a:p>
            <a:r>
              <a:rPr lang="en-US"/>
              <a:t>NZGB update: Information</a:t>
            </a:r>
          </a:p>
        </p:txBody>
      </p:sp>
      <p:sp>
        <p:nvSpPr>
          <p:cNvPr id="4" name="TextBox 3">
            <a:extLst>
              <a:ext uri="{FF2B5EF4-FFF2-40B4-BE49-F238E27FC236}">
                <a16:creationId xmlns:a16="http://schemas.microsoft.com/office/drawing/2014/main" id="{255279BB-6AD7-C6B4-CD6A-E1AFD5CC2CA6}"/>
              </a:ext>
            </a:extLst>
          </p:cNvPr>
          <p:cNvSpPr txBox="1"/>
          <p:nvPr/>
        </p:nvSpPr>
        <p:spPr>
          <a:xfrm>
            <a:off x="604764" y="1116000"/>
            <a:ext cx="11418238" cy="3416320"/>
          </a:xfrm>
          <a:prstGeom prst="rect">
            <a:avLst/>
          </a:prstGeom>
          <a:noFill/>
        </p:spPr>
        <p:txBody>
          <a:bodyPr wrap="square" lIns="91440" tIns="45720" rIns="91440" bIns="45720" rtlCol="0" anchor="t">
            <a:spAutoFit/>
          </a:bodyPr>
          <a:lstStyle/>
          <a:p>
            <a:r>
              <a:rPr lang="en-NZ" b="1"/>
              <a:t>Recommendations from SO:</a:t>
            </a:r>
            <a:endParaRPr lang="en-NZ"/>
          </a:p>
          <a:p>
            <a:pPr marL="285750" indent="-285750">
              <a:buFont typeface="Arial" panose="020B0604020202020204" pitchFamily="34" charset="0"/>
              <a:buChar char="•"/>
            </a:pPr>
            <a:endParaRPr lang="en-NZ"/>
          </a:p>
          <a:p>
            <a:pPr marL="285750" indent="-285750">
              <a:buFont typeface="Arial" panose="020B0604020202020204" pitchFamily="34" charset="0"/>
              <a:buChar char="•"/>
            </a:pPr>
            <a:r>
              <a:rPr lang="en-NZ"/>
              <a:t>Avoid further outages during periods with low margins</a:t>
            </a:r>
            <a:endParaRPr lang="en-NZ">
              <a:ea typeface="Calibri"/>
              <a:cs typeface="Calibri"/>
            </a:endParaRPr>
          </a:p>
          <a:p>
            <a:pPr marL="285750" indent="-285750">
              <a:buFont typeface="Arial" panose="020B0604020202020204" pitchFamily="34" charset="0"/>
              <a:buChar char="•"/>
            </a:pPr>
            <a:endParaRPr lang="en-NZ"/>
          </a:p>
          <a:p>
            <a:pPr marL="285750" indent="-285750">
              <a:buFont typeface="Arial" panose="020B0604020202020204" pitchFamily="34" charset="0"/>
              <a:buChar char="•"/>
            </a:pPr>
            <a:r>
              <a:rPr lang="en-NZ"/>
              <a:t>Market coordination is required from industry to ensure available generation capacity remains high to cover potential cold snaps</a:t>
            </a:r>
            <a:endParaRPr lang="en-NZ">
              <a:ea typeface="Calibri"/>
              <a:cs typeface="Calibri"/>
            </a:endParaRPr>
          </a:p>
          <a:p>
            <a:pPr marL="285750" indent="-285750">
              <a:buFont typeface="Arial" panose="020B0604020202020204" pitchFamily="34" charset="0"/>
              <a:buChar char="•"/>
            </a:pPr>
            <a:endParaRPr lang="en-NZ"/>
          </a:p>
          <a:p>
            <a:pPr marL="285750" indent="-285750">
              <a:buFont typeface="Arial" panose="020B0604020202020204" pitchFamily="34" charset="0"/>
              <a:buChar char="•"/>
            </a:pPr>
            <a:r>
              <a:rPr lang="en-NZ"/>
              <a:t>Keep POCP updated with scheduled or tentative outages</a:t>
            </a:r>
            <a:endParaRPr lang="en-NZ">
              <a:ea typeface="Calibri"/>
              <a:cs typeface="Calibri"/>
            </a:endParaRPr>
          </a:p>
          <a:p>
            <a:pPr marL="285750" indent="-285750">
              <a:buFont typeface="Arial" panose="020B0604020202020204" pitchFamily="34" charset="0"/>
              <a:buChar char="•"/>
            </a:pPr>
            <a:endParaRPr lang="en-NZ"/>
          </a:p>
          <a:p>
            <a:pPr marL="285750" indent="-285750">
              <a:buFont typeface="Arial" panose="020B0604020202020204" pitchFamily="34" charset="0"/>
              <a:buChar char="•"/>
            </a:pPr>
            <a:r>
              <a:rPr lang="en-NZ"/>
              <a:t>Keep the WDS up to date with the latest offers</a:t>
            </a:r>
            <a:endParaRPr lang="en-NZ">
              <a:ea typeface="Calibri"/>
              <a:cs typeface="Calibri"/>
            </a:endParaRPr>
          </a:p>
          <a:p>
            <a:pPr marL="285750" indent="-285750">
              <a:buFont typeface="Arial" panose="020B0604020202020204" pitchFamily="34" charset="0"/>
              <a:buChar char="•"/>
            </a:pPr>
            <a:endParaRPr lang="en-NZ"/>
          </a:p>
          <a:p>
            <a:pPr marL="285750" indent="-285750">
              <a:buFont typeface="Arial" panose="020B0604020202020204" pitchFamily="34" charset="0"/>
              <a:buChar char="•"/>
            </a:pPr>
            <a:r>
              <a:rPr lang="en-NZ"/>
              <a:t>Any other information on plant availability, please contact the SO</a:t>
            </a:r>
            <a:endParaRPr lang="en-NZ">
              <a:ea typeface="Calibri"/>
              <a:cs typeface="Calibri"/>
            </a:endParaRPr>
          </a:p>
        </p:txBody>
      </p:sp>
    </p:spTree>
    <p:extLst>
      <p:ext uri="{BB962C8B-B14F-4D97-AF65-F5344CB8AC3E}">
        <p14:creationId xmlns:p14="http://schemas.microsoft.com/office/powerpoint/2010/main" val="22230003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CAA23-3B52-2155-14EC-16E27B2426C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FB3A18C-0C4C-3588-A5D9-4A64170FE65D}"/>
              </a:ext>
            </a:extLst>
          </p:cNvPr>
          <p:cNvSpPr>
            <a:spLocks noGrp="1"/>
          </p:cNvSpPr>
          <p:nvPr>
            <p:ph type="ctrTitle"/>
          </p:nvPr>
        </p:nvSpPr>
        <p:spPr/>
        <p:txBody>
          <a:bodyPr>
            <a:noAutofit/>
          </a:bodyPr>
          <a:lstStyle/>
          <a:p>
            <a:r>
              <a:rPr lang="en-US" sz="3600">
                <a:solidFill>
                  <a:srgbClr val="FFFFFF"/>
                </a:solidFill>
              </a:rPr>
              <a:t>Outages next 4 weeks</a:t>
            </a:r>
            <a:endParaRPr lang="en-US" sz="3600">
              <a:solidFill>
                <a:srgbClr val="FFFFFF"/>
              </a:solidFill>
              <a:cs typeface="Calibri"/>
            </a:endParaRPr>
          </a:p>
        </p:txBody>
      </p:sp>
      <p:sp>
        <p:nvSpPr>
          <p:cNvPr id="5" name="Subtitle 1">
            <a:extLst>
              <a:ext uri="{FF2B5EF4-FFF2-40B4-BE49-F238E27FC236}">
                <a16:creationId xmlns:a16="http://schemas.microsoft.com/office/drawing/2014/main" id="{87C361CF-E322-4811-0548-790706C2F488}"/>
              </a:ext>
            </a:extLst>
          </p:cNvPr>
          <p:cNvSpPr>
            <a:spLocks noGrp="1"/>
          </p:cNvSpPr>
          <p:nvPr>
            <p:ph type="subTitle" idx="4294967295"/>
          </p:nvPr>
        </p:nvSpPr>
        <p:spPr>
          <a:xfrm>
            <a:off x="1404938" y="1330325"/>
            <a:ext cx="10787062" cy="5121275"/>
          </a:xfrm>
        </p:spPr>
        <p:txBody>
          <a:bodyPr vert="horz" lIns="91440" tIns="45720" rIns="91440" bIns="45720" rtlCol="0" anchor="t">
            <a:normAutofit/>
          </a:bodyPr>
          <a:lstStyle/>
          <a:p>
            <a:endParaRPr lang="en-NZ" sz="2400" b="1">
              <a:solidFill>
                <a:srgbClr val="000000"/>
              </a:solidFill>
              <a:latin typeface="Calibri" panose="020F0502020204030204"/>
              <a:cs typeface="Calibri"/>
            </a:endParaRPr>
          </a:p>
          <a:p>
            <a:endParaRPr lang="en-NZ" sz="2400">
              <a:solidFill>
                <a:schemeClr val="tx1"/>
              </a:solidFill>
              <a:latin typeface="+mn-lt"/>
              <a:ea typeface="Calibri"/>
              <a:cs typeface="Calibri"/>
            </a:endParaRPr>
          </a:p>
        </p:txBody>
      </p:sp>
      <p:sp>
        <p:nvSpPr>
          <p:cNvPr id="7" name="Rectangle 6">
            <a:extLst>
              <a:ext uri="{FF2B5EF4-FFF2-40B4-BE49-F238E27FC236}">
                <a16:creationId xmlns:a16="http://schemas.microsoft.com/office/drawing/2014/main" id="{C2D6D1A8-0616-DC30-A24C-8CD66F63D686}"/>
              </a:ext>
            </a:extLst>
          </p:cNvPr>
          <p:cNvSpPr/>
          <p:nvPr/>
        </p:nvSpPr>
        <p:spPr>
          <a:xfrm>
            <a:off x="545040" y="1296090"/>
            <a:ext cx="10800000" cy="2308324"/>
          </a:xfrm>
          <a:prstGeom prst="rect">
            <a:avLst/>
          </a:prstGeom>
        </p:spPr>
        <p:txBody>
          <a:bodyPr wrap="square">
            <a:noAutofit/>
          </a:bodyPr>
          <a:lstStyle/>
          <a:p>
            <a:pPr marL="285750" indent="-285750">
              <a:buFont typeface="Arial" panose="020B0604020202020204" pitchFamily="34" charset="0"/>
              <a:buChar char="•"/>
            </a:pPr>
            <a:endParaRPr lang="en-NZ" sz="2400"/>
          </a:p>
        </p:txBody>
      </p:sp>
      <p:sp>
        <p:nvSpPr>
          <p:cNvPr id="4" name="Rectangle 3">
            <a:extLst>
              <a:ext uri="{FF2B5EF4-FFF2-40B4-BE49-F238E27FC236}">
                <a16:creationId xmlns:a16="http://schemas.microsoft.com/office/drawing/2014/main" id="{3428BBD1-6341-CF13-D75F-A0EBE38B87E9}"/>
              </a:ext>
            </a:extLst>
          </p:cNvPr>
          <p:cNvSpPr/>
          <p:nvPr/>
        </p:nvSpPr>
        <p:spPr>
          <a:xfrm>
            <a:off x="545040" y="1340522"/>
            <a:ext cx="10800000" cy="4968203"/>
          </a:xfrm>
          <a:prstGeom prst="rect">
            <a:avLst/>
          </a:prstGeom>
        </p:spPr>
        <p:txBody>
          <a:bodyPr wrap="square" lIns="91440" tIns="45720" rIns="91440" bIns="45720" anchor="t">
            <a:noAutofit/>
          </a:bodyPr>
          <a:lstStyle/>
          <a:p>
            <a:pPr lvl="1"/>
            <a:endParaRPr lang="en-NZ" sz="2400">
              <a:cs typeface="Calibri"/>
            </a:endParaRPr>
          </a:p>
          <a:p>
            <a:pPr lvl="1"/>
            <a:endParaRPr lang="en-NZ" sz="2400">
              <a:cs typeface="Calibri"/>
            </a:endParaRPr>
          </a:p>
          <a:p>
            <a:pPr lvl="1"/>
            <a:r>
              <a:rPr lang="en-NZ" sz="2400">
                <a:cs typeface="Calibri"/>
              </a:rPr>
              <a:t>     </a:t>
            </a:r>
          </a:p>
          <a:p>
            <a:pPr lvl="1"/>
            <a:endParaRPr lang="en-NZ" sz="2400">
              <a:cs typeface="Calibri"/>
            </a:endParaRPr>
          </a:p>
          <a:p>
            <a:pPr lvl="1"/>
            <a:endParaRPr lang="en-NZ" sz="2400"/>
          </a:p>
          <a:p>
            <a:pPr lvl="1"/>
            <a:r>
              <a:rPr lang="en-NZ" sz="2400">
                <a:cs typeface="Calibri"/>
              </a:rPr>
              <a:t>  </a:t>
            </a:r>
          </a:p>
          <a:p>
            <a:pPr lvl="1"/>
            <a:endParaRPr lang="en-NZ" sz="2400">
              <a:cs typeface="Calibri"/>
            </a:endParaRPr>
          </a:p>
          <a:p>
            <a:endParaRPr lang="en-NZ" sz="2400">
              <a:cs typeface="Calibri"/>
            </a:endParaRPr>
          </a:p>
        </p:txBody>
      </p:sp>
    </p:spTree>
    <p:extLst>
      <p:ext uri="{BB962C8B-B14F-4D97-AF65-F5344CB8AC3E}">
        <p14:creationId xmlns:p14="http://schemas.microsoft.com/office/powerpoint/2010/main" val="36526582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FB7B3-BC70-C7B5-7FD3-CC69F09CA6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8B5F37-B279-524A-02CA-7CEAD7C74DC7}"/>
              </a:ext>
            </a:extLst>
          </p:cNvPr>
          <p:cNvSpPr txBox="1">
            <a:spLocks/>
          </p:cNvSpPr>
          <p:nvPr/>
        </p:nvSpPr>
        <p:spPr>
          <a:xfrm>
            <a:off x="5597211" y="4142514"/>
            <a:ext cx="5444382" cy="14024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kern="1200">
                <a:solidFill>
                  <a:srgbClr val="00A3DB"/>
                </a:solidFill>
                <a:latin typeface="+mn-lt"/>
                <a:ea typeface="+mj-ea"/>
                <a:cs typeface="+mj-cs"/>
              </a:defRPr>
            </a:lvl1pPr>
          </a:lstStyle>
          <a:p>
            <a:r>
              <a:rPr lang="en-US" sz="3200"/>
              <a:t>Asset owners</a:t>
            </a:r>
            <a:endParaRPr lang="en-NZ" sz="3200"/>
          </a:p>
        </p:txBody>
      </p:sp>
      <p:sp>
        <p:nvSpPr>
          <p:cNvPr id="3" name="Content Placeholder 2">
            <a:extLst>
              <a:ext uri="{FF2B5EF4-FFF2-40B4-BE49-F238E27FC236}">
                <a16:creationId xmlns:a16="http://schemas.microsoft.com/office/drawing/2014/main" id="{16F65557-455A-5D13-2839-2D93DDF08754}"/>
              </a:ext>
            </a:extLst>
          </p:cNvPr>
          <p:cNvSpPr txBox="1">
            <a:spLocks/>
          </p:cNvSpPr>
          <p:nvPr/>
        </p:nvSpPr>
        <p:spPr>
          <a:xfrm>
            <a:off x="5734743" y="4729457"/>
            <a:ext cx="5444382" cy="1033353"/>
          </a:xfrm>
          <a:prstGeom prst="rect">
            <a:avLst/>
          </a:prstGeom>
        </p:spPr>
        <p:txBody>
          <a:bodyPr vert="horz" lIns="91440" tIns="45720" rIns="91440" bIns="45720" rtlCol="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NZ" sz="2800" kern="1200">
                <a:solidFill>
                  <a:schemeClr val="tx1"/>
                </a:solidFill>
                <a:effectLst/>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28600" indent="-228600">
              <a:buFont typeface="Arial" panose="020B0604020202020204" pitchFamily="34" charset="0"/>
              <a:buChar char="•"/>
            </a:pPr>
            <a:r>
              <a:rPr lang="en-US" sz="2000">
                <a:latin typeface="+mn-lt"/>
              </a:rPr>
              <a:t>Check in POCP for detailed dates </a:t>
            </a:r>
          </a:p>
          <a:p>
            <a:pPr marL="228600" indent="-228600">
              <a:buFont typeface="Arial" panose="020B0604020202020204" pitchFamily="34" charset="0"/>
              <a:buChar char="•"/>
            </a:pPr>
            <a:r>
              <a:rPr lang="en-US" sz="2000">
                <a:latin typeface="+mn-lt"/>
              </a:rPr>
              <a:t>Consider the impact on your own outages</a:t>
            </a:r>
          </a:p>
        </p:txBody>
      </p:sp>
      <p:pic>
        <p:nvPicPr>
          <p:cNvPr id="5" name="Picture 4">
            <a:extLst>
              <a:ext uri="{FF2B5EF4-FFF2-40B4-BE49-F238E27FC236}">
                <a16:creationId xmlns:a16="http://schemas.microsoft.com/office/drawing/2014/main" id="{8098EE11-55E0-B4BC-C794-CE591F340DB2}"/>
              </a:ext>
            </a:extLst>
          </p:cNvPr>
          <p:cNvPicPr>
            <a:picLocks noChangeAspect="1"/>
          </p:cNvPicPr>
          <p:nvPr/>
        </p:nvPicPr>
        <p:blipFill>
          <a:blip r:embed="rId3">
            <a:extLst>
              <a:ext uri="{28A0092B-C50C-407E-A947-70E740481C1C}">
                <a14:useLocalDpi xmlns:a14="http://schemas.microsoft.com/office/drawing/2010/main" val="0"/>
              </a:ext>
            </a:extLst>
          </a:blip>
          <a:srcRect l="60"/>
          <a:stretch>
            <a:fillRect/>
          </a:stretch>
        </p:blipFill>
        <p:spPr bwMode="auto">
          <a:xfrm>
            <a:off x="-1" y="10"/>
            <a:ext cx="5151179" cy="6857990"/>
          </a:xfrm>
          <a:prstGeom prst="rect">
            <a:avLst/>
          </a:prstGeom>
          <a:noFill/>
        </p:spPr>
      </p:pic>
      <p:sp>
        <p:nvSpPr>
          <p:cNvPr id="6" name="TextBox 5">
            <a:extLst>
              <a:ext uri="{FF2B5EF4-FFF2-40B4-BE49-F238E27FC236}">
                <a16:creationId xmlns:a16="http://schemas.microsoft.com/office/drawing/2014/main" id="{0DC4ED15-23F9-2C8B-F75E-CF0348F22878}"/>
              </a:ext>
            </a:extLst>
          </p:cNvPr>
          <p:cNvSpPr txBox="1"/>
          <p:nvPr/>
        </p:nvSpPr>
        <p:spPr>
          <a:xfrm>
            <a:off x="1973766" y="4270917"/>
            <a:ext cx="802888" cy="646331"/>
          </a:xfrm>
          <a:prstGeom prst="rect">
            <a:avLst/>
          </a:prstGeom>
          <a:noFill/>
        </p:spPr>
        <p:txBody>
          <a:bodyPr wrap="square" rtlCol="0">
            <a:spAutoFit/>
          </a:bodyPr>
          <a:lstStyle/>
          <a:p>
            <a:r>
              <a:rPr lang="en-US"/>
              <a:t>SI	</a:t>
            </a:r>
            <a:endParaRPr lang="en-NZ"/>
          </a:p>
        </p:txBody>
      </p:sp>
      <p:sp>
        <p:nvSpPr>
          <p:cNvPr id="7" name="TextBox 6">
            <a:extLst>
              <a:ext uri="{FF2B5EF4-FFF2-40B4-BE49-F238E27FC236}">
                <a16:creationId xmlns:a16="http://schemas.microsoft.com/office/drawing/2014/main" id="{36CF9EB9-99DC-5368-AA71-4C6F347DB76D}"/>
              </a:ext>
            </a:extLst>
          </p:cNvPr>
          <p:cNvSpPr txBox="1"/>
          <p:nvPr/>
        </p:nvSpPr>
        <p:spPr>
          <a:xfrm>
            <a:off x="3695936" y="2586456"/>
            <a:ext cx="802888" cy="646331"/>
          </a:xfrm>
          <a:prstGeom prst="rect">
            <a:avLst/>
          </a:prstGeom>
          <a:noFill/>
        </p:spPr>
        <p:txBody>
          <a:bodyPr wrap="square" rtlCol="0">
            <a:spAutoFit/>
          </a:bodyPr>
          <a:lstStyle/>
          <a:p>
            <a:r>
              <a:rPr lang="en-US"/>
              <a:t>SNI	</a:t>
            </a:r>
            <a:endParaRPr lang="en-NZ"/>
          </a:p>
        </p:txBody>
      </p:sp>
      <p:sp>
        <p:nvSpPr>
          <p:cNvPr id="8" name="TextBox 7">
            <a:extLst>
              <a:ext uri="{FF2B5EF4-FFF2-40B4-BE49-F238E27FC236}">
                <a16:creationId xmlns:a16="http://schemas.microsoft.com/office/drawing/2014/main" id="{5C694902-C85F-56E1-CBBA-042E9EB16D20}"/>
              </a:ext>
            </a:extLst>
          </p:cNvPr>
          <p:cNvSpPr txBox="1"/>
          <p:nvPr/>
        </p:nvSpPr>
        <p:spPr>
          <a:xfrm>
            <a:off x="3610444" y="1590009"/>
            <a:ext cx="1129990" cy="369332"/>
          </a:xfrm>
          <a:prstGeom prst="rect">
            <a:avLst/>
          </a:prstGeom>
          <a:noFill/>
        </p:spPr>
        <p:txBody>
          <a:bodyPr wrap="square" rtlCol="0">
            <a:spAutoFit/>
          </a:bodyPr>
          <a:lstStyle/>
          <a:p>
            <a:r>
              <a:rPr lang="en-US"/>
              <a:t>NNI	</a:t>
            </a:r>
            <a:endParaRPr lang="en-NZ"/>
          </a:p>
        </p:txBody>
      </p:sp>
      <p:sp>
        <p:nvSpPr>
          <p:cNvPr id="9" name="Content Placeholder 2">
            <a:extLst>
              <a:ext uri="{FF2B5EF4-FFF2-40B4-BE49-F238E27FC236}">
                <a16:creationId xmlns:a16="http://schemas.microsoft.com/office/drawing/2014/main" id="{86366951-A335-BDE6-F767-5512C1AE7AE6}"/>
              </a:ext>
            </a:extLst>
          </p:cNvPr>
          <p:cNvSpPr txBox="1">
            <a:spLocks/>
          </p:cNvSpPr>
          <p:nvPr/>
        </p:nvSpPr>
        <p:spPr>
          <a:xfrm>
            <a:off x="5667836" y="1385768"/>
            <a:ext cx="5578196" cy="12977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sz="2000"/>
              <a:t>NNI outages </a:t>
            </a:r>
          </a:p>
          <a:p>
            <a:r>
              <a:rPr lang="en-NZ" sz="2000"/>
              <a:t>SNI outages</a:t>
            </a:r>
          </a:p>
          <a:p>
            <a:r>
              <a:rPr lang="en-NZ" sz="2000"/>
              <a:t>SI outages</a:t>
            </a:r>
          </a:p>
        </p:txBody>
      </p:sp>
      <p:sp>
        <p:nvSpPr>
          <p:cNvPr id="10" name="Title 1">
            <a:extLst>
              <a:ext uri="{FF2B5EF4-FFF2-40B4-BE49-F238E27FC236}">
                <a16:creationId xmlns:a16="http://schemas.microsoft.com/office/drawing/2014/main" id="{51D3AFAE-F25C-3D5B-DA8B-2B01EEFE311D}"/>
              </a:ext>
            </a:extLst>
          </p:cNvPr>
          <p:cNvSpPr txBox="1">
            <a:spLocks/>
          </p:cNvSpPr>
          <p:nvPr/>
        </p:nvSpPr>
        <p:spPr>
          <a:xfrm>
            <a:off x="5597211" y="805917"/>
            <a:ext cx="5444382" cy="14024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00A3DB"/>
                </a:solidFill>
                <a:latin typeface="+mn-lt"/>
              </a:rPr>
              <a:t>Outages</a:t>
            </a:r>
            <a:endParaRPr lang="en-NZ" sz="3200" b="1">
              <a:solidFill>
                <a:srgbClr val="00A3DB"/>
              </a:solidFill>
              <a:latin typeface="+mn-lt"/>
            </a:endParaRPr>
          </a:p>
        </p:txBody>
      </p:sp>
      <p:sp>
        <p:nvSpPr>
          <p:cNvPr id="11" name="TextBox 10">
            <a:extLst>
              <a:ext uri="{FF2B5EF4-FFF2-40B4-BE49-F238E27FC236}">
                <a16:creationId xmlns:a16="http://schemas.microsoft.com/office/drawing/2014/main" id="{33BD5C7B-F9E5-1D94-9218-50F8B1B6F7E5}"/>
              </a:ext>
            </a:extLst>
          </p:cNvPr>
          <p:cNvSpPr txBox="1"/>
          <p:nvPr/>
        </p:nvSpPr>
        <p:spPr>
          <a:xfrm>
            <a:off x="2575588" y="3788765"/>
            <a:ext cx="802888" cy="646331"/>
          </a:xfrm>
          <a:prstGeom prst="rect">
            <a:avLst/>
          </a:prstGeom>
          <a:noFill/>
        </p:spPr>
        <p:txBody>
          <a:bodyPr wrap="square" rtlCol="0">
            <a:spAutoFit/>
          </a:bodyPr>
          <a:lstStyle/>
          <a:p>
            <a:r>
              <a:rPr lang="en-US"/>
              <a:t>HVDC	</a:t>
            </a:r>
            <a:endParaRPr lang="en-NZ"/>
          </a:p>
        </p:txBody>
      </p:sp>
    </p:spTree>
    <p:extLst>
      <p:ext uri="{BB962C8B-B14F-4D97-AF65-F5344CB8AC3E}">
        <p14:creationId xmlns:p14="http://schemas.microsoft.com/office/powerpoint/2010/main" val="2231303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EE4F7-B3CA-EA7F-F633-F2B0314AF3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90097A-D8C9-007B-59B1-64BB29AFB383}"/>
              </a:ext>
            </a:extLst>
          </p:cNvPr>
          <p:cNvSpPr>
            <a:spLocks noGrp="1"/>
          </p:cNvSpPr>
          <p:nvPr>
            <p:ph type="title"/>
          </p:nvPr>
        </p:nvSpPr>
        <p:spPr>
          <a:xfrm>
            <a:off x="489574" y="173421"/>
            <a:ext cx="2835554" cy="876300"/>
          </a:xfrm>
        </p:spPr>
        <p:txBody>
          <a:bodyPr anchor="ctr">
            <a:normAutofit/>
          </a:bodyPr>
          <a:lstStyle/>
          <a:p>
            <a:r>
              <a:rPr lang="en-NZ" sz="3200">
                <a:solidFill>
                  <a:srgbClr val="00879E"/>
                </a:solidFill>
                <a:latin typeface="+mj-lt"/>
              </a:rPr>
              <a:t>NNI Outages </a:t>
            </a:r>
          </a:p>
        </p:txBody>
      </p:sp>
      <p:sp>
        <p:nvSpPr>
          <p:cNvPr id="3" name="Content Placeholder 2">
            <a:extLst>
              <a:ext uri="{FF2B5EF4-FFF2-40B4-BE49-F238E27FC236}">
                <a16:creationId xmlns:a16="http://schemas.microsoft.com/office/drawing/2014/main" id="{E67CCBBA-D782-F723-7AE8-3CC368F9C50E}"/>
              </a:ext>
            </a:extLst>
          </p:cNvPr>
          <p:cNvSpPr>
            <a:spLocks noGrp="1"/>
          </p:cNvSpPr>
          <p:nvPr>
            <p:ph idx="1"/>
          </p:nvPr>
        </p:nvSpPr>
        <p:spPr>
          <a:xfrm>
            <a:off x="489574" y="1241206"/>
            <a:ext cx="3618162" cy="683830"/>
          </a:xfrm>
        </p:spPr>
        <p:txBody>
          <a:bodyPr anchor="ctr">
            <a:normAutofit lnSpcReduction="10000"/>
          </a:bodyPr>
          <a:lstStyle/>
          <a:p>
            <a:r>
              <a:rPr lang="en-US" sz="2000">
                <a:latin typeface="+mn-lt"/>
              </a:rPr>
              <a:t>Week of 20 Oct</a:t>
            </a:r>
          </a:p>
          <a:p>
            <a:pPr lvl="1"/>
            <a:r>
              <a:rPr lang="en-US" sz="2000">
                <a:latin typeface="+mn-lt"/>
              </a:rPr>
              <a:t>None</a:t>
            </a:r>
          </a:p>
          <a:p>
            <a:pPr marL="0" indent="0">
              <a:buNone/>
            </a:pPr>
            <a:endParaRPr lang="en-NZ" sz="1800"/>
          </a:p>
        </p:txBody>
      </p:sp>
      <p:sp>
        <p:nvSpPr>
          <p:cNvPr id="4" name="Content Placeholder 2">
            <a:extLst>
              <a:ext uri="{FF2B5EF4-FFF2-40B4-BE49-F238E27FC236}">
                <a16:creationId xmlns:a16="http://schemas.microsoft.com/office/drawing/2014/main" id="{7390F4DC-3B02-F594-FBE9-E1C7C9DB696B}"/>
              </a:ext>
            </a:extLst>
          </p:cNvPr>
          <p:cNvSpPr txBox="1">
            <a:spLocks/>
          </p:cNvSpPr>
          <p:nvPr/>
        </p:nvSpPr>
        <p:spPr>
          <a:xfrm>
            <a:off x="489574" y="1976318"/>
            <a:ext cx="3618162" cy="115055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Week of 27 Oct</a:t>
            </a:r>
          </a:p>
          <a:p>
            <a:pPr lvl="1"/>
            <a:r>
              <a:rPr lang="en-US" sz="1800"/>
              <a:t>HAM_WKM_1</a:t>
            </a:r>
          </a:p>
          <a:p>
            <a:pPr marL="0" indent="0">
              <a:buFont typeface="Arial" panose="020B0604020202020204" pitchFamily="34" charset="0"/>
              <a:buNone/>
            </a:pPr>
            <a:endParaRPr lang="en-NZ" sz="1800"/>
          </a:p>
        </p:txBody>
      </p:sp>
      <p:sp>
        <p:nvSpPr>
          <p:cNvPr id="6" name="Content Placeholder 2">
            <a:extLst>
              <a:ext uri="{FF2B5EF4-FFF2-40B4-BE49-F238E27FC236}">
                <a16:creationId xmlns:a16="http://schemas.microsoft.com/office/drawing/2014/main" id="{502694D4-D830-9606-020A-FCE1534FBFC4}"/>
              </a:ext>
            </a:extLst>
          </p:cNvPr>
          <p:cNvSpPr txBox="1">
            <a:spLocks/>
          </p:cNvSpPr>
          <p:nvPr/>
        </p:nvSpPr>
        <p:spPr>
          <a:xfrm>
            <a:off x="489574" y="3178154"/>
            <a:ext cx="3618162" cy="135057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Week of 3 Nov</a:t>
            </a:r>
          </a:p>
          <a:p>
            <a:pPr lvl="1"/>
            <a:r>
              <a:rPr lang="en-US" sz="1800"/>
              <a:t>OTA_PAK_4</a:t>
            </a:r>
          </a:p>
          <a:p>
            <a:pPr lvl="1"/>
            <a:r>
              <a:rPr lang="en-US" sz="1800"/>
              <a:t>OTA_TIE_5 </a:t>
            </a:r>
          </a:p>
          <a:p>
            <a:pPr lvl="1"/>
            <a:r>
              <a:rPr lang="en-US" sz="1800"/>
              <a:t>DRY_BOB_HLY_1</a:t>
            </a:r>
          </a:p>
          <a:p>
            <a:pPr marL="0" indent="0">
              <a:buFont typeface="Arial" panose="020B0604020202020204" pitchFamily="34" charset="0"/>
              <a:buNone/>
            </a:pPr>
            <a:endParaRPr lang="en-NZ" sz="1800"/>
          </a:p>
        </p:txBody>
      </p:sp>
      <p:sp>
        <p:nvSpPr>
          <p:cNvPr id="7" name="Content Placeholder 2">
            <a:extLst>
              <a:ext uri="{FF2B5EF4-FFF2-40B4-BE49-F238E27FC236}">
                <a16:creationId xmlns:a16="http://schemas.microsoft.com/office/drawing/2014/main" id="{80F86F99-16D3-0EB8-F153-82A868A9E2D5}"/>
              </a:ext>
            </a:extLst>
          </p:cNvPr>
          <p:cNvSpPr txBox="1">
            <a:spLocks/>
          </p:cNvSpPr>
          <p:nvPr/>
        </p:nvSpPr>
        <p:spPr>
          <a:xfrm>
            <a:off x="489574" y="4559050"/>
            <a:ext cx="3618162" cy="135057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Week of 10 Nov</a:t>
            </a:r>
          </a:p>
          <a:p>
            <a:pPr lvl="1"/>
            <a:r>
              <a:rPr lang="en-US" sz="1800"/>
              <a:t>DRY_BOB_HLY_2</a:t>
            </a:r>
          </a:p>
          <a:p>
            <a:pPr lvl="1"/>
            <a:r>
              <a:rPr lang="en-US" sz="1800"/>
              <a:t>OTA_HTU_WKM_2</a:t>
            </a:r>
          </a:p>
          <a:p>
            <a:pPr lvl="1"/>
            <a:r>
              <a:rPr lang="en-US" sz="1800"/>
              <a:t>HAM_T6</a:t>
            </a:r>
          </a:p>
          <a:p>
            <a:pPr marL="0" indent="0">
              <a:buFont typeface="Arial" panose="020B0604020202020204" pitchFamily="34" charset="0"/>
              <a:buNone/>
            </a:pPr>
            <a:endParaRPr lang="en-NZ" sz="1800"/>
          </a:p>
        </p:txBody>
      </p:sp>
      <p:pic>
        <p:nvPicPr>
          <p:cNvPr id="8" name="Picture 7">
            <a:extLst>
              <a:ext uri="{FF2B5EF4-FFF2-40B4-BE49-F238E27FC236}">
                <a16:creationId xmlns:a16="http://schemas.microsoft.com/office/drawing/2014/main" id="{FC000BAE-B4AD-372E-0D90-FC27C8F4AD79}"/>
              </a:ext>
            </a:extLst>
          </p:cNvPr>
          <p:cNvPicPr>
            <a:picLocks noChangeAspect="1"/>
          </p:cNvPicPr>
          <p:nvPr/>
        </p:nvPicPr>
        <p:blipFill>
          <a:blip r:embed="rId3"/>
          <a:stretch>
            <a:fillRect/>
          </a:stretch>
        </p:blipFill>
        <p:spPr>
          <a:xfrm>
            <a:off x="3824868" y="0"/>
            <a:ext cx="8367132" cy="6858000"/>
          </a:xfrm>
          <a:prstGeom prst="rect">
            <a:avLst/>
          </a:prstGeom>
        </p:spPr>
      </p:pic>
    </p:spTree>
    <p:extLst>
      <p:ext uri="{BB962C8B-B14F-4D97-AF65-F5344CB8AC3E}">
        <p14:creationId xmlns:p14="http://schemas.microsoft.com/office/powerpoint/2010/main" val="3888671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97958-013B-5A77-9057-6631609BFE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66E70B-DD55-B2A9-D649-EAC49B06CCB0}"/>
              </a:ext>
            </a:extLst>
          </p:cNvPr>
          <p:cNvSpPr>
            <a:spLocks noGrp="1"/>
          </p:cNvSpPr>
          <p:nvPr>
            <p:ph type="title"/>
          </p:nvPr>
        </p:nvSpPr>
        <p:spPr>
          <a:xfrm>
            <a:off x="489574" y="173421"/>
            <a:ext cx="2835554" cy="876300"/>
          </a:xfrm>
        </p:spPr>
        <p:txBody>
          <a:bodyPr anchor="ctr">
            <a:normAutofit/>
          </a:bodyPr>
          <a:lstStyle/>
          <a:p>
            <a:r>
              <a:rPr lang="en-NZ" sz="3200">
                <a:solidFill>
                  <a:srgbClr val="00879E"/>
                </a:solidFill>
                <a:latin typeface="+mj-lt"/>
              </a:rPr>
              <a:t>SNI Outages </a:t>
            </a:r>
          </a:p>
        </p:txBody>
      </p:sp>
      <p:sp>
        <p:nvSpPr>
          <p:cNvPr id="3" name="Content Placeholder 2">
            <a:extLst>
              <a:ext uri="{FF2B5EF4-FFF2-40B4-BE49-F238E27FC236}">
                <a16:creationId xmlns:a16="http://schemas.microsoft.com/office/drawing/2014/main" id="{99B25528-94F5-C90A-96A3-6B9E50877736}"/>
              </a:ext>
            </a:extLst>
          </p:cNvPr>
          <p:cNvSpPr>
            <a:spLocks noGrp="1"/>
          </p:cNvSpPr>
          <p:nvPr>
            <p:ph idx="1"/>
          </p:nvPr>
        </p:nvSpPr>
        <p:spPr>
          <a:xfrm>
            <a:off x="489574" y="1241206"/>
            <a:ext cx="3618162" cy="1150554"/>
          </a:xfrm>
        </p:spPr>
        <p:txBody>
          <a:bodyPr anchor="ctr">
            <a:normAutofit/>
          </a:bodyPr>
          <a:lstStyle/>
          <a:p>
            <a:r>
              <a:rPr lang="en-US" sz="2000">
                <a:latin typeface="+mn-lt"/>
              </a:rPr>
              <a:t>Week of 20 Oct</a:t>
            </a:r>
          </a:p>
          <a:p>
            <a:pPr lvl="1"/>
            <a:r>
              <a:rPr lang="en-US" sz="2000">
                <a:latin typeface="+mn-lt"/>
              </a:rPr>
              <a:t>SFD_TMN_1</a:t>
            </a:r>
          </a:p>
          <a:p>
            <a:pPr lvl="1"/>
            <a:r>
              <a:rPr lang="en-US" sz="2000">
                <a:latin typeface="+mn-lt"/>
              </a:rPr>
              <a:t>TAB_WRK_1</a:t>
            </a:r>
          </a:p>
          <a:p>
            <a:pPr marL="0" indent="0">
              <a:buNone/>
            </a:pPr>
            <a:endParaRPr lang="en-NZ" sz="1800"/>
          </a:p>
        </p:txBody>
      </p:sp>
      <p:pic>
        <p:nvPicPr>
          <p:cNvPr id="5" name="Picture 4">
            <a:extLst>
              <a:ext uri="{FF2B5EF4-FFF2-40B4-BE49-F238E27FC236}">
                <a16:creationId xmlns:a16="http://schemas.microsoft.com/office/drawing/2014/main" id="{9DB36E2F-C6BE-BF1B-1BDC-416EDBA04FC8}"/>
              </a:ext>
            </a:extLst>
          </p:cNvPr>
          <p:cNvPicPr>
            <a:picLocks noChangeAspect="1"/>
          </p:cNvPicPr>
          <p:nvPr/>
        </p:nvPicPr>
        <p:blipFill>
          <a:blip r:embed="rId3">
            <a:extLst>
              <a:ext uri="{28A0092B-C50C-407E-A947-70E740481C1C}">
                <a14:useLocalDpi xmlns:a14="http://schemas.microsoft.com/office/drawing/2010/main" val="0"/>
              </a:ext>
            </a:extLst>
          </a:blip>
          <a:srcRect l="9641" r="9641"/>
          <a:stretch/>
        </p:blipFill>
        <p:spPr>
          <a:xfrm>
            <a:off x="5290289" y="0"/>
            <a:ext cx="6901711" cy="6857990"/>
          </a:xfrm>
          <a:custGeom>
            <a:avLst/>
            <a:gdLst/>
            <a:ahLst/>
            <a:cxnLst/>
            <a:rect l="l" t="t" r="r" b="b"/>
            <a:pathLst>
              <a:path w="4760702" h="6856413">
                <a:moveTo>
                  <a:pt x="0" y="0"/>
                </a:moveTo>
                <a:lnTo>
                  <a:pt x="4760702" y="0"/>
                </a:lnTo>
                <a:lnTo>
                  <a:pt x="4760702" y="6856413"/>
                </a:lnTo>
                <a:lnTo>
                  <a:pt x="168269" y="6856413"/>
                </a:lnTo>
                <a:lnTo>
                  <a:pt x="228520" y="6494592"/>
                </a:lnTo>
                <a:cubicBezTo>
                  <a:pt x="521784" y="4449343"/>
                  <a:pt x="126947" y="2404092"/>
                  <a:pt x="14408" y="358842"/>
                </a:cubicBezTo>
                <a:close/>
              </a:path>
            </a:pathLst>
          </a:custGeom>
        </p:spPr>
      </p:pic>
      <p:sp>
        <p:nvSpPr>
          <p:cNvPr id="4" name="Content Placeholder 2">
            <a:extLst>
              <a:ext uri="{FF2B5EF4-FFF2-40B4-BE49-F238E27FC236}">
                <a16:creationId xmlns:a16="http://schemas.microsoft.com/office/drawing/2014/main" id="{B78EC491-A8D9-8638-CC00-35AAAE4DDDF1}"/>
              </a:ext>
            </a:extLst>
          </p:cNvPr>
          <p:cNvSpPr txBox="1">
            <a:spLocks/>
          </p:cNvSpPr>
          <p:nvPr/>
        </p:nvSpPr>
        <p:spPr>
          <a:xfrm>
            <a:off x="489574" y="2445599"/>
            <a:ext cx="3618162" cy="115055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Week of 27 Oct</a:t>
            </a:r>
          </a:p>
          <a:p>
            <a:pPr lvl="1"/>
            <a:r>
              <a:rPr lang="en-US" sz="1800"/>
              <a:t>TMN_TWH _1</a:t>
            </a:r>
          </a:p>
          <a:p>
            <a:pPr lvl="1"/>
            <a:r>
              <a:rPr lang="en-US" sz="1800"/>
              <a:t>OHW_WKM_1</a:t>
            </a:r>
          </a:p>
          <a:p>
            <a:pPr marL="0" indent="0">
              <a:buFont typeface="Arial" panose="020B0604020202020204" pitchFamily="34" charset="0"/>
              <a:buNone/>
            </a:pPr>
            <a:endParaRPr lang="en-NZ" sz="1800"/>
          </a:p>
        </p:txBody>
      </p:sp>
      <p:sp>
        <p:nvSpPr>
          <p:cNvPr id="6" name="Content Placeholder 2">
            <a:extLst>
              <a:ext uri="{FF2B5EF4-FFF2-40B4-BE49-F238E27FC236}">
                <a16:creationId xmlns:a16="http://schemas.microsoft.com/office/drawing/2014/main" id="{AADF6487-3C4C-CB04-8326-95B1E0AEC4B1}"/>
              </a:ext>
            </a:extLst>
          </p:cNvPr>
          <p:cNvSpPr txBox="1">
            <a:spLocks/>
          </p:cNvSpPr>
          <p:nvPr/>
        </p:nvSpPr>
        <p:spPr>
          <a:xfrm>
            <a:off x="489574" y="3596153"/>
            <a:ext cx="3618162" cy="135057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Week of 3 Nov</a:t>
            </a:r>
          </a:p>
          <a:p>
            <a:pPr lvl="1"/>
            <a:r>
              <a:rPr lang="en-US" sz="1800"/>
              <a:t>ATI_WKM_1</a:t>
            </a:r>
          </a:p>
          <a:p>
            <a:pPr lvl="1"/>
            <a:r>
              <a:rPr lang="en-US" sz="1800"/>
              <a:t>RPO_TNG_1 </a:t>
            </a:r>
          </a:p>
          <a:p>
            <a:pPr lvl="1"/>
            <a:r>
              <a:rPr lang="en-US" sz="1800"/>
              <a:t>BPE_PRM_HAY_1</a:t>
            </a:r>
          </a:p>
          <a:p>
            <a:pPr marL="0" indent="0">
              <a:buFont typeface="Arial" panose="020B0604020202020204" pitchFamily="34" charset="0"/>
              <a:buNone/>
            </a:pPr>
            <a:endParaRPr lang="en-NZ" sz="1800"/>
          </a:p>
        </p:txBody>
      </p:sp>
      <p:sp>
        <p:nvSpPr>
          <p:cNvPr id="7" name="Content Placeholder 2">
            <a:extLst>
              <a:ext uri="{FF2B5EF4-FFF2-40B4-BE49-F238E27FC236}">
                <a16:creationId xmlns:a16="http://schemas.microsoft.com/office/drawing/2014/main" id="{7BFB7BA3-8053-9BAF-CF55-FB7BB925B691}"/>
              </a:ext>
            </a:extLst>
          </p:cNvPr>
          <p:cNvSpPr txBox="1">
            <a:spLocks/>
          </p:cNvSpPr>
          <p:nvPr/>
        </p:nvSpPr>
        <p:spPr>
          <a:xfrm>
            <a:off x="489574" y="4946732"/>
            <a:ext cx="3618162" cy="135057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Week of 10 Nov</a:t>
            </a:r>
          </a:p>
          <a:p>
            <a:pPr lvl="1"/>
            <a:r>
              <a:rPr lang="en-US" sz="1800"/>
              <a:t>RPO_WRK_1</a:t>
            </a:r>
          </a:p>
          <a:p>
            <a:pPr lvl="1"/>
            <a:r>
              <a:rPr lang="en-US" sz="1800"/>
              <a:t>BPE_PRM_HAY_1</a:t>
            </a:r>
          </a:p>
          <a:p>
            <a:pPr marL="0" indent="0">
              <a:buFont typeface="Arial" panose="020B0604020202020204" pitchFamily="34" charset="0"/>
              <a:buNone/>
            </a:pPr>
            <a:endParaRPr lang="en-NZ" sz="1800"/>
          </a:p>
        </p:txBody>
      </p:sp>
    </p:spTree>
    <p:extLst>
      <p:ext uri="{BB962C8B-B14F-4D97-AF65-F5344CB8AC3E}">
        <p14:creationId xmlns:p14="http://schemas.microsoft.com/office/powerpoint/2010/main" val="3818567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4F8476-D9C1-3348-9107-59228ADD3693}"/>
              </a:ext>
            </a:extLst>
          </p:cNvPr>
          <p:cNvSpPr>
            <a:spLocks noGrp="1"/>
          </p:cNvSpPr>
          <p:nvPr>
            <p:ph type="ctrTitle"/>
          </p:nvPr>
        </p:nvSpPr>
        <p:spPr>
          <a:xfrm>
            <a:off x="627703" y="240888"/>
            <a:ext cx="5392882" cy="654482"/>
          </a:xfrm>
        </p:spPr>
        <p:txBody>
          <a:bodyPr vert="horz" lIns="91440" tIns="45720" rIns="91440" bIns="45720" rtlCol="0" anchor="b">
            <a:normAutofit/>
          </a:bodyPr>
          <a:lstStyle/>
          <a:p>
            <a:r>
              <a:rPr lang="en-US" sz="3200">
                <a:solidFill>
                  <a:srgbClr val="00879E"/>
                </a:solidFill>
                <a:latin typeface="+mj-lt"/>
              </a:rPr>
              <a:t>Today’s agenda</a:t>
            </a:r>
          </a:p>
        </p:txBody>
      </p:sp>
      <p:sp>
        <p:nvSpPr>
          <p:cNvPr id="2" name="Subtitle 1">
            <a:extLst>
              <a:ext uri="{FF2B5EF4-FFF2-40B4-BE49-F238E27FC236}">
                <a16:creationId xmlns:a16="http://schemas.microsoft.com/office/drawing/2014/main" id="{3CA36035-F478-C082-06E6-76D52F9AAE24}"/>
              </a:ext>
            </a:extLst>
          </p:cNvPr>
          <p:cNvSpPr>
            <a:spLocks noGrp="1"/>
          </p:cNvSpPr>
          <p:nvPr>
            <p:ph type="subTitle" idx="1"/>
          </p:nvPr>
        </p:nvSpPr>
        <p:spPr>
          <a:xfrm>
            <a:off x="627703" y="1188583"/>
            <a:ext cx="6348131" cy="4851031"/>
          </a:xfrm>
          <a:ln>
            <a:noFill/>
          </a:ln>
        </p:spPr>
        <p:txBody>
          <a:bodyPr vert="horz" lIns="91440" tIns="45720" rIns="91440" bIns="45720" rtlCol="0" anchor="t">
            <a:noAutofit/>
          </a:bodyPr>
          <a:lstStyle/>
          <a:p>
            <a:r>
              <a:rPr lang="en-NZ" b="1">
                <a:ea typeface="+mn-lt"/>
                <a:cs typeface="+mn-lt"/>
              </a:rPr>
              <a:t>Market and Operational updates</a:t>
            </a:r>
          </a:p>
          <a:p>
            <a:pPr marL="285750" indent="-285750">
              <a:buFont typeface="Arial" panose="020B0604020202020204" pitchFamily="34" charset="0"/>
              <a:buChar char="•"/>
            </a:pPr>
            <a:r>
              <a:rPr lang="en-NZ" sz="2800">
                <a:ea typeface="+mn-lt"/>
                <a:cs typeface="+mn-lt"/>
              </a:rPr>
              <a:t>Key messages</a:t>
            </a:r>
            <a:endParaRPr lang="en-NZ"/>
          </a:p>
          <a:p>
            <a:pPr marL="285750" indent="-285750">
              <a:buFont typeface="Arial" panose="020B0604020202020204" pitchFamily="34" charset="0"/>
              <a:buChar char="•"/>
            </a:pPr>
            <a:r>
              <a:rPr lang="en-NZ" sz="2800">
                <a:ea typeface="+mn-lt"/>
                <a:cs typeface="+mn-lt"/>
              </a:rPr>
              <a:t>Market update</a:t>
            </a:r>
          </a:p>
          <a:p>
            <a:pPr marL="285750" indent="-285750">
              <a:buFont typeface="Arial" panose="020B0604020202020204" pitchFamily="34" charset="0"/>
              <a:buChar char="•"/>
            </a:pPr>
            <a:r>
              <a:rPr lang="en-NZ" sz="2800">
                <a:ea typeface="+mn-lt"/>
                <a:cs typeface="+mn-lt"/>
              </a:rPr>
              <a:t>NZGB update</a:t>
            </a:r>
          </a:p>
          <a:p>
            <a:pPr marL="285750" indent="-285750">
              <a:buFont typeface="Arial" panose="020B0604020202020204" pitchFamily="34" charset="0"/>
              <a:buChar char="•"/>
            </a:pPr>
            <a:r>
              <a:rPr lang="en-NZ" sz="2800">
                <a:ea typeface="+mn-lt"/>
                <a:cs typeface="+mn-lt"/>
              </a:rPr>
              <a:t>Outage update – next 4 weeks</a:t>
            </a:r>
          </a:p>
          <a:p>
            <a:pPr marL="285750" indent="-285750">
              <a:buFont typeface="Arial" panose="020B0604020202020204" pitchFamily="34" charset="0"/>
              <a:buChar char="•"/>
            </a:pPr>
            <a:r>
              <a:rPr lang="en-NZ">
                <a:ea typeface="+mn-lt"/>
                <a:cs typeface="+mn-lt"/>
              </a:rPr>
              <a:t>Operational update – Tokaanu Black Start</a:t>
            </a:r>
          </a:p>
          <a:p>
            <a:pPr marL="285750" indent="-285750">
              <a:buFont typeface="Arial" panose="020B0604020202020204" pitchFamily="34" charset="0"/>
              <a:buChar char="•"/>
            </a:pPr>
            <a:r>
              <a:rPr lang="en-US" sz="2800">
                <a:ea typeface="Calibri"/>
                <a:cs typeface="Calibri"/>
              </a:rPr>
              <a:t>Consultations, publications and events</a:t>
            </a:r>
          </a:p>
          <a:p>
            <a:pPr marL="285750" indent="-285750">
              <a:buFont typeface="Arial" panose="020B0604020202020204" pitchFamily="34" charset="0"/>
              <a:buChar char="•"/>
            </a:pPr>
            <a:r>
              <a:rPr lang="en-US">
                <a:ea typeface="Calibri"/>
                <a:cs typeface="Calibri"/>
              </a:rPr>
              <a:t>Questions / Patai</a:t>
            </a:r>
            <a:endParaRPr lang="en-US" sz="2800">
              <a:ea typeface="Calibri"/>
              <a:cs typeface="Calibri"/>
            </a:endParaRPr>
          </a:p>
          <a:p>
            <a:endParaRPr lang="en-NZ">
              <a:ea typeface="Calibri Light"/>
              <a:cs typeface="Calibri Light"/>
            </a:endParaRPr>
          </a:p>
          <a:p>
            <a:endParaRPr lang="en-NZ" sz="2800">
              <a:ea typeface="Calibri Light"/>
              <a:cs typeface="Calibri Light"/>
            </a:endParaRPr>
          </a:p>
          <a:p>
            <a:endParaRPr lang="en-NZ"/>
          </a:p>
        </p:txBody>
      </p:sp>
      <p:pic>
        <p:nvPicPr>
          <p:cNvPr id="15" name="Picture Placeholder 14">
            <a:extLst>
              <a:ext uri="{FF2B5EF4-FFF2-40B4-BE49-F238E27FC236}">
                <a16:creationId xmlns:a16="http://schemas.microsoft.com/office/drawing/2014/main" id="{0FCE6032-BBAC-63F1-F8AC-ABA1773F967B}"/>
              </a:ext>
            </a:extLst>
          </p:cNvPr>
          <p:cNvPicPr>
            <a:picLocks noGrp="1" noChangeAspect="1"/>
          </p:cNvPicPr>
          <p:nvPr>
            <p:ph type="pic" sz="quarter" idx="10"/>
          </p:nvPr>
        </p:nvPicPr>
        <p:blipFill>
          <a:blip r:embed="rId3"/>
          <a:srcRect t="21073" b="8185"/>
          <a:stretch/>
        </p:blipFill>
        <p:spPr>
          <a:xfrm>
            <a:off x="7153275" y="0"/>
            <a:ext cx="5038725" cy="6452916"/>
          </a:xfrm>
        </p:spPr>
      </p:pic>
    </p:spTree>
    <p:extLst>
      <p:ext uri="{BB962C8B-B14F-4D97-AF65-F5344CB8AC3E}">
        <p14:creationId xmlns:p14="http://schemas.microsoft.com/office/powerpoint/2010/main" val="37211101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D82FB-C7C1-B8EA-5894-79ADDD13303F}"/>
              </a:ext>
            </a:extLst>
          </p:cNvPr>
          <p:cNvSpPr>
            <a:spLocks noGrp="1"/>
          </p:cNvSpPr>
          <p:nvPr>
            <p:ph type="title"/>
          </p:nvPr>
        </p:nvSpPr>
        <p:spPr>
          <a:xfrm>
            <a:off x="7320465" y="364273"/>
            <a:ext cx="4140014" cy="1152577"/>
          </a:xfrm>
        </p:spPr>
        <p:txBody>
          <a:bodyPr>
            <a:normAutofit/>
          </a:bodyPr>
          <a:lstStyle/>
          <a:p>
            <a:r>
              <a:rPr lang="en-NZ" sz="3200">
                <a:solidFill>
                  <a:srgbClr val="00879E"/>
                </a:solidFill>
                <a:latin typeface="+mj-lt"/>
              </a:rPr>
              <a:t>SI Outages </a:t>
            </a:r>
          </a:p>
        </p:txBody>
      </p:sp>
      <p:pic>
        <p:nvPicPr>
          <p:cNvPr id="5" name="Picture 4">
            <a:extLst>
              <a:ext uri="{FF2B5EF4-FFF2-40B4-BE49-F238E27FC236}">
                <a16:creationId xmlns:a16="http://schemas.microsoft.com/office/drawing/2014/main" id="{2C5F35A0-C515-1560-642D-850DBC7052BA}"/>
              </a:ext>
            </a:extLst>
          </p:cNvPr>
          <p:cNvPicPr>
            <a:picLocks noChangeAspect="1"/>
          </p:cNvPicPr>
          <p:nvPr/>
        </p:nvPicPr>
        <p:blipFill>
          <a:blip r:embed="rId3">
            <a:extLst>
              <a:ext uri="{28A0092B-C50C-407E-A947-70E740481C1C}">
                <a14:useLocalDpi xmlns:a14="http://schemas.microsoft.com/office/drawing/2010/main" val="0"/>
              </a:ext>
            </a:extLst>
          </a:blip>
          <a:srcRect t="4416" r="1" b="4417"/>
          <a:stretch>
            <a:fillRect/>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7" name="Content Placeholder 2">
            <a:extLst>
              <a:ext uri="{FF2B5EF4-FFF2-40B4-BE49-F238E27FC236}">
                <a16:creationId xmlns:a16="http://schemas.microsoft.com/office/drawing/2014/main" id="{4DBB4325-716F-93B9-68DC-6A61F52CDCC3}"/>
              </a:ext>
            </a:extLst>
          </p:cNvPr>
          <p:cNvSpPr txBox="1">
            <a:spLocks/>
          </p:cNvSpPr>
          <p:nvPr/>
        </p:nvSpPr>
        <p:spPr>
          <a:xfrm>
            <a:off x="7737784" y="1653517"/>
            <a:ext cx="3618162" cy="1099969"/>
          </a:xfrm>
          <a:prstGeom prst="rect">
            <a:avLst/>
          </a:prstGeom>
        </p:spPr>
        <p:txBody>
          <a:bodyPr vert="horz" lIns="91440" tIns="45720" rIns="91440" bIns="45720" rtlCol="0" anchor="ct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a:t>Week of 20 Oct</a:t>
            </a:r>
          </a:p>
          <a:p>
            <a:pPr lvl="1"/>
            <a:r>
              <a:rPr lang="en-US" sz="1900"/>
              <a:t>ASB_BRY_1</a:t>
            </a:r>
          </a:p>
          <a:p>
            <a:pPr lvl="1"/>
            <a:r>
              <a:rPr lang="en-US" sz="1900"/>
              <a:t>INV_ROX_1</a:t>
            </a:r>
          </a:p>
          <a:p>
            <a:pPr lvl="1"/>
            <a:r>
              <a:rPr lang="en-US" sz="1900"/>
              <a:t>INV_ MAN_1</a:t>
            </a:r>
          </a:p>
          <a:p>
            <a:pPr marL="0" indent="0">
              <a:buFont typeface="Arial" panose="020B0604020202020204" pitchFamily="34" charset="0"/>
              <a:buNone/>
            </a:pPr>
            <a:endParaRPr lang="en-NZ" sz="1800"/>
          </a:p>
        </p:txBody>
      </p:sp>
      <p:sp>
        <p:nvSpPr>
          <p:cNvPr id="10" name="Content Placeholder 2">
            <a:extLst>
              <a:ext uri="{FF2B5EF4-FFF2-40B4-BE49-F238E27FC236}">
                <a16:creationId xmlns:a16="http://schemas.microsoft.com/office/drawing/2014/main" id="{365FA968-6D4F-BFD0-77F1-2B4E4769E1CE}"/>
              </a:ext>
            </a:extLst>
          </p:cNvPr>
          <p:cNvSpPr txBox="1">
            <a:spLocks/>
          </p:cNvSpPr>
          <p:nvPr/>
        </p:nvSpPr>
        <p:spPr>
          <a:xfrm>
            <a:off x="7737784" y="2753486"/>
            <a:ext cx="4037905" cy="1458808"/>
          </a:xfrm>
          <a:prstGeom prst="rect">
            <a:avLst/>
          </a:prstGeom>
        </p:spPr>
        <p:txBody>
          <a:bodyPr vert="horz" lIns="91440" tIns="45720" rIns="91440" bIns="45720" rtlCol="0" anchor="ct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a:t>Week of 27 Oct</a:t>
            </a:r>
          </a:p>
          <a:p>
            <a:pPr lvl="1"/>
            <a:r>
              <a:rPr lang="en-US" sz="1900"/>
              <a:t>ROX_TMH_2 followed by ROX_TMH_1</a:t>
            </a:r>
          </a:p>
          <a:p>
            <a:pPr lvl="1"/>
            <a:r>
              <a:rPr lang="en-US" sz="1900"/>
              <a:t>NMA_GOR_TMH_2</a:t>
            </a:r>
          </a:p>
          <a:p>
            <a:pPr lvl="1"/>
            <a:r>
              <a:rPr lang="en-US" sz="1900"/>
              <a:t>NMA_TWI_1</a:t>
            </a:r>
          </a:p>
          <a:p>
            <a:pPr marL="0" indent="0">
              <a:buFont typeface="Arial" panose="020B0604020202020204" pitchFamily="34" charset="0"/>
              <a:buNone/>
            </a:pPr>
            <a:endParaRPr lang="en-NZ" sz="1800"/>
          </a:p>
        </p:txBody>
      </p:sp>
      <p:sp>
        <p:nvSpPr>
          <p:cNvPr id="11" name="Content Placeholder 2">
            <a:extLst>
              <a:ext uri="{FF2B5EF4-FFF2-40B4-BE49-F238E27FC236}">
                <a16:creationId xmlns:a16="http://schemas.microsoft.com/office/drawing/2014/main" id="{3BCBA406-463A-79F8-B106-B7F78BE0D2A1}"/>
              </a:ext>
            </a:extLst>
          </p:cNvPr>
          <p:cNvSpPr txBox="1">
            <a:spLocks/>
          </p:cNvSpPr>
          <p:nvPr/>
        </p:nvSpPr>
        <p:spPr>
          <a:xfrm>
            <a:off x="7737784" y="4270336"/>
            <a:ext cx="3618162" cy="1099969"/>
          </a:xfrm>
          <a:prstGeom prst="rect">
            <a:avLst/>
          </a:prstGeom>
        </p:spPr>
        <p:txBody>
          <a:bodyPr vert="horz" lIns="91440" tIns="45720" rIns="91440" bIns="45720" rtlCol="0" anchor="ct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a:t>Week of 3 Nov</a:t>
            </a:r>
          </a:p>
          <a:p>
            <a:pPr lvl="1"/>
            <a:r>
              <a:rPr lang="en-US" sz="1900"/>
              <a:t>ISL_KIK_1</a:t>
            </a:r>
          </a:p>
          <a:p>
            <a:pPr lvl="1"/>
            <a:r>
              <a:rPr lang="en-US" sz="1900"/>
              <a:t>INV_ROX_2</a:t>
            </a:r>
          </a:p>
          <a:p>
            <a:pPr lvl="1"/>
            <a:r>
              <a:rPr lang="en-US" sz="1900"/>
              <a:t>MAN_NMA_3</a:t>
            </a:r>
          </a:p>
          <a:p>
            <a:pPr marL="0" indent="0">
              <a:buFont typeface="Arial" panose="020B0604020202020204" pitchFamily="34" charset="0"/>
              <a:buNone/>
            </a:pPr>
            <a:endParaRPr lang="en-NZ" sz="1800"/>
          </a:p>
        </p:txBody>
      </p:sp>
      <p:sp>
        <p:nvSpPr>
          <p:cNvPr id="12" name="Content Placeholder 2">
            <a:extLst>
              <a:ext uri="{FF2B5EF4-FFF2-40B4-BE49-F238E27FC236}">
                <a16:creationId xmlns:a16="http://schemas.microsoft.com/office/drawing/2014/main" id="{CF98C44E-7CFE-45FC-0B8B-543FA3E971FA}"/>
              </a:ext>
            </a:extLst>
          </p:cNvPr>
          <p:cNvSpPr txBox="1">
            <a:spLocks/>
          </p:cNvSpPr>
          <p:nvPr/>
        </p:nvSpPr>
        <p:spPr>
          <a:xfrm>
            <a:off x="7737784" y="5428347"/>
            <a:ext cx="3618162" cy="1099969"/>
          </a:xfrm>
          <a:prstGeom prst="rect">
            <a:avLst/>
          </a:prstGeom>
        </p:spPr>
        <p:txBody>
          <a:bodyPr vert="horz" lIns="91440" tIns="45720" rIns="91440" bIns="45720" rtlCol="0" anchor="ct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a:t>Week of 10 Nov</a:t>
            </a:r>
          </a:p>
          <a:p>
            <a:pPr lvl="1"/>
            <a:r>
              <a:rPr lang="en-US" sz="1900"/>
              <a:t>BRY_ISL_1</a:t>
            </a:r>
          </a:p>
          <a:p>
            <a:pPr lvl="1"/>
            <a:r>
              <a:rPr lang="en-US" sz="1900"/>
              <a:t>NMA_GOR_TMH_1</a:t>
            </a:r>
          </a:p>
          <a:p>
            <a:pPr lvl="1"/>
            <a:r>
              <a:rPr lang="en-US" sz="1900"/>
              <a:t>INV_ MAN_2</a:t>
            </a:r>
          </a:p>
          <a:p>
            <a:pPr marL="0" indent="0">
              <a:buFont typeface="Arial" panose="020B0604020202020204" pitchFamily="34" charset="0"/>
              <a:buNone/>
            </a:pPr>
            <a:endParaRPr lang="en-NZ" sz="1800"/>
          </a:p>
        </p:txBody>
      </p:sp>
    </p:spTree>
    <p:extLst>
      <p:ext uri="{BB962C8B-B14F-4D97-AF65-F5344CB8AC3E}">
        <p14:creationId xmlns:p14="http://schemas.microsoft.com/office/powerpoint/2010/main" val="10581127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5195E-96C9-EB2B-E934-7BEA53C6DBF5}"/>
              </a:ext>
            </a:extLst>
          </p:cNvPr>
          <p:cNvSpPr>
            <a:spLocks noGrp="1"/>
          </p:cNvSpPr>
          <p:nvPr>
            <p:ph type="title"/>
          </p:nvPr>
        </p:nvSpPr>
        <p:spPr>
          <a:xfrm>
            <a:off x="838200" y="380432"/>
            <a:ext cx="10515600" cy="1325563"/>
          </a:xfrm>
        </p:spPr>
        <p:txBody>
          <a:bodyPr>
            <a:normAutofit/>
          </a:bodyPr>
          <a:lstStyle/>
          <a:p>
            <a:r>
              <a:rPr lang="en-NZ" sz="3200">
                <a:solidFill>
                  <a:srgbClr val="00879E"/>
                </a:solidFill>
                <a:latin typeface="+mj-lt"/>
              </a:rPr>
              <a:t>HVDC North transfer limit</a:t>
            </a:r>
          </a:p>
        </p:txBody>
      </p:sp>
      <p:graphicFrame>
        <p:nvGraphicFramePr>
          <p:cNvPr id="8" name="Chart 7">
            <a:extLst>
              <a:ext uri="{FF2B5EF4-FFF2-40B4-BE49-F238E27FC236}">
                <a16:creationId xmlns:a16="http://schemas.microsoft.com/office/drawing/2014/main" id="{F0D76415-5ED7-4E86-96A4-EB3621E9E82F}"/>
              </a:ext>
            </a:extLst>
          </p:cNvPr>
          <p:cNvGraphicFramePr>
            <a:graphicFrameLocks/>
          </p:cNvGraphicFramePr>
          <p:nvPr>
            <p:extLst>
              <p:ext uri="{D42A27DB-BD31-4B8C-83A1-F6EECF244321}">
                <p14:modId xmlns:p14="http://schemas.microsoft.com/office/powerpoint/2010/main" val="488563830"/>
              </p:ext>
            </p:extLst>
          </p:nvPr>
        </p:nvGraphicFramePr>
        <p:xfrm>
          <a:off x="601980" y="1382486"/>
          <a:ext cx="10988040" cy="478971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19528428"/>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8D444-2E0E-7905-E9AA-1E0762250A0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C24EDF5-DD50-09E2-AB43-BB91C136F0C0}"/>
              </a:ext>
            </a:extLst>
          </p:cNvPr>
          <p:cNvSpPr>
            <a:spLocks noGrp="1"/>
          </p:cNvSpPr>
          <p:nvPr>
            <p:ph type="ctrTitle"/>
          </p:nvPr>
        </p:nvSpPr>
        <p:spPr>
          <a:xfrm>
            <a:off x="695325" y="5104969"/>
            <a:ext cx="9404664" cy="647650"/>
          </a:xfrm>
        </p:spPr>
        <p:txBody>
          <a:bodyPr>
            <a:noAutofit/>
          </a:bodyPr>
          <a:lstStyle/>
          <a:p>
            <a:r>
              <a:rPr lang="en-US" sz="3600">
                <a:solidFill>
                  <a:srgbClr val="FFFFFF"/>
                </a:solidFill>
              </a:rPr>
              <a:t>Operational update – Tokaanu Black Start Test</a:t>
            </a:r>
            <a:endParaRPr lang="en-US" sz="3600">
              <a:solidFill>
                <a:srgbClr val="FFFFFF"/>
              </a:solidFill>
              <a:cs typeface="Calibri"/>
            </a:endParaRPr>
          </a:p>
        </p:txBody>
      </p:sp>
      <p:sp>
        <p:nvSpPr>
          <p:cNvPr id="5" name="Subtitle 1">
            <a:extLst>
              <a:ext uri="{FF2B5EF4-FFF2-40B4-BE49-F238E27FC236}">
                <a16:creationId xmlns:a16="http://schemas.microsoft.com/office/drawing/2014/main" id="{367CF2C2-7C14-B507-5374-96927B4610CD}"/>
              </a:ext>
            </a:extLst>
          </p:cNvPr>
          <p:cNvSpPr>
            <a:spLocks noGrp="1"/>
          </p:cNvSpPr>
          <p:nvPr>
            <p:ph type="subTitle" idx="4294967295"/>
          </p:nvPr>
        </p:nvSpPr>
        <p:spPr>
          <a:xfrm>
            <a:off x="1404938" y="1330325"/>
            <a:ext cx="10787062" cy="5121275"/>
          </a:xfrm>
        </p:spPr>
        <p:txBody>
          <a:bodyPr vert="horz" lIns="91440" tIns="45720" rIns="91440" bIns="45720" rtlCol="0" anchor="t">
            <a:normAutofit/>
          </a:bodyPr>
          <a:lstStyle/>
          <a:p>
            <a:endParaRPr lang="en-NZ" sz="2400" b="1">
              <a:solidFill>
                <a:srgbClr val="000000"/>
              </a:solidFill>
              <a:latin typeface="Calibri" panose="020F0502020204030204"/>
              <a:cs typeface="Calibri"/>
            </a:endParaRPr>
          </a:p>
          <a:p>
            <a:endParaRPr lang="en-NZ" sz="2400">
              <a:solidFill>
                <a:schemeClr val="tx1"/>
              </a:solidFill>
              <a:latin typeface="+mn-lt"/>
              <a:ea typeface="Calibri"/>
              <a:cs typeface="Calibri"/>
            </a:endParaRPr>
          </a:p>
        </p:txBody>
      </p:sp>
      <p:sp>
        <p:nvSpPr>
          <p:cNvPr id="7" name="Rectangle 6">
            <a:extLst>
              <a:ext uri="{FF2B5EF4-FFF2-40B4-BE49-F238E27FC236}">
                <a16:creationId xmlns:a16="http://schemas.microsoft.com/office/drawing/2014/main" id="{9EFE38D0-402D-68C6-C9F6-FA2AC1924576}"/>
              </a:ext>
            </a:extLst>
          </p:cNvPr>
          <p:cNvSpPr/>
          <p:nvPr/>
        </p:nvSpPr>
        <p:spPr>
          <a:xfrm>
            <a:off x="545040" y="1296090"/>
            <a:ext cx="10800000" cy="2308324"/>
          </a:xfrm>
          <a:prstGeom prst="rect">
            <a:avLst/>
          </a:prstGeom>
        </p:spPr>
        <p:txBody>
          <a:bodyPr wrap="square">
            <a:noAutofit/>
          </a:bodyPr>
          <a:lstStyle/>
          <a:p>
            <a:pPr marL="285750" indent="-285750">
              <a:buFont typeface="Arial" panose="020B0604020202020204" pitchFamily="34" charset="0"/>
              <a:buChar char="•"/>
            </a:pPr>
            <a:endParaRPr lang="en-NZ" sz="2400"/>
          </a:p>
        </p:txBody>
      </p:sp>
      <p:sp>
        <p:nvSpPr>
          <p:cNvPr id="4" name="Rectangle 3">
            <a:extLst>
              <a:ext uri="{FF2B5EF4-FFF2-40B4-BE49-F238E27FC236}">
                <a16:creationId xmlns:a16="http://schemas.microsoft.com/office/drawing/2014/main" id="{B6F7CC7F-2763-FC08-496F-3DD110FA94F7}"/>
              </a:ext>
            </a:extLst>
          </p:cNvPr>
          <p:cNvSpPr/>
          <p:nvPr/>
        </p:nvSpPr>
        <p:spPr>
          <a:xfrm>
            <a:off x="545040" y="1340522"/>
            <a:ext cx="10800000" cy="4968203"/>
          </a:xfrm>
          <a:prstGeom prst="rect">
            <a:avLst/>
          </a:prstGeom>
        </p:spPr>
        <p:txBody>
          <a:bodyPr wrap="square" lIns="91440" tIns="45720" rIns="91440" bIns="45720" anchor="t">
            <a:noAutofit/>
          </a:bodyPr>
          <a:lstStyle/>
          <a:p>
            <a:pPr lvl="1"/>
            <a:endParaRPr lang="en-NZ" sz="2400">
              <a:cs typeface="Calibri"/>
            </a:endParaRPr>
          </a:p>
          <a:p>
            <a:pPr lvl="1"/>
            <a:endParaRPr lang="en-NZ" sz="2400">
              <a:cs typeface="Calibri"/>
            </a:endParaRPr>
          </a:p>
          <a:p>
            <a:pPr lvl="1"/>
            <a:r>
              <a:rPr lang="en-NZ" sz="2400">
                <a:cs typeface="Calibri"/>
              </a:rPr>
              <a:t>     </a:t>
            </a:r>
          </a:p>
          <a:p>
            <a:pPr lvl="1"/>
            <a:endParaRPr lang="en-NZ" sz="2400">
              <a:cs typeface="Calibri"/>
            </a:endParaRPr>
          </a:p>
          <a:p>
            <a:pPr lvl="1"/>
            <a:endParaRPr lang="en-NZ" sz="2400"/>
          </a:p>
          <a:p>
            <a:pPr lvl="1"/>
            <a:r>
              <a:rPr lang="en-NZ" sz="2400">
                <a:cs typeface="Calibri"/>
              </a:rPr>
              <a:t>  </a:t>
            </a:r>
          </a:p>
          <a:p>
            <a:pPr lvl="1"/>
            <a:endParaRPr lang="en-NZ" sz="2400">
              <a:cs typeface="Calibri"/>
            </a:endParaRPr>
          </a:p>
          <a:p>
            <a:endParaRPr lang="en-NZ" sz="2400">
              <a:cs typeface="Calibri"/>
            </a:endParaRPr>
          </a:p>
        </p:txBody>
      </p:sp>
    </p:spTree>
    <p:extLst>
      <p:ext uri="{BB962C8B-B14F-4D97-AF65-F5344CB8AC3E}">
        <p14:creationId xmlns:p14="http://schemas.microsoft.com/office/powerpoint/2010/main" val="21912740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4F8476-D9C1-3348-9107-59228ADD3693}"/>
              </a:ext>
            </a:extLst>
          </p:cNvPr>
          <p:cNvSpPr>
            <a:spLocks noGrp="1"/>
          </p:cNvSpPr>
          <p:nvPr>
            <p:ph type="ctrTitle" idx="4294967295"/>
          </p:nvPr>
        </p:nvSpPr>
        <p:spPr>
          <a:xfrm>
            <a:off x="700970" y="149289"/>
            <a:ext cx="10644070" cy="727790"/>
          </a:xfrm>
        </p:spPr>
        <p:txBody>
          <a:bodyPr>
            <a:noAutofit/>
          </a:bodyPr>
          <a:lstStyle/>
          <a:p>
            <a:pPr algn="ctr"/>
            <a:r>
              <a:rPr lang="en-US" sz="3200">
                <a:solidFill>
                  <a:srgbClr val="00879E"/>
                </a:solidFill>
                <a:latin typeface="+mj-lt"/>
              </a:rPr>
              <a:t>Tokaanu (TKU) Black Start Test</a:t>
            </a:r>
          </a:p>
        </p:txBody>
      </p:sp>
      <p:sp>
        <p:nvSpPr>
          <p:cNvPr id="7" name="Rectangle 6">
            <a:extLst>
              <a:ext uri="{FF2B5EF4-FFF2-40B4-BE49-F238E27FC236}">
                <a16:creationId xmlns:a16="http://schemas.microsoft.com/office/drawing/2014/main" id="{6FB4A781-F199-484F-BF24-58E337ACA083}"/>
              </a:ext>
            </a:extLst>
          </p:cNvPr>
          <p:cNvSpPr/>
          <p:nvPr/>
        </p:nvSpPr>
        <p:spPr>
          <a:xfrm>
            <a:off x="545040" y="1296090"/>
            <a:ext cx="10800000" cy="2308324"/>
          </a:xfrm>
          <a:prstGeom prst="rect">
            <a:avLst/>
          </a:prstGeom>
        </p:spPr>
        <p:txBody>
          <a:bodyPr wrap="square">
            <a:noAutofit/>
          </a:bodyPr>
          <a:lstStyle/>
          <a:p>
            <a:pPr marL="285750" indent="-285750">
              <a:buFont typeface="Arial" panose="020B0604020202020204" pitchFamily="34" charset="0"/>
              <a:buChar char="•"/>
            </a:pPr>
            <a:endParaRPr lang="en-NZ" sz="2400"/>
          </a:p>
        </p:txBody>
      </p:sp>
      <p:sp>
        <p:nvSpPr>
          <p:cNvPr id="4" name="Rectangle 3">
            <a:extLst>
              <a:ext uri="{FF2B5EF4-FFF2-40B4-BE49-F238E27FC236}">
                <a16:creationId xmlns:a16="http://schemas.microsoft.com/office/drawing/2014/main" id="{C2DE885F-8248-4B00-A4B6-FB2280C15C94}"/>
              </a:ext>
            </a:extLst>
          </p:cNvPr>
          <p:cNvSpPr/>
          <p:nvPr/>
        </p:nvSpPr>
        <p:spPr>
          <a:xfrm>
            <a:off x="545040" y="805071"/>
            <a:ext cx="10497333" cy="5903640"/>
          </a:xfrm>
          <a:prstGeom prst="rect">
            <a:avLst/>
          </a:prstGeom>
        </p:spPr>
        <p:txBody>
          <a:bodyPr wrap="square" lIns="91440" tIns="45720" rIns="91440" bIns="45720" anchor="t">
            <a:noAutofit/>
          </a:bodyPr>
          <a:lstStyle/>
          <a:p>
            <a:pPr marL="800100" lvl="1" indent="-342900">
              <a:buFont typeface="Arial" panose="020B0604020202020204" pitchFamily="34" charset="0"/>
              <a:buChar char="•"/>
            </a:pPr>
            <a:endParaRPr lang="en-NZ" sz="2400">
              <a:cs typeface="Calibri"/>
            </a:endParaRPr>
          </a:p>
          <a:p>
            <a:pPr lvl="1"/>
            <a:endParaRPr lang="en-NZ" sz="2400">
              <a:cs typeface="Calibri"/>
            </a:endParaRPr>
          </a:p>
          <a:p>
            <a:pPr marL="800100" lvl="1" indent="-342900">
              <a:buFont typeface="Arial" panose="020B0604020202020204" pitchFamily="34" charset="0"/>
              <a:buChar char="•"/>
            </a:pPr>
            <a:endParaRPr lang="en-NZ" sz="2400">
              <a:cs typeface="Calibri"/>
            </a:endParaRPr>
          </a:p>
          <a:p>
            <a:pPr marL="800100" lvl="1" indent="-342900">
              <a:buFont typeface="Arial" panose="020B0604020202020204" pitchFamily="34" charset="0"/>
              <a:buChar char="•"/>
            </a:pPr>
            <a:endParaRPr lang="en-NZ" sz="2400">
              <a:cs typeface="Calibri"/>
            </a:endParaRPr>
          </a:p>
          <a:p>
            <a:pPr marL="800100" lvl="1" indent="-342900">
              <a:buFont typeface="Arial" panose="020B0604020202020204" pitchFamily="34" charset="0"/>
              <a:buChar char="•"/>
            </a:pPr>
            <a:endParaRPr lang="en-NZ" sz="2400">
              <a:cs typeface="Calibri"/>
            </a:endParaRPr>
          </a:p>
          <a:p>
            <a:pPr marL="800100" lvl="1" indent="-342900">
              <a:buFont typeface="Arial" panose="020B0604020202020204" pitchFamily="34" charset="0"/>
              <a:buChar char="•"/>
            </a:pPr>
            <a:endParaRPr lang="en-NZ" sz="2400">
              <a:cs typeface="Calibri"/>
            </a:endParaRPr>
          </a:p>
          <a:p>
            <a:pPr marL="800100" lvl="1" indent="-342900">
              <a:buFont typeface="Arial" panose="020B0604020202020204" pitchFamily="34" charset="0"/>
              <a:buChar char="•"/>
            </a:pPr>
            <a:endParaRPr lang="en-NZ" sz="2400">
              <a:cs typeface="Calibri"/>
            </a:endParaRPr>
          </a:p>
          <a:p>
            <a:pPr marL="800100" lvl="1" indent="-342900">
              <a:buFont typeface="Arial" panose="020B0604020202020204" pitchFamily="34" charset="0"/>
              <a:buChar char="•"/>
            </a:pPr>
            <a:endParaRPr lang="en-NZ" sz="2400">
              <a:cs typeface="Calibri"/>
            </a:endParaRPr>
          </a:p>
          <a:p>
            <a:pPr marL="800100" lvl="1" indent="-342900">
              <a:buFont typeface="Arial" panose="020B0604020202020204" pitchFamily="34" charset="0"/>
              <a:buChar char="•"/>
            </a:pPr>
            <a:endParaRPr lang="en-NZ" sz="2400">
              <a:cs typeface="Calibri"/>
            </a:endParaRPr>
          </a:p>
          <a:p>
            <a:pPr marL="800100" lvl="1" indent="-342900">
              <a:buFont typeface="Arial" panose="020B0604020202020204" pitchFamily="34" charset="0"/>
              <a:buChar char="•"/>
            </a:pPr>
            <a:endParaRPr lang="en-NZ" sz="2400">
              <a:cs typeface="Calibri"/>
            </a:endParaRPr>
          </a:p>
          <a:p>
            <a:pPr marL="800100" lvl="1" indent="-342900">
              <a:buFont typeface="Arial" panose="020B0604020202020204" pitchFamily="34" charset="0"/>
              <a:buChar char="•"/>
            </a:pPr>
            <a:endParaRPr lang="en-NZ" sz="2400" b="1">
              <a:cs typeface="Calibri"/>
            </a:endParaRPr>
          </a:p>
          <a:p>
            <a:pPr lvl="1"/>
            <a:endParaRPr lang="en-NZ" sz="2400">
              <a:cs typeface="Calibri"/>
            </a:endParaRPr>
          </a:p>
          <a:p>
            <a:pPr lvl="1"/>
            <a:endParaRPr lang="en-NZ" sz="2400">
              <a:cs typeface="Calibri"/>
            </a:endParaRPr>
          </a:p>
          <a:p>
            <a:pPr lvl="1"/>
            <a:endParaRPr lang="en-NZ" sz="2400">
              <a:cs typeface="Calibri"/>
            </a:endParaRPr>
          </a:p>
          <a:p>
            <a:pPr lvl="1"/>
            <a:r>
              <a:rPr lang="en-NZ" sz="2400">
                <a:cs typeface="Calibri"/>
              </a:rPr>
              <a:t> </a:t>
            </a:r>
          </a:p>
          <a:p>
            <a:pPr lvl="1"/>
            <a:endParaRPr lang="en-NZ" sz="2400">
              <a:cs typeface="Calibri"/>
            </a:endParaRPr>
          </a:p>
          <a:p>
            <a:pPr lvl="1"/>
            <a:endParaRPr lang="en-NZ" sz="2400">
              <a:cs typeface="Calibri"/>
            </a:endParaRPr>
          </a:p>
          <a:p>
            <a:pPr lvl="1"/>
            <a:r>
              <a:rPr lang="en-NZ" sz="2400">
                <a:cs typeface="Calibri"/>
              </a:rPr>
              <a:t>     </a:t>
            </a:r>
          </a:p>
          <a:p>
            <a:pPr lvl="1"/>
            <a:endParaRPr lang="en-NZ" sz="2400">
              <a:cs typeface="Calibri"/>
            </a:endParaRPr>
          </a:p>
          <a:p>
            <a:pPr lvl="1"/>
            <a:endParaRPr lang="en-NZ" sz="2400"/>
          </a:p>
          <a:p>
            <a:pPr lvl="1"/>
            <a:r>
              <a:rPr lang="en-NZ" sz="2400">
                <a:cs typeface="Calibri"/>
              </a:rPr>
              <a:t>  </a:t>
            </a:r>
          </a:p>
          <a:p>
            <a:pPr lvl="1"/>
            <a:endParaRPr lang="en-NZ" sz="2400">
              <a:cs typeface="Calibri"/>
            </a:endParaRPr>
          </a:p>
          <a:p>
            <a:endParaRPr lang="en-NZ" sz="2400">
              <a:cs typeface="Calibri"/>
            </a:endParaRPr>
          </a:p>
        </p:txBody>
      </p:sp>
      <p:pic>
        <p:nvPicPr>
          <p:cNvPr id="5" name="Picture 4">
            <a:extLst>
              <a:ext uri="{FF2B5EF4-FFF2-40B4-BE49-F238E27FC236}">
                <a16:creationId xmlns:a16="http://schemas.microsoft.com/office/drawing/2014/main" id="{DAC92DDA-3042-ABE0-D950-E30F94E3E3FD}"/>
              </a:ext>
            </a:extLst>
          </p:cNvPr>
          <p:cNvPicPr>
            <a:picLocks noChangeAspect="1"/>
          </p:cNvPicPr>
          <p:nvPr/>
        </p:nvPicPr>
        <p:blipFill>
          <a:blip r:embed="rId3"/>
          <a:stretch>
            <a:fillRect/>
          </a:stretch>
        </p:blipFill>
        <p:spPr>
          <a:xfrm>
            <a:off x="181769" y="1015512"/>
            <a:ext cx="11682472" cy="5177804"/>
          </a:xfrm>
          <a:prstGeom prst="rect">
            <a:avLst/>
          </a:prstGeom>
        </p:spPr>
      </p:pic>
      <mc:AlternateContent xmlns:mc="http://schemas.openxmlformats.org/markup-compatibility/2006">
        <mc:Choice xmlns:p14="http://schemas.microsoft.com/office/powerpoint/2010/main" Requires="p14">
          <p:contentPart p14:bwMode="auto" r:id="rId4">
            <p14:nvContentPartPr>
              <p14:cNvPr id="11" name="Ink 10">
                <a:extLst>
                  <a:ext uri="{FF2B5EF4-FFF2-40B4-BE49-F238E27FC236}">
                    <a16:creationId xmlns:a16="http://schemas.microsoft.com/office/drawing/2014/main" id="{F40C8A39-B586-6A34-2400-EF6C5927081A}"/>
                  </a:ext>
                </a:extLst>
              </p14:cNvPr>
              <p14:cNvContentPartPr/>
              <p14:nvPr/>
            </p14:nvContentPartPr>
            <p14:xfrm>
              <a:off x="2805089" y="5214830"/>
              <a:ext cx="879840" cy="736920"/>
            </p14:xfrm>
          </p:contentPart>
        </mc:Choice>
        <mc:Fallback>
          <p:pic>
            <p:nvPicPr>
              <p:cNvPr id="11" name="Ink 10">
                <a:extLst>
                  <a:ext uri="{FF2B5EF4-FFF2-40B4-BE49-F238E27FC236}">
                    <a16:creationId xmlns:a16="http://schemas.microsoft.com/office/drawing/2014/main" id="{F40C8A39-B586-6A34-2400-EF6C5927081A}"/>
                  </a:ext>
                </a:extLst>
              </p:cNvPr>
              <p:cNvPicPr/>
              <p:nvPr/>
            </p:nvPicPr>
            <p:blipFill>
              <a:blip r:embed="rId5"/>
              <a:stretch>
                <a:fillRect/>
              </a:stretch>
            </p:blipFill>
            <p:spPr>
              <a:xfrm>
                <a:off x="2798969" y="5208707"/>
                <a:ext cx="892080" cy="749166"/>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3" name="Ink 12">
                <a:extLst>
                  <a:ext uri="{FF2B5EF4-FFF2-40B4-BE49-F238E27FC236}">
                    <a16:creationId xmlns:a16="http://schemas.microsoft.com/office/drawing/2014/main" id="{77EC66E3-57FA-5A80-9B3F-C20494B5D188}"/>
                  </a:ext>
                </a:extLst>
              </p14:cNvPr>
              <p14:cNvContentPartPr/>
              <p14:nvPr/>
            </p14:nvContentPartPr>
            <p14:xfrm>
              <a:off x="9046049" y="5260550"/>
              <a:ext cx="994320" cy="712440"/>
            </p14:xfrm>
          </p:contentPart>
        </mc:Choice>
        <mc:Fallback>
          <p:pic>
            <p:nvPicPr>
              <p:cNvPr id="13" name="Ink 12">
                <a:extLst>
                  <a:ext uri="{FF2B5EF4-FFF2-40B4-BE49-F238E27FC236}">
                    <a16:creationId xmlns:a16="http://schemas.microsoft.com/office/drawing/2014/main" id="{77EC66E3-57FA-5A80-9B3F-C20494B5D188}"/>
                  </a:ext>
                </a:extLst>
              </p:cNvPr>
              <p:cNvPicPr/>
              <p:nvPr/>
            </p:nvPicPr>
            <p:blipFill>
              <a:blip r:embed="rId7"/>
              <a:stretch>
                <a:fillRect/>
              </a:stretch>
            </p:blipFill>
            <p:spPr>
              <a:xfrm>
                <a:off x="9039929" y="5254430"/>
                <a:ext cx="1006560" cy="724680"/>
              </a:xfrm>
              <a:prstGeom prst="rect">
                <a:avLst/>
              </a:prstGeom>
            </p:spPr>
          </p:pic>
        </mc:Fallback>
      </mc:AlternateContent>
    </p:spTree>
    <p:extLst>
      <p:ext uri="{BB962C8B-B14F-4D97-AF65-F5344CB8AC3E}">
        <p14:creationId xmlns:p14="http://schemas.microsoft.com/office/powerpoint/2010/main" val="53468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BF658-8691-8AE9-CCA1-A92F4098137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178D1D2-8DBA-64EA-4BE5-2159CA7F6EA3}"/>
              </a:ext>
            </a:extLst>
          </p:cNvPr>
          <p:cNvSpPr>
            <a:spLocks noGrp="1"/>
          </p:cNvSpPr>
          <p:nvPr>
            <p:ph type="ctrTitle"/>
          </p:nvPr>
        </p:nvSpPr>
        <p:spPr>
          <a:xfrm>
            <a:off x="700970" y="149289"/>
            <a:ext cx="10644070" cy="727790"/>
          </a:xfrm>
        </p:spPr>
        <p:txBody>
          <a:bodyPr>
            <a:noAutofit/>
          </a:bodyPr>
          <a:lstStyle/>
          <a:p>
            <a:pPr algn="ctr"/>
            <a:r>
              <a:rPr lang="en-US" sz="3200">
                <a:solidFill>
                  <a:srgbClr val="00879E"/>
                </a:solidFill>
                <a:latin typeface="+mj-lt"/>
              </a:rPr>
              <a:t>Tokaanu (TKU) Black Start Test</a:t>
            </a:r>
          </a:p>
        </p:txBody>
      </p:sp>
      <p:sp>
        <p:nvSpPr>
          <p:cNvPr id="7" name="Rectangle 6">
            <a:extLst>
              <a:ext uri="{FF2B5EF4-FFF2-40B4-BE49-F238E27FC236}">
                <a16:creationId xmlns:a16="http://schemas.microsoft.com/office/drawing/2014/main" id="{22FA91D1-F223-99E7-819C-CCB3AF342269}"/>
              </a:ext>
            </a:extLst>
          </p:cNvPr>
          <p:cNvSpPr/>
          <p:nvPr/>
        </p:nvSpPr>
        <p:spPr>
          <a:xfrm>
            <a:off x="545040" y="1296090"/>
            <a:ext cx="10800000" cy="2308324"/>
          </a:xfrm>
          <a:prstGeom prst="rect">
            <a:avLst/>
          </a:prstGeom>
        </p:spPr>
        <p:txBody>
          <a:bodyPr wrap="square">
            <a:noAutofit/>
          </a:bodyPr>
          <a:lstStyle/>
          <a:p>
            <a:pPr marL="285750" indent="-285750">
              <a:buFont typeface="Arial" panose="020B0604020202020204" pitchFamily="34" charset="0"/>
              <a:buChar char="•"/>
            </a:pPr>
            <a:endParaRPr lang="en-NZ" sz="2400"/>
          </a:p>
        </p:txBody>
      </p:sp>
      <p:sp>
        <p:nvSpPr>
          <p:cNvPr id="4" name="Rectangle 3">
            <a:extLst>
              <a:ext uri="{FF2B5EF4-FFF2-40B4-BE49-F238E27FC236}">
                <a16:creationId xmlns:a16="http://schemas.microsoft.com/office/drawing/2014/main" id="{722E520B-26DA-E1F5-372B-EC9C3C888DAD}"/>
              </a:ext>
            </a:extLst>
          </p:cNvPr>
          <p:cNvSpPr/>
          <p:nvPr/>
        </p:nvSpPr>
        <p:spPr>
          <a:xfrm>
            <a:off x="545040" y="805071"/>
            <a:ext cx="10497333" cy="5903640"/>
          </a:xfrm>
          <a:prstGeom prst="rect">
            <a:avLst/>
          </a:prstGeom>
        </p:spPr>
        <p:txBody>
          <a:bodyPr wrap="square" lIns="91440" tIns="45720" rIns="91440" bIns="45720" anchor="t">
            <a:noAutofit/>
          </a:bodyPr>
          <a:lstStyle/>
          <a:p>
            <a:pPr marL="800100" lvl="1" indent="-342900">
              <a:buFont typeface="Arial" panose="020B0604020202020204" pitchFamily="34" charset="0"/>
              <a:buChar char="•"/>
            </a:pPr>
            <a:endParaRPr lang="en-NZ" sz="2400">
              <a:cs typeface="Calibri"/>
            </a:endParaRPr>
          </a:p>
          <a:p>
            <a:pPr lvl="1"/>
            <a:endParaRPr lang="en-NZ" sz="2400">
              <a:cs typeface="Calibri"/>
            </a:endParaRPr>
          </a:p>
          <a:p>
            <a:pPr marL="800100" lvl="1" indent="-342900">
              <a:buFont typeface="Arial" panose="020B0604020202020204" pitchFamily="34" charset="0"/>
              <a:buChar char="•"/>
            </a:pPr>
            <a:endParaRPr lang="en-NZ" sz="2400">
              <a:cs typeface="Calibri"/>
            </a:endParaRPr>
          </a:p>
          <a:p>
            <a:pPr marL="800100" lvl="1" indent="-342900">
              <a:buFont typeface="Arial" panose="020B0604020202020204" pitchFamily="34" charset="0"/>
              <a:buChar char="•"/>
            </a:pPr>
            <a:endParaRPr lang="en-NZ" sz="2400">
              <a:cs typeface="Calibri"/>
            </a:endParaRPr>
          </a:p>
          <a:p>
            <a:pPr marL="800100" lvl="1" indent="-342900">
              <a:buFont typeface="Arial" panose="020B0604020202020204" pitchFamily="34" charset="0"/>
              <a:buChar char="•"/>
            </a:pPr>
            <a:endParaRPr lang="en-NZ" sz="2400">
              <a:cs typeface="Calibri"/>
            </a:endParaRPr>
          </a:p>
          <a:p>
            <a:pPr marL="800100" lvl="1" indent="-342900">
              <a:buFont typeface="Arial" panose="020B0604020202020204" pitchFamily="34" charset="0"/>
              <a:buChar char="•"/>
            </a:pPr>
            <a:endParaRPr lang="en-NZ" sz="2400">
              <a:cs typeface="Calibri"/>
            </a:endParaRPr>
          </a:p>
          <a:p>
            <a:pPr marL="800100" lvl="1" indent="-342900">
              <a:buFont typeface="Arial" panose="020B0604020202020204" pitchFamily="34" charset="0"/>
              <a:buChar char="•"/>
            </a:pPr>
            <a:endParaRPr lang="en-NZ" sz="2400">
              <a:cs typeface="Calibri"/>
            </a:endParaRPr>
          </a:p>
          <a:p>
            <a:pPr marL="800100" lvl="1" indent="-342900">
              <a:buFont typeface="Arial" panose="020B0604020202020204" pitchFamily="34" charset="0"/>
              <a:buChar char="•"/>
            </a:pPr>
            <a:endParaRPr lang="en-NZ" sz="2400">
              <a:cs typeface="Calibri"/>
            </a:endParaRPr>
          </a:p>
          <a:p>
            <a:pPr marL="800100" lvl="1" indent="-342900">
              <a:buFont typeface="Arial" panose="020B0604020202020204" pitchFamily="34" charset="0"/>
              <a:buChar char="•"/>
            </a:pPr>
            <a:endParaRPr lang="en-NZ" sz="2400">
              <a:cs typeface="Calibri"/>
            </a:endParaRPr>
          </a:p>
          <a:p>
            <a:pPr marL="800100" lvl="1" indent="-342900">
              <a:buFont typeface="Arial" panose="020B0604020202020204" pitchFamily="34" charset="0"/>
              <a:buChar char="•"/>
            </a:pPr>
            <a:endParaRPr lang="en-NZ" sz="2400">
              <a:cs typeface="Calibri"/>
            </a:endParaRPr>
          </a:p>
          <a:p>
            <a:pPr marL="800100" lvl="1" indent="-342900">
              <a:buFont typeface="Arial" panose="020B0604020202020204" pitchFamily="34" charset="0"/>
              <a:buChar char="•"/>
            </a:pPr>
            <a:endParaRPr lang="en-NZ" sz="2400" b="1">
              <a:cs typeface="Calibri"/>
            </a:endParaRPr>
          </a:p>
          <a:p>
            <a:pPr lvl="1"/>
            <a:endParaRPr lang="en-NZ" sz="2400">
              <a:cs typeface="Calibri"/>
            </a:endParaRPr>
          </a:p>
          <a:p>
            <a:pPr lvl="1"/>
            <a:endParaRPr lang="en-NZ" sz="2400">
              <a:cs typeface="Calibri"/>
            </a:endParaRPr>
          </a:p>
          <a:p>
            <a:pPr lvl="1"/>
            <a:endParaRPr lang="en-NZ" sz="2400">
              <a:cs typeface="Calibri"/>
            </a:endParaRPr>
          </a:p>
          <a:p>
            <a:pPr lvl="1"/>
            <a:r>
              <a:rPr lang="en-NZ" sz="2400">
                <a:cs typeface="Calibri"/>
              </a:rPr>
              <a:t> </a:t>
            </a:r>
          </a:p>
          <a:p>
            <a:pPr lvl="1"/>
            <a:endParaRPr lang="en-NZ" sz="2400">
              <a:cs typeface="Calibri"/>
            </a:endParaRPr>
          </a:p>
          <a:p>
            <a:pPr lvl="1"/>
            <a:endParaRPr lang="en-NZ" sz="2400">
              <a:cs typeface="Calibri"/>
            </a:endParaRPr>
          </a:p>
          <a:p>
            <a:pPr lvl="1"/>
            <a:r>
              <a:rPr lang="en-NZ" sz="2400">
                <a:cs typeface="Calibri"/>
              </a:rPr>
              <a:t>     </a:t>
            </a:r>
          </a:p>
          <a:p>
            <a:pPr lvl="1"/>
            <a:endParaRPr lang="en-NZ" sz="2400">
              <a:cs typeface="Calibri"/>
            </a:endParaRPr>
          </a:p>
          <a:p>
            <a:pPr lvl="1"/>
            <a:endParaRPr lang="en-NZ" sz="2400"/>
          </a:p>
          <a:p>
            <a:pPr lvl="1"/>
            <a:r>
              <a:rPr lang="en-NZ" sz="2400">
                <a:cs typeface="Calibri"/>
              </a:rPr>
              <a:t>  </a:t>
            </a:r>
          </a:p>
          <a:p>
            <a:pPr lvl="1"/>
            <a:endParaRPr lang="en-NZ" sz="2400">
              <a:cs typeface="Calibri"/>
            </a:endParaRPr>
          </a:p>
          <a:p>
            <a:endParaRPr lang="en-NZ" sz="2400">
              <a:cs typeface="Calibri"/>
            </a:endParaRPr>
          </a:p>
        </p:txBody>
      </p:sp>
      <p:pic>
        <p:nvPicPr>
          <p:cNvPr id="6" name="Picture 5">
            <a:extLst>
              <a:ext uri="{FF2B5EF4-FFF2-40B4-BE49-F238E27FC236}">
                <a16:creationId xmlns:a16="http://schemas.microsoft.com/office/drawing/2014/main" id="{006133E7-6EBD-29BF-1D03-EEE44D1C6229}"/>
              </a:ext>
            </a:extLst>
          </p:cNvPr>
          <p:cNvPicPr>
            <a:picLocks noChangeAspect="1"/>
          </p:cNvPicPr>
          <p:nvPr/>
        </p:nvPicPr>
        <p:blipFill>
          <a:blip r:embed="rId3"/>
          <a:stretch>
            <a:fillRect/>
          </a:stretch>
        </p:blipFill>
        <p:spPr>
          <a:xfrm>
            <a:off x="2390391" y="798644"/>
            <a:ext cx="7109297" cy="5611540"/>
          </a:xfrm>
          <a:prstGeom prst="rect">
            <a:avLst/>
          </a:prstGeom>
        </p:spPr>
      </p:pic>
    </p:spTree>
    <p:extLst>
      <p:ext uri="{BB962C8B-B14F-4D97-AF65-F5344CB8AC3E}">
        <p14:creationId xmlns:p14="http://schemas.microsoft.com/office/powerpoint/2010/main" val="42724766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ACC85-5683-E4F7-191F-0D844FE0A75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8DF7954-998A-05D9-083E-7AD415843B54}"/>
              </a:ext>
            </a:extLst>
          </p:cNvPr>
          <p:cNvSpPr>
            <a:spLocks noGrp="1"/>
          </p:cNvSpPr>
          <p:nvPr>
            <p:ph type="ctrTitle" idx="4294967295"/>
          </p:nvPr>
        </p:nvSpPr>
        <p:spPr>
          <a:xfrm>
            <a:off x="700970" y="149289"/>
            <a:ext cx="10644070" cy="727790"/>
          </a:xfrm>
        </p:spPr>
        <p:txBody>
          <a:bodyPr>
            <a:noAutofit/>
          </a:bodyPr>
          <a:lstStyle/>
          <a:p>
            <a:pPr algn="ctr"/>
            <a:r>
              <a:rPr lang="en-US" sz="3200">
                <a:solidFill>
                  <a:srgbClr val="00879E"/>
                </a:solidFill>
                <a:latin typeface="+mj-lt"/>
              </a:rPr>
              <a:t>Tokaanu (TKU) Black Start Testing</a:t>
            </a:r>
          </a:p>
        </p:txBody>
      </p:sp>
      <p:sp>
        <p:nvSpPr>
          <p:cNvPr id="7" name="Rectangle 6">
            <a:extLst>
              <a:ext uri="{FF2B5EF4-FFF2-40B4-BE49-F238E27FC236}">
                <a16:creationId xmlns:a16="http://schemas.microsoft.com/office/drawing/2014/main" id="{6B85565B-1D5C-F48D-9A66-7EDD1A39887B}"/>
              </a:ext>
            </a:extLst>
          </p:cNvPr>
          <p:cNvSpPr/>
          <p:nvPr/>
        </p:nvSpPr>
        <p:spPr>
          <a:xfrm>
            <a:off x="545040" y="1296089"/>
            <a:ext cx="10800000" cy="4900429"/>
          </a:xfrm>
          <a:prstGeom prst="rect">
            <a:avLst/>
          </a:prstGeom>
        </p:spPr>
        <p:txBody>
          <a:bodyPr wrap="square">
            <a:noAutofit/>
          </a:bodyPr>
          <a:lstStyle/>
          <a:p>
            <a:pPr marL="285750" indent="-285750">
              <a:buFont typeface="Arial" panose="020B0604020202020204" pitchFamily="34" charset="0"/>
              <a:buChar char="•"/>
            </a:pPr>
            <a:endParaRPr lang="en-NZ" sz="2400"/>
          </a:p>
        </p:txBody>
      </p:sp>
      <p:sp>
        <p:nvSpPr>
          <p:cNvPr id="4" name="Rectangle 3">
            <a:extLst>
              <a:ext uri="{FF2B5EF4-FFF2-40B4-BE49-F238E27FC236}">
                <a16:creationId xmlns:a16="http://schemas.microsoft.com/office/drawing/2014/main" id="{10B5D881-0666-2B09-EEED-F5EEEB86CCDC}"/>
              </a:ext>
            </a:extLst>
          </p:cNvPr>
          <p:cNvSpPr/>
          <p:nvPr/>
        </p:nvSpPr>
        <p:spPr>
          <a:xfrm>
            <a:off x="545040" y="805071"/>
            <a:ext cx="10497333" cy="5903640"/>
          </a:xfrm>
          <a:prstGeom prst="rect">
            <a:avLst/>
          </a:prstGeom>
        </p:spPr>
        <p:txBody>
          <a:bodyPr wrap="square" lIns="91440" tIns="45720" rIns="91440" bIns="45720" anchor="t">
            <a:noAutofit/>
          </a:bodyPr>
          <a:lstStyle/>
          <a:p>
            <a:pPr marL="800100" lvl="1" indent="-342900">
              <a:buFont typeface="Arial" panose="020B0604020202020204" pitchFamily="34" charset="0"/>
              <a:buChar char="•"/>
            </a:pPr>
            <a:endParaRPr lang="en-NZ" sz="2400">
              <a:cs typeface="Calibri"/>
            </a:endParaRPr>
          </a:p>
          <a:p>
            <a:pPr lvl="1"/>
            <a:endParaRPr lang="en-NZ" sz="2400">
              <a:cs typeface="Calibri"/>
            </a:endParaRPr>
          </a:p>
          <a:p>
            <a:pPr marL="800100" lvl="1" indent="-342900">
              <a:buFont typeface="Arial" panose="020B0604020202020204" pitchFamily="34" charset="0"/>
              <a:buChar char="•"/>
            </a:pPr>
            <a:endParaRPr lang="en-NZ" sz="2400">
              <a:cs typeface="Calibri"/>
            </a:endParaRPr>
          </a:p>
          <a:p>
            <a:pPr marL="800100" lvl="1" indent="-342900">
              <a:buFont typeface="Arial" panose="020B0604020202020204" pitchFamily="34" charset="0"/>
              <a:buChar char="•"/>
            </a:pPr>
            <a:endParaRPr lang="en-NZ" sz="2400">
              <a:cs typeface="Calibri"/>
            </a:endParaRPr>
          </a:p>
          <a:p>
            <a:pPr marL="800100" lvl="1" indent="-342900">
              <a:buFont typeface="Arial" panose="020B0604020202020204" pitchFamily="34" charset="0"/>
              <a:buChar char="•"/>
            </a:pPr>
            <a:endParaRPr lang="en-NZ" sz="2400">
              <a:cs typeface="Calibri"/>
            </a:endParaRPr>
          </a:p>
          <a:p>
            <a:pPr marL="800100" lvl="1" indent="-342900">
              <a:buFont typeface="Arial" panose="020B0604020202020204" pitchFamily="34" charset="0"/>
              <a:buChar char="•"/>
            </a:pPr>
            <a:endParaRPr lang="en-NZ" sz="2400">
              <a:cs typeface="Calibri"/>
            </a:endParaRPr>
          </a:p>
          <a:p>
            <a:pPr marL="800100" lvl="1" indent="-342900">
              <a:buFont typeface="Arial" panose="020B0604020202020204" pitchFamily="34" charset="0"/>
              <a:buChar char="•"/>
            </a:pPr>
            <a:endParaRPr lang="en-NZ" sz="2400">
              <a:cs typeface="Calibri"/>
            </a:endParaRPr>
          </a:p>
          <a:p>
            <a:pPr marL="800100" lvl="1" indent="-342900">
              <a:buFont typeface="Arial" panose="020B0604020202020204" pitchFamily="34" charset="0"/>
              <a:buChar char="•"/>
            </a:pPr>
            <a:endParaRPr lang="en-NZ" sz="2400">
              <a:cs typeface="Calibri"/>
            </a:endParaRPr>
          </a:p>
          <a:p>
            <a:pPr marL="800100" lvl="1" indent="-342900">
              <a:buFont typeface="Arial" panose="020B0604020202020204" pitchFamily="34" charset="0"/>
              <a:buChar char="•"/>
            </a:pPr>
            <a:endParaRPr lang="en-NZ" sz="2400">
              <a:cs typeface="Calibri"/>
            </a:endParaRPr>
          </a:p>
          <a:p>
            <a:pPr marL="800100" lvl="1" indent="-342900">
              <a:buFont typeface="Arial" panose="020B0604020202020204" pitchFamily="34" charset="0"/>
              <a:buChar char="•"/>
            </a:pPr>
            <a:endParaRPr lang="en-NZ" sz="2400">
              <a:cs typeface="Calibri"/>
            </a:endParaRPr>
          </a:p>
          <a:p>
            <a:pPr marL="800100" lvl="1" indent="-342900">
              <a:buFont typeface="Arial" panose="020B0604020202020204" pitchFamily="34" charset="0"/>
              <a:buChar char="•"/>
            </a:pPr>
            <a:endParaRPr lang="en-NZ" sz="2400" b="1">
              <a:cs typeface="Calibri"/>
            </a:endParaRPr>
          </a:p>
          <a:p>
            <a:pPr lvl="1"/>
            <a:endParaRPr lang="en-NZ" sz="2400">
              <a:cs typeface="Calibri"/>
            </a:endParaRPr>
          </a:p>
          <a:p>
            <a:pPr lvl="1"/>
            <a:endParaRPr lang="en-NZ" sz="2400">
              <a:cs typeface="Calibri"/>
            </a:endParaRPr>
          </a:p>
          <a:p>
            <a:pPr lvl="1"/>
            <a:endParaRPr lang="en-NZ" sz="2400">
              <a:cs typeface="Calibri"/>
            </a:endParaRPr>
          </a:p>
          <a:p>
            <a:pPr lvl="1"/>
            <a:r>
              <a:rPr lang="en-NZ" sz="2400">
                <a:cs typeface="Calibri"/>
              </a:rPr>
              <a:t> </a:t>
            </a:r>
          </a:p>
          <a:p>
            <a:pPr lvl="1"/>
            <a:endParaRPr lang="en-NZ" sz="2400">
              <a:cs typeface="Calibri"/>
            </a:endParaRPr>
          </a:p>
          <a:p>
            <a:pPr lvl="1"/>
            <a:endParaRPr lang="en-NZ" sz="2400">
              <a:cs typeface="Calibri"/>
            </a:endParaRPr>
          </a:p>
          <a:p>
            <a:pPr lvl="1"/>
            <a:r>
              <a:rPr lang="en-NZ" sz="2400">
                <a:cs typeface="Calibri"/>
              </a:rPr>
              <a:t>     </a:t>
            </a:r>
          </a:p>
          <a:p>
            <a:pPr lvl="1"/>
            <a:endParaRPr lang="en-NZ" sz="2400">
              <a:cs typeface="Calibri"/>
            </a:endParaRPr>
          </a:p>
          <a:p>
            <a:pPr lvl="1"/>
            <a:endParaRPr lang="en-NZ" sz="2400"/>
          </a:p>
          <a:p>
            <a:pPr lvl="1"/>
            <a:r>
              <a:rPr lang="en-NZ" sz="2400">
                <a:cs typeface="Calibri"/>
              </a:rPr>
              <a:t>  </a:t>
            </a:r>
          </a:p>
          <a:p>
            <a:pPr lvl="1"/>
            <a:endParaRPr lang="en-NZ" sz="2400">
              <a:cs typeface="Calibri"/>
            </a:endParaRPr>
          </a:p>
          <a:p>
            <a:endParaRPr lang="en-NZ" sz="2400">
              <a:cs typeface="Calibri"/>
            </a:endParaRPr>
          </a:p>
        </p:txBody>
      </p:sp>
      <p:pic>
        <p:nvPicPr>
          <p:cNvPr id="5" name="Picture 4">
            <a:extLst>
              <a:ext uri="{FF2B5EF4-FFF2-40B4-BE49-F238E27FC236}">
                <a16:creationId xmlns:a16="http://schemas.microsoft.com/office/drawing/2014/main" id="{0E77614A-CFE6-24E9-A7F2-FA8865218E17}"/>
              </a:ext>
            </a:extLst>
          </p:cNvPr>
          <p:cNvPicPr>
            <a:picLocks noChangeAspect="1"/>
          </p:cNvPicPr>
          <p:nvPr/>
        </p:nvPicPr>
        <p:blipFill>
          <a:blip r:embed="rId3"/>
          <a:stretch>
            <a:fillRect/>
          </a:stretch>
        </p:blipFill>
        <p:spPr>
          <a:xfrm>
            <a:off x="1894003" y="1022270"/>
            <a:ext cx="8403994" cy="5284759"/>
          </a:xfrm>
          <a:prstGeom prst="rect">
            <a:avLst/>
          </a:prstGeom>
        </p:spPr>
      </p:pic>
      <mc:AlternateContent xmlns:mc="http://schemas.openxmlformats.org/markup-compatibility/2006">
        <mc:Choice xmlns:p14="http://schemas.microsoft.com/office/powerpoint/2010/main" Requires="p14">
          <p:contentPart p14:bwMode="auto" r:id="rId4">
            <p14:nvContentPartPr>
              <p14:cNvPr id="9" name="Ink 8">
                <a:extLst>
                  <a:ext uri="{FF2B5EF4-FFF2-40B4-BE49-F238E27FC236}">
                    <a16:creationId xmlns:a16="http://schemas.microsoft.com/office/drawing/2014/main" id="{150EF13B-88C5-A885-0203-86B6F6F96D7A}"/>
                  </a:ext>
                </a:extLst>
              </p14:cNvPr>
              <p14:cNvContentPartPr/>
              <p14:nvPr/>
            </p14:nvContentPartPr>
            <p14:xfrm>
              <a:off x="5757449" y="5085950"/>
              <a:ext cx="1261440" cy="707760"/>
            </p14:xfrm>
          </p:contentPart>
        </mc:Choice>
        <mc:Fallback>
          <p:pic>
            <p:nvPicPr>
              <p:cNvPr id="9" name="Ink 8">
                <a:extLst>
                  <a:ext uri="{FF2B5EF4-FFF2-40B4-BE49-F238E27FC236}">
                    <a16:creationId xmlns:a16="http://schemas.microsoft.com/office/drawing/2014/main" id="{150EF13B-88C5-A885-0203-86B6F6F96D7A}"/>
                  </a:ext>
                </a:extLst>
              </p:cNvPr>
              <p:cNvPicPr/>
              <p:nvPr/>
            </p:nvPicPr>
            <p:blipFill>
              <a:blip r:embed="rId5"/>
              <a:stretch>
                <a:fillRect/>
              </a:stretch>
            </p:blipFill>
            <p:spPr>
              <a:xfrm>
                <a:off x="5751329" y="5079830"/>
                <a:ext cx="1273680" cy="7200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7" name="Ink 16">
                <a:extLst>
                  <a:ext uri="{FF2B5EF4-FFF2-40B4-BE49-F238E27FC236}">
                    <a16:creationId xmlns:a16="http://schemas.microsoft.com/office/drawing/2014/main" id="{90908BB2-7025-2E0B-FBB8-96671631D8A4}"/>
                  </a:ext>
                </a:extLst>
              </p14:cNvPr>
              <p14:cNvContentPartPr/>
              <p14:nvPr/>
            </p14:nvContentPartPr>
            <p14:xfrm>
              <a:off x="-1196671" y="5369630"/>
              <a:ext cx="360" cy="360"/>
            </p14:xfrm>
          </p:contentPart>
        </mc:Choice>
        <mc:Fallback>
          <p:pic>
            <p:nvPicPr>
              <p:cNvPr id="17" name="Ink 16">
                <a:extLst>
                  <a:ext uri="{FF2B5EF4-FFF2-40B4-BE49-F238E27FC236}">
                    <a16:creationId xmlns:a16="http://schemas.microsoft.com/office/drawing/2014/main" id="{90908BB2-7025-2E0B-FBB8-96671631D8A4}"/>
                  </a:ext>
                </a:extLst>
              </p:cNvPr>
              <p:cNvPicPr/>
              <p:nvPr/>
            </p:nvPicPr>
            <p:blipFill>
              <a:blip r:embed="rId7"/>
              <a:stretch>
                <a:fillRect/>
              </a:stretch>
            </p:blipFill>
            <p:spPr>
              <a:xfrm>
                <a:off x="-1202791" y="5363510"/>
                <a:ext cx="12600" cy="126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8" name="Ink 17">
                <a:extLst>
                  <a:ext uri="{FF2B5EF4-FFF2-40B4-BE49-F238E27FC236}">
                    <a16:creationId xmlns:a16="http://schemas.microsoft.com/office/drawing/2014/main" id="{2A26FFDA-7DE3-051D-29E3-562F9EAA9247}"/>
                  </a:ext>
                </a:extLst>
              </p14:cNvPr>
              <p14:cNvContentPartPr/>
              <p14:nvPr/>
            </p14:nvContentPartPr>
            <p14:xfrm>
              <a:off x="-1196671" y="5369630"/>
              <a:ext cx="360" cy="360"/>
            </p14:xfrm>
          </p:contentPart>
        </mc:Choice>
        <mc:Fallback>
          <p:pic>
            <p:nvPicPr>
              <p:cNvPr id="18" name="Ink 17">
                <a:extLst>
                  <a:ext uri="{FF2B5EF4-FFF2-40B4-BE49-F238E27FC236}">
                    <a16:creationId xmlns:a16="http://schemas.microsoft.com/office/drawing/2014/main" id="{2A26FFDA-7DE3-051D-29E3-562F9EAA9247}"/>
                  </a:ext>
                </a:extLst>
              </p:cNvPr>
              <p:cNvPicPr/>
              <p:nvPr/>
            </p:nvPicPr>
            <p:blipFill>
              <a:blip r:embed="rId7"/>
              <a:stretch>
                <a:fillRect/>
              </a:stretch>
            </p:blipFill>
            <p:spPr>
              <a:xfrm>
                <a:off x="-1202791" y="5363510"/>
                <a:ext cx="12600" cy="126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9" name="Ink 18">
                <a:extLst>
                  <a:ext uri="{FF2B5EF4-FFF2-40B4-BE49-F238E27FC236}">
                    <a16:creationId xmlns:a16="http://schemas.microsoft.com/office/drawing/2014/main" id="{24E44FD3-E2E3-F0F9-C901-078F97AABFC0}"/>
                  </a:ext>
                </a:extLst>
              </p14:cNvPr>
              <p14:cNvContentPartPr/>
              <p14:nvPr/>
            </p14:nvContentPartPr>
            <p14:xfrm>
              <a:off x="5777609" y="1022270"/>
              <a:ext cx="2792880" cy="1439280"/>
            </p14:xfrm>
          </p:contentPart>
        </mc:Choice>
        <mc:Fallback>
          <p:pic>
            <p:nvPicPr>
              <p:cNvPr id="19" name="Ink 18">
                <a:extLst>
                  <a:ext uri="{FF2B5EF4-FFF2-40B4-BE49-F238E27FC236}">
                    <a16:creationId xmlns:a16="http://schemas.microsoft.com/office/drawing/2014/main" id="{24E44FD3-E2E3-F0F9-C901-078F97AABFC0}"/>
                  </a:ext>
                </a:extLst>
              </p:cNvPr>
              <p:cNvPicPr/>
              <p:nvPr/>
            </p:nvPicPr>
            <p:blipFill>
              <a:blip r:embed="rId10"/>
              <a:stretch>
                <a:fillRect/>
              </a:stretch>
            </p:blipFill>
            <p:spPr>
              <a:xfrm>
                <a:off x="5771489" y="1016150"/>
                <a:ext cx="2805120" cy="145152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20" name="Ink 19">
                <a:extLst>
                  <a:ext uri="{FF2B5EF4-FFF2-40B4-BE49-F238E27FC236}">
                    <a16:creationId xmlns:a16="http://schemas.microsoft.com/office/drawing/2014/main" id="{63DFE9A9-8755-E208-A405-A31FCBC5ED1A}"/>
                  </a:ext>
                </a:extLst>
              </p14:cNvPr>
              <p14:cNvContentPartPr/>
              <p14:nvPr/>
            </p14:nvContentPartPr>
            <p14:xfrm>
              <a:off x="13317089" y="2908310"/>
              <a:ext cx="360" cy="360"/>
            </p14:xfrm>
          </p:contentPart>
        </mc:Choice>
        <mc:Fallback>
          <p:pic>
            <p:nvPicPr>
              <p:cNvPr id="20" name="Ink 19">
                <a:extLst>
                  <a:ext uri="{FF2B5EF4-FFF2-40B4-BE49-F238E27FC236}">
                    <a16:creationId xmlns:a16="http://schemas.microsoft.com/office/drawing/2014/main" id="{63DFE9A9-8755-E208-A405-A31FCBC5ED1A}"/>
                  </a:ext>
                </a:extLst>
              </p:cNvPr>
              <p:cNvPicPr/>
              <p:nvPr/>
            </p:nvPicPr>
            <p:blipFill>
              <a:blip r:embed="rId7"/>
              <a:stretch>
                <a:fillRect/>
              </a:stretch>
            </p:blipFill>
            <p:spPr>
              <a:xfrm>
                <a:off x="13310969" y="2902190"/>
                <a:ext cx="12600" cy="126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21" name="Ink 20">
                <a:extLst>
                  <a:ext uri="{FF2B5EF4-FFF2-40B4-BE49-F238E27FC236}">
                    <a16:creationId xmlns:a16="http://schemas.microsoft.com/office/drawing/2014/main" id="{DF654826-1623-8E3A-3F94-ECC0FDD2640F}"/>
                  </a:ext>
                </a:extLst>
              </p14:cNvPr>
              <p14:cNvContentPartPr/>
              <p14:nvPr/>
            </p14:nvContentPartPr>
            <p14:xfrm>
              <a:off x="-1527151" y="593150"/>
              <a:ext cx="360" cy="360"/>
            </p14:xfrm>
          </p:contentPart>
        </mc:Choice>
        <mc:Fallback>
          <p:pic>
            <p:nvPicPr>
              <p:cNvPr id="21" name="Ink 20">
                <a:extLst>
                  <a:ext uri="{FF2B5EF4-FFF2-40B4-BE49-F238E27FC236}">
                    <a16:creationId xmlns:a16="http://schemas.microsoft.com/office/drawing/2014/main" id="{DF654826-1623-8E3A-3F94-ECC0FDD2640F}"/>
                  </a:ext>
                </a:extLst>
              </p:cNvPr>
              <p:cNvPicPr/>
              <p:nvPr/>
            </p:nvPicPr>
            <p:blipFill>
              <a:blip r:embed="rId13"/>
              <a:stretch>
                <a:fillRect/>
              </a:stretch>
            </p:blipFill>
            <p:spPr>
              <a:xfrm>
                <a:off x="-1533271" y="587030"/>
                <a:ext cx="12600" cy="1260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22" name="Ink 21">
                <a:extLst>
                  <a:ext uri="{FF2B5EF4-FFF2-40B4-BE49-F238E27FC236}">
                    <a16:creationId xmlns:a16="http://schemas.microsoft.com/office/drawing/2014/main" id="{A4D53559-3659-3D5A-3804-499ABAC2A7EA}"/>
                  </a:ext>
                </a:extLst>
              </p14:cNvPr>
              <p14:cNvContentPartPr/>
              <p14:nvPr/>
            </p14:nvContentPartPr>
            <p14:xfrm>
              <a:off x="7276289" y="1166990"/>
              <a:ext cx="360" cy="360"/>
            </p14:xfrm>
          </p:contentPart>
        </mc:Choice>
        <mc:Fallback>
          <p:pic>
            <p:nvPicPr>
              <p:cNvPr id="22" name="Ink 21">
                <a:extLst>
                  <a:ext uri="{FF2B5EF4-FFF2-40B4-BE49-F238E27FC236}">
                    <a16:creationId xmlns:a16="http://schemas.microsoft.com/office/drawing/2014/main" id="{A4D53559-3659-3D5A-3804-499ABAC2A7EA}"/>
                  </a:ext>
                </a:extLst>
              </p:cNvPr>
              <p:cNvPicPr/>
              <p:nvPr/>
            </p:nvPicPr>
            <p:blipFill>
              <a:blip r:embed="rId15"/>
              <a:stretch>
                <a:fillRect/>
              </a:stretch>
            </p:blipFill>
            <p:spPr>
              <a:xfrm>
                <a:off x="7258289" y="1130990"/>
                <a:ext cx="36000" cy="72000"/>
              </a:xfrm>
              <a:prstGeom prst="rect">
                <a:avLst/>
              </a:prstGeom>
            </p:spPr>
          </p:pic>
        </mc:Fallback>
      </mc:AlternateContent>
    </p:spTree>
    <p:extLst>
      <p:ext uri="{BB962C8B-B14F-4D97-AF65-F5344CB8AC3E}">
        <p14:creationId xmlns:p14="http://schemas.microsoft.com/office/powerpoint/2010/main" val="1592336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DCA66-8F57-95C6-AC0A-8805A7CDBB7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53315E4-9D07-C7E9-2CA7-92D5AB19AA80}"/>
              </a:ext>
            </a:extLst>
          </p:cNvPr>
          <p:cNvSpPr>
            <a:spLocks noGrp="1"/>
          </p:cNvSpPr>
          <p:nvPr>
            <p:ph type="ctrTitle"/>
          </p:nvPr>
        </p:nvSpPr>
        <p:spPr>
          <a:xfrm>
            <a:off x="695324" y="5104969"/>
            <a:ext cx="11249026" cy="647650"/>
          </a:xfrm>
        </p:spPr>
        <p:txBody>
          <a:bodyPr>
            <a:noAutofit/>
          </a:bodyPr>
          <a:lstStyle/>
          <a:p>
            <a:r>
              <a:rPr lang="en-US" sz="3600"/>
              <a:t>Consultations, publications, and events</a:t>
            </a:r>
            <a:endParaRPr lang="en-US"/>
          </a:p>
        </p:txBody>
      </p:sp>
      <p:sp>
        <p:nvSpPr>
          <p:cNvPr id="5" name="Subtitle 1">
            <a:extLst>
              <a:ext uri="{FF2B5EF4-FFF2-40B4-BE49-F238E27FC236}">
                <a16:creationId xmlns:a16="http://schemas.microsoft.com/office/drawing/2014/main" id="{7173E0A5-A272-D1D0-8885-7A1198BDF698}"/>
              </a:ext>
            </a:extLst>
          </p:cNvPr>
          <p:cNvSpPr>
            <a:spLocks noGrp="1"/>
          </p:cNvSpPr>
          <p:nvPr>
            <p:ph type="subTitle" idx="4294967295"/>
          </p:nvPr>
        </p:nvSpPr>
        <p:spPr>
          <a:xfrm>
            <a:off x="1404938" y="1330325"/>
            <a:ext cx="10787062" cy="5121275"/>
          </a:xfrm>
        </p:spPr>
        <p:txBody>
          <a:bodyPr vert="horz" lIns="91440" tIns="45720" rIns="91440" bIns="45720" rtlCol="0" anchor="t">
            <a:normAutofit/>
          </a:bodyPr>
          <a:lstStyle/>
          <a:p>
            <a:endParaRPr lang="en-NZ" sz="2400" b="1">
              <a:solidFill>
                <a:srgbClr val="000000"/>
              </a:solidFill>
              <a:latin typeface="Calibri" panose="020F0502020204030204"/>
              <a:cs typeface="Calibri"/>
            </a:endParaRPr>
          </a:p>
          <a:p>
            <a:endParaRPr lang="en-NZ" sz="2400">
              <a:solidFill>
                <a:schemeClr val="tx1"/>
              </a:solidFill>
              <a:latin typeface="+mn-lt"/>
              <a:ea typeface="Calibri"/>
              <a:cs typeface="Calibri"/>
            </a:endParaRPr>
          </a:p>
        </p:txBody>
      </p:sp>
      <p:sp>
        <p:nvSpPr>
          <p:cNvPr id="7" name="Rectangle 6">
            <a:extLst>
              <a:ext uri="{FF2B5EF4-FFF2-40B4-BE49-F238E27FC236}">
                <a16:creationId xmlns:a16="http://schemas.microsoft.com/office/drawing/2014/main" id="{77DCBF8C-B850-799F-2402-E264C2C897C4}"/>
              </a:ext>
            </a:extLst>
          </p:cNvPr>
          <p:cNvSpPr/>
          <p:nvPr/>
        </p:nvSpPr>
        <p:spPr>
          <a:xfrm>
            <a:off x="545040" y="1296090"/>
            <a:ext cx="10800000" cy="2308324"/>
          </a:xfrm>
          <a:prstGeom prst="rect">
            <a:avLst/>
          </a:prstGeom>
        </p:spPr>
        <p:txBody>
          <a:bodyPr wrap="square">
            <a:noAutofit/>
          </a:bodyPr>
          <a:lstStyle/>
          <a:p>
            <a:pPr marL="285750" indent="-285750">
              <a:buFont typeface="Arial" panose="020B0604020202020204" pitchFamily="34" charset="0"/>
              <a:buChar char="•"/>
            </a:pPr>
            <a:endParaRPr lang="en-NZ" sz="2400"/>
          </a:p>
        </p:txBody>
      </p:sp>
      <p:sp>
        <p:nvSpPr>
          <p:cNvPr id="4" name="Rectangle 3">
            <a:extLst>
              <a:ext uri="{FF2B5EF4-FFF2-40B4-BE49-F238E27FC236}">
                <a16:creationId xmlns:a16="http://schemas.microsoft.com/office/drawing/2014/main" id="{44DA4665-3A88-EED3-DD78-C81BB8BACB80}"/>
              </a:ext>
            </a:extLst>
          </p:cNvPr>
          <p:cNvSpPr/>
          <p:nvPr/>
        </p:nvSpPr>
        <p:spPr>
          <a:xfrm>
            <a:off x="545040" y="1340522"/>
            <a:ext cx="10800000" cy="4968203"/>
          </a:xfrm>
          <a:prstGeom prst="rect">
            <a:avLst/>
          </a:prstGeom>
        </p:spPr>
        <p:txBody>
          <a:bodyPr wrap="square" lIns="91440" tIns="45720" rIns="91440" bIns="45720" anchor="t">
            <a:noAutofit/>
          </a:bodyPr>
          <a:lstStyle/>
          <a:p>
            <a:pPr lvl="1"/>
            <a:endParaRPr lang="en-NZ" sz="2400">
              <a:cs typeface="Calibri"/>
            </a:endParaRPr>
          </a:p>
          <a:p>
            <a:pPr lvl="1"/>
            <a:endParaRPr lang="en-NZ" sz="2400">
              <a:cs typeface="Calibri"/>
            </a:endParaRPr>
          </a:p>
          <a:p>
            <a:pPr lvl="1"/>
            <a:r>
              <a:rPr lang="en-NZ" sz="2400">
                <a:cs typeface="Calibri"/>
              </a:rPr>
              <a:t>     </a:t>
            </a:r>
          </a:p>
          <a:p>
            <a:pPr lvl="1"/>
            <a:endParaRPr lang="en-NZ" sz="2400">
              <a:cs typeface="Calibri"/>
            </a:endParaRPr>
          </a:p>
          <a:p>
            <a:pPr lvl="1"/>
            <a:endParaRPr lang="en-NZ" sz="2400"/>
          </a:p>
          <a:p>
            <a:pPr lvl="1"/>
            <a:r>
              <a:rPr lang="en-NZ" sz="2400">
                <a:cs typeface="Calibri"/>
              </a:rPr>
              <a:t>  </a:t>
            </a:r>
          </a:p>
          <a:p>
            <a:pPr lvl="1"/>
            <a:endParaRPr lang="en-NZ" sz="2400">
              <a:cs typeface="Calibri"/>
            </a:endParaRPr>
          </a:p>
          <a:p>
            <a:endParaRPr lang="en-NZ" sz="2400">
              <a:cs typeface="Calibri"/>
            </a:endParaRPr>
          </a:p>
        </p:txBody>
      </p:sp>
    </p:spTree>
    <p:extLst>
      <p:ext uri="{BB962C8B-B14F-4D97-AF65-F5344CB8AC3E}">
        <p14:creationId xmlns:p14="http://schemas.microsoft.com/office/powerpoint/2010/main" val="24760280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89B18-B9C4-0AC8-BB4D-7102378E9593}"/>
            </a:ext>
          </a:extLst>
        </p:cNvPr>
        <p:cNvGrpSpPr/>
        <p:nvPr/>
      </p:nvGrpSpPr>
      <p:grpSpPr>
        <a:xfrm>
          <a:off x="0" y="0"/>
          <a:ext cx="0" cy="0"/>
          <a:chOff x="0" y="0"/>
          <a:chExt cx="0" cy="0"/>
        </a:xfrm>
      </p:grpSpPr>
      <p:sp>
        <p:nvSpPr>
          <p:cNvPr id="4" name="Title 2">
            <a:extLst>
              <a:ext uri="{FF2B5EF4-FFF2-40B4-BE49-F238E27FC236}">
                <a16:creationId xmlns:a16="http://schemas.microsoft.com/office/drawing/2014/main" id="{1E46BFAE-5231-F9D9-1703-FC2AA64E0337}"/>
              </a:ext>
            </a:extLst>
          </p:cNvPr>
          <p:cNvSpPr txBox="1">
            <a:spLocks/>
          </p:cNvSpPr>
          <p:nvPr/>
        </p:nvSpPr>
        <p:spPr>
          <a:xfrm>
            <a:off x="448292" y="405094"/>
            <a:ext cx="9461663" cy="5159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chemeClr val="tx1"/>
                </a:solidFill>
                <a:latin typeface="+mn-lt"/>
                <a:ea typeface="+mj-ea"/>
                <a:cs typeface="+mj-cs"/>
              </a:defRPr>
            </a:lvl1pPr>
          </a:lstStyle>
          <a:p>
            <a:r>
              <a:rPr lang="en-US" sz="3200">
                <a:solidFill>
                  <a:srgbClr val="00879E"/>
                </a:solidFill>
                <a:latin typeface="+mj-lt"/>
              </a:rPr>
              <a:t>Consultations, publications, and events</a:t>
            </a:r>
          </a:p>
        </p:txBody>
      </p:sp>
      <p:sp>
        <p:nvSpPr>
          <p:cNvPr id="5" name="TextBox 4">
            <a:extLst>
              <a:ext uri="{FF2B5EF4-FFF2-40B4-BE49-F238E27FC236}">
                <a16:creationId xmlns:a16="http://schemas.microsoft.com/office/drawing/2014/main" id="{A284E698-84C3-5756-B22F-7B28F6D8B27F}"/>
              </a:ext>
            </a:extLst>
          </p:cNvPr>
          <p:cNvSpPr txBox="1"/>
          <p:nvPr/>
        </p:nvSpPr>
        <p:spPr>
          <a:xfrm>
            <a:off x="353042" y="1178254"/>
            <a:ext cx="7327918" cy="4062651"/>
          </a:xfrm>
          <a:prstGeom prst="rect">
            <a:avLst/>
          </a:prstGeom>
          <a:noFill/>
        </p:spPr>
        <p:txBody>
          <a:bodyPr wrap="square" lIns="91440" tIns="45720" rIns="91440" bIns="45720" anchor="t">
            <a:spAutoFit/>
          </a:bodyPr>
          <a:lstStyle/>
          <a:p>
            <a:pPr>
              <a:spcAft>
                <a:spcPts val="1800"/>
              </a:spcAft>
            </a:pPr>
            <a:r>
              <a:rPr lang="en-NZ">
                <a:solidFill>
                  <a:srgbClr val="373F4C"/>
                </a:solidFill>
                <a:ea typeface="Calibri"/>
                <a:cs typeface="Calibri"/>
              </a:rPr>
              <a:t>Our </a:t>
            </a:r>
            <a:r>
              <a:rPr lang="en-NZ" b="1">
                <a:solidFill>
                  <a:srgbClr val="373F4C"/>
                </a:solidFill>
                <a:ea typeface="Calibri"/>
                <a:cs typeface="Calibri"/>
                <a:hlinkClick r:id="rId3"/>
              </a:rPr>
              <a:t>draft SOSFIP amendment proposal consultation</a:t>
            </a:r>
            <a:r>
              <a:rPr lang="en-NZ">
                <a:solidFill>
                  <a:srgbClr val="373F4C"/>
                </a:solidFill>
                <a:ea typeface="Calibri"/>
                <a:cs typeface="Calibri"/>
              </a:rPr>
              <a:t> is now open. Submissions are due by 5pm Tuesday 4 November, followed by a week for cross-submissions. </a:t>
            </a:r>
          </a:p>
          <a:p>
            <a:pPr>
              <a:spcAft>
                <a:spcPts val="1800"/>
              </a:spcAft>
            </a:pPr>
            <a:r>
              <a:rPr lang="en-NZ">
                <a:solidFill>
                  <a:srgbClr val="373F4C"/>
                </a:solidFill>
                <a:ea typeface="Calibri"/>
                <a:cs typeface="Calibri"/>
              </a:rPr>
              <a:t>Our </a:t>
            </a:r>
            <a:r>
              <a:rPr lang="en-NZ" b="1">
                <a:solidFill>
                  <a:srgbClr val="373F4C"/>
                </a:solidFill>
                <a:ea typeface="Calibri"/>
                <a:cs typeface="Calibri"/>
                <a:hlinkClick r:id="rId4"/>
              </a:rPr>
              <a:t>2025 Ancillary Services tender </a:t>
            </a:r>
            <a:r>
              <a:rPr lang="en-NZ">
                <a:solidFill>
                  <a:srgbClr val="373F4C"/>
                </a:solidFill>
                <a:ea typeface="Calibri"/>
                <a:cs typeface="Calibri"/>
              </a:rPr>
              <a:t>is now open. We are contracting</a:t>
            </a:r>
            <a:r>
              <a:rPr lang="en-NZ" b="1">
                <a:solidFill>
                  <a:srgbClr val="373F4C"/>
                </a:solidFill>
                <a:ea typeface="Calibri"/>
                <a:cs typeface="Calibri"/>
              </a:rPr>
              <a:t> </a:t>
            </a:r>
            <a:r>
              <a:rPr lang="en-NZ">
                <a:solidFill>
                  <a:srgbClr val="373F4C"/>
                </a:solidFill>
                <a:ea typeface="Calibri"/>
                <a:cs typeface="Calibri"/>
              </a:rPr>
              <a:t>for Instantaneous Reserves, Frequency Keeping (MFK and BSFK), and North Island Black Start services. Tenders close 5pm, Wednesday, 5 November.</a:t>
            </a:r>
            <a:endParaRPr lang="en-US"/>
          </a:p>
          <a:p>
            <a:pPr>
              <a:spcAft>
                <a:spcPts val="1800"/>
              </a:spcAft>
            </a:pPr>
            <a:r>
              <a:rPr lang="en-NZ">
                <a:solidFill>
                  <a:srgbClr val="373F4C"/>
                </a:solidFill>
                <a:ea typeface="Calibri"/>
                <a:cs typeface="Calibri"/>
              </a:rPr>
              <a:t>We will publish the next </a:t>
            </a:r>
            <a:r>
              <a:rPr lang="en-NZ" b="1">
                <a:solidFill>
                  <a:srgbClr val="373F4C"/>
                </a:solidFill>
                <a:ea typeface="Calibri"/>
                <a:cs typeface="Calibri"/>
                <a:hlinkClick r:id="rId5"/>
              </a:rPr>
              <a:t>Quarterly Security of Supply Outlook </a:t>
            </a:r>
            <a:r>
              <a:rPr lang="en-NZ">
                <a:solidFill>
                  <a:srgbClr val="373F4C"/>
                </a:solidFill>
                <a:ea typeface="Calibri"/>
                <a:cs typeface="Calibri"/>
              </a:rPr>
              <a:t>later this month.</a:t>
            </a:r>
          </a:p>
          <a:p>
            <a:pPr>
              <a:spcAft>
                <a:spcPts val="1800"/>
              </a:spcAft>
            </a:pPr>
            <a:r>
              <a:rPr lang="en-NZ">
                <a:solidFill>
                  <a:srgbClr val="373F4C"/>
                </a:solidFill>
                <a:ea typeface="Calibri"/>
                <a:cs typeface="Calibri"/>
              </a:rPr>
              <a:t>The </a:t>
            </a:r>
            <a:r>
              <a:rPr lang="en-NZ" b="1">
                <a:solidFill>
                  <a:srgbClr val="373F4C"/>
                </a:solidFill>
                <a:ea typeface="Calibri"/>
                <a:cs typeface="Calibri"/>
                <a:hlinkClick r:id="rId6"/>
              </a:rPr>
              <a:t>September Energy Security Outlook</a:t>
            </a:r>
            <a:r>
              <a:rPr lang="en-NZ">
                <a:solidFill>
                  <a:srgbClr val="373F4C"/>
                </a:solidFill>
                <a:ea typeface="Calibri"/>
                <a:cs typeface="Calibri"/>
              </a:rPr>
              <a:t> is available</a:t>
            </a:r>
            <a:r>
              <a:rPr lang="en-NZ" b="1">
                <a:solidFill>
                  <a:srgbClr val="373F4C"/>
                </a:solidFill>
                <a:ea typeface="Calibri"/>
                <a:cs typeface="Calibri"/>
              </a:rPr>
              <a:t> </a:t>
            </a:r>
            <a:r>
              <a:rPr lang="en-NZ">
                <a:solidFill>
                  <a:srgbClr val="373F4C"/>
                </a:solidFill>
                <a:ea typeface="Calibri"/>
                <a:cs typeface="Calibri"/>
              </a:rPr>
              <a:t>on our website. </a:t>
            </a:r>
          </a:p>
          <a:p>
            <a:pPr>
              <a:spcAft>
                <a:spcPts val="1800"/>
              </a:spcAft>
            </a:pPr>
            <a:r>
              <a:rPr lang="en-NZ">
                <a:solidFill>
                  <a:srgbClr val="373F4C"/>
                </a:solidFill>
                <a:ea typeface="Calibri"/>
                <a:cs typeface="Calibri"/>
              </a:rPr>
              <a:t>Transpower is facilitating the fourth biennial </a:t>
            </a:r>
            <a:r>
              <a:rPr lang="en-NZ" b="1" err="1">
                <a:solidFill>
                  <a:srgbClr val="373F4C"/>
                </a:solidFill>
                <a:ea typeface="Calibri"/>
                <a:cs typeface="Calibri"/>
              </a:rPr>
              <a:t>GridEx</a:t>
            </a:r>
            <a:r>
              <a:rPr lang="en-NZ" i="1">
                <a:solidFill>
                  <a:srgbClr val="373F4C"/>
                </a:solidFill>
                <a:ea typeface="Calibri"/>
                <a:cs typeface="Calibri"/>
              </a:rPr>
              <a:t> </a:t>
            </a:r>
            <a:r>
              <a:rPr lang="en-NZ">
                <a:solidFill>
                  <a:srgbClr val="373F4C"/>
                </a:solidFill>
                <a:ea typeface="Calibri"/>
                <a:cs typeface="Calibri"/>
              </a:rPr>
              <a:t>exercise in November, for more information or to register contact: </a:t>
            </a:r>
            <a:r>
              <a:rPr lang="en-NZ">
                <a:solidFill>
                  <a:srgbClr val="373F4C"/>
                </a:solidFill>
                <a:ea typeface="Calibri"/>
                <a:cs typeface="Calibri"/>
                <a:hlinkClick r:id="rId7"/>
              </a:rPr>
              <a:t>GridEx@transpower.co.nz</a:t>
            </a:r>
            <a:r>
              <a:rPr lang="en-NZ">
                <a:solidFill>
                  <a:srgbClr val="373F4C"/>
                </a:solidFill>
                <a:ea typeface="Calibri"/>
                <a:cs typeface="Calibri"/>
              </a:rPr>
              <a:t>. </a:t>
            </a:r>
          </a:p>
        </p:txBody>
      </p:sp>
      <p:pic>
        <p:nvPicPr>
          <p:cNvPr id="2" name="Picture 1">
            <a:extLst>
              <a:ext uri="{FF2B5EF4-FFF2-40B4-BE49-F238E27FC236}">
                <a16:creationId xmlns:a16="http://schemas.microsoft.com/office/drawing/2014/main" id="{42899AC9-2780-0838-28D5-1E1C7842BF57}"/>
              </a:ext>
            </a:extLst>
          </p:cNvPr>
          <p:cNvPicPr>
            <a:picLocks noChangeAspect="1"/>
          </p:cNvPicPr>
          <p:nvPr/>
        </p:nvPicPr>
        <p:blipFill>
          <a:blip r:embed="rId8"/>
          <a:srcRect l="39207" t="-1" r="25616" b="-1"/>
          <a:stretch/>
        </p:blipFill>
        <p:spPr>
          <a:xfrm>
            <a:off x="7929130" y="0"/>
            <a:ext cx="4262870" cy="6452906"/>
          </a:xfrm>
          <a:prstGeom prst="rect">
            <a:avLst/>
          </a:prstGeom>
          <a:noFill/>
        </p:spPr>
      </p:pic>
      <p:pic>
        <p:nvPicPr>
          <p:cNvPr id="6" name="Picture 5" descr="A computer screen with a diagram&#10;&#10;AI-generated content may be incorrect.">
            <a:extLst>
              <a:ext uri="{FF2B5EF4-FFF2-40B4-BE49-F238E27FC236}">
                <a16:creationId xmlns:a16="http://schemas.microsoft.com/office/drawing/2014/main" id="{B2F1BEDC-63BC-F28F-1B99-6FBAA528F859}"/>
              </a:ext>
            </a:extLst>
          </p:cNvPr>
          <p:cNvPicPr>
            <a:picLocks noChangeAspect="1"/>
          </p:cNvPicPr>
          <p:nvPr/>
        </p:nvPicPr>
        <p:blipFill>
          <a:blip r:embed="rId9"/>
          <a:srcRect l="47251" r="17784"/>
          <a:stretch/>
        </p:blipFill>
        <p:spPr>
          <a:xfrm>
            <a:off x="7929129" y="0"/>
            <a:ext cx="4262871" cy="6858000"/>
          </a:xfrm>
          <a:prstGeom prst="rect">
            <a:avLst/>
          </a:prstGeom>
        </p:spPr>
      </p:pic>
    </p:spTree>
    <p:extLst>
      <p:ext uri="{BB962C8B-B14F-4D97-AF65-F5344CB8AC3E}">
        <p14:creationId xmlns:p14="http://schemas.microsoft.com/office/powerpoint/2010/main" val="8352093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028BA6C-9A25-8E43-9688-362CF4567FD1}"/>
              </a:ext>
            </a:extLst>
          </p:cNvPr>
          <p:cNvSpPr>
            <a:spLocks noGrp="1"/>
          </p:cNvSpPr>
          <p:nvPr>
            <p:ph type="body" sz="quarter" idx="10"/>
          </p:nvPr>
        </p:nvSpPr>
        <p:spPr>
          <a:xfrm>
            <a:off x="4028744" y="3297714"/>
            <a:ext cx="4134512" cy="993775"/>
          </a:xfrm>
        </p:spPr>
        <p:txBody>
          <a:bodyPr/>
          <a:lstStyle/>
          <a:p>
            <a:r>
              <a:rPr lang="en-US"/>
              <a:t>Please raise your hand </a:t>
            </a:r>
          </a:p>
        </p:txBody>
      </p:sp>
      <p:sp>
        <p:nvSpPr>
          <p:cNvPr id="3" name="TextBox 2">
            <a:extLst>
              <a:ext uri="{FF2B5EF4-FFF2-40B4-BE49-F238E27FC236}">
                <a16:creationId xmlns:a16="http://schemas.microsoft.com/office/drawing/2014/main" id="{F4B60154-9F4F-8993-B194-F2138EC839D3}"/>
              </a:ext>
            </a:extLst>
          </p:cNvPr>
          <p:cNvSpPr txBox="1"/>
          <p:nvPr/>
        </p:nvSpPr>
        <p:spPr>
          <a:xfrm>
            <a:off x="3506056" y="4716106"/>
            <a:ext cx="6210728" cy="369332"/>
          </a:xfrm>
          <a:prstGeom prst="rect">
            <a:avLst/>
          </a:prstGeom>
          <a:noFill/>
        </p:spPr>
        <p:txBody>
          <a:bodyPr wrap="square">
            <a:spAutoFit/>
          </a:bodyPr>
          <a:lstStyle/>
          <a:p>
            <a:pPr>
              <a:spcAft>
                <a:spcPts val="1800"/>
              </a:spcAft>
            </a:pPr>
            <a:r>
              <a:rPr lang="en-NZ" sz="1800">
                <a:solidFill>
                  <a:schemeClr val="bg1"/>
                </a:solidFill>
                <a:ea typeface="Calibri"/>
                <a:cs typeface="Calibri"/>
              </a:rPr>
              <a:t>If you have feedback let us know via our </a:t>
            </a:r>
            <a:r>
              <a:rPr lang="en-NZ" sz="1800" b="1">
                <a:solidFill>
                  <a:schemeClr val="bg1"/>
                </a:solidFill>
                <a:ea typeface="Calibri"/>
                <a:cs typeface="Calibri"/>
                <a:hlinkClick r:id="rId2">
                  <a:extLst>
                    <a:ext uri="{A12FA001-AC4F-418D-AE19-62706E023703}">
                      <ahyp:hlinkClr xmlns:ahyp="http://schemas.microsoft.com/office/drawing/2018/hyperlinkcolor" val="tx"/>
                    </a:ext>
                  </a:extLst>
                </a:hlinkClick>
              </a:rPr>
              <a:t>Feedback Form</a:t>
            </a:r>
            <a:endParaRPr lang="en-NZ" sz="1800" b="1">
              <a:solidFill>
                <a:schemeClr val="bg1"/>
              </a:solidFill>
              <a:ea typeface="Calibri"/>
              <a:cs typeface="Calibri"/>
            </a:endParaRPr>
          </a:p>
        </p:txBody>
      </p:sp>
      <p:sp>
        <p:nvSpPr>
          <p:cNvPr id="5" name="Text Placeholder 3">
            <a:extLst>
              <a:ext uri="{FF2B5EF4-FFF2-40B4-BE49-F238E27FC236}">
                <a16:creationId xmlns:a16="http://schemas.microsoft.com/office/drawing/2014/main" id="{77E8EFDE-A8BB-BECF-0B91-3D998E8DF74B}"/>
              </a:ext>
            </a:extLst>
          </p:cNvPr>
          <p:cNvSpPr txBox="1">
            <a:spLocks/>
          </p:cNvSpPr>
          <p:nvPr/>
        </p:nvSpPr>
        <p:spPr>
          <a:xfrm>
            <a:off x="4028744" y="2133579"/>
            <a:ext cx="4134512" cy="60081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Questions / Patai</a:t>
            </a:r>
          </a:p>
        </p:txBody>
      </p:sp>
    </p:spTree>
    <p:extLst>
      <p:ext uri="{BB962C8B-B14F-4D97-AF65-F5344CB8AC3E}">
        <p14:creationId xmlns:p14="http://schemas.microsoft.com/office/powerpoint/2010/main" val="35305254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AF4A916-2792-4F28-8D95-A0A3271E99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C51670-C214-D569-C589-4CBDC7A3743B}"/>
              </a:ext>
            </a:extLst>
          </p:cNvPr>
          <p:cNvSpPr>
            <a:spLocks noGrp="1"/>
          </p:cNvSpPr>
          <p:nvPr>
            <p:ph type="ctrTitle"/>
          </p:nvPr>
        </p:nvSpPr>
        <p:spPr>
          <a:xfrm>
            <a:off x="496957" y="284232"/>
            <a:ext cx="11401532" cy="868708"/>
          </a:xfrm>
        </p:spPr>
        <p:txBody>
          <a:bodyPr>
            <a:normAutofit/>
          </a:bodyPr>
          <a:lstStyle/>
          <a:p>
            <a:r>
              <a:rPr lang="en-US" sz="3200">
                <a:solidFill>
                  <a:srgbClr val="00879E"/>
                </a:solidFill>
                <a:latin typeface="Calibri Light"/>
                <a:ea typeface="Calibri Light"/>
                <a:cs typeface="Calibri Light"/>
              </a:rPr>
              <a:t>Operations Update: Inflexible Generation Outcomes</a:t>
            </a:r>
            <a:endParaRPr lang="en-GB" sz="3200" b="0">
              <a:solidFill>
                <a:srgbClr val="000000"/>
              </a:solidFill>
              <a:latin typeface="Calibri Light"/>
              <a:ea typeface="Calibri Light"/>
              <a:cs typeface="Calibri Light"/>
            </a:endParaRPr>
          </a:p>
        </p:txBody>
      </p:sp>
      <p:sp>
        <p:nvSpPr>
          <p:cNvPr id="6" name="TextBox 5">
            <a:extLst>
              <a:ext uri="{FF2B5EF4-FFF2-40B4-BE49-F238E27FC236}">
                <a16:creationId xmlns:a16="http://schemas.microsoft.com/office/drawing/2014/main" id="{AD0158F6-A5BB-1B7E-53A5-3BDBD90C4490}"/>
              </a:ext>
            </a:extLst>
          </p:cNvPr>
          <p:cNvSpPr txBox="1"/>
          <p:nvPr/>
        </p:nvSpPr>
        <p:spPr>
          <a:xfrm>
            <a:off x="450574" y="1628507"/>
            <a:ext cx="6017960" cy="4524315"/>
          </a:xfrm>
          <a:prstGeom prst="rect">
            <a:avLst/>
          </a:prstGeom>
          <a:noFill/>
        </p:spPr>
        <p:txBody>
          <a:bodyPr wrap="square" rtlCol="0">
            <a:spAutoFit/>
          </a:bodyPr>
          <a:lstStyle/>
          <a:p>
            <a:pPr marL="285750" indent="-285750">
              <a:buFont typeface="Arial" panose="020B0604020202020204" pitchFamily="34" charset="0"/>
              <a:buChar char="•"/>
            </a:pPr>
            <a:r>
              <a:rPr lang="en-US"/>
              <a:t>We’ve spoken previously about priorities when dispatching generation down within a constrained area or during low demand situations.</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SPD looks for the most economic solution. It doesn’t account for the physical limitations of generating plant and their ability to consistently vary or generate at very low levels.  </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When generation is offered at the same price, infeasible dispatch solutions can arise, at which point NCC can use discretion to produce a viable outcome.   </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A general priority is intermittent generation off first, then hydro and thermal down to minimum run (if required on for security reasons), and lastly, geothermal.</a:t>
            </a:r>
          </a:p>
        </p:txBody>
      </p:sp>
      <p:pic>
        <p:nvPicPr>
          <p:cNvPr id="3" name="Picture 2">
            <a:extLst>
              <a:ext uri="{FF2B5EF4-FFF2-40B4-BE49-F238E27FC236}">
                <a16:creationId xmlns:a16="http://schemas.microsoft.com/office/drawing/2014/main" id="{57F3E3AB-2651-31C2-02AF-9424D38512C7}"/>
              </a:ext>
            </a:extLst>
          </p:cNvPr>
          <p:cNvPicPr>
            <a:picLocks noChangeAspect="1"/>
          </p:cNvPicPr>
          <p:nvPr/>
        </p:nvPicPr>
        <p:blipFill>
          <a:blip r:embed="rId3"/>
          <a:srcRect l="29673"/>
          <a:stretch>
            <a:fillRect/>
          </a:stretch>
        </p:blipFill>
        <p:spPr>
          <a:xfrm>
            <a:off x="7202310" y="1628506"/>
            <a:ext cx="4554331" cy="4309449"/>
          </a:xfrm>
          <a:prstGeom prst="rect">
            <a:avLst/>
          </a:prstGeom>
        </p:spPr>
      </p:pic>
    </p:spTree>
    <p:extLst>
      <p:ext uri="{BB962C8B-B14F-4D97-AF65-F5344CB8AC3E}">
        <p14:creationId xmlns:p14="http://schemas.microsoft.com/office/powerpoint/2010/main" val="601807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8BC4CB2-2BEA-4520-6A4A-5C0A66E4DB2B}"/>
              </a:ext>
            </a:extLst>
          </p:cNvPr>
          <p:cNvSpPr>
            <a:spLocks noGrp="1"/>
          </p:cNvSpPr>
          <p:nvPr>
            <p:ph type="ctrTitle"/>
          </p:nvPr>
        </p:nvSpPr>
        <p:spPr>
          <a:xfrm>
            <a:off x="5520445" y="425173"/>
            <a:ext cx="5392882" cy="654482"/>
          </a:xfrm>
        </p:spPr>
        <p:txBody>
          <a:bodyPr/>
          <a:lstStyle/>
          <a:p>
            <a:r>
              <a:rPr lang="en-NZ" sz="3200">
                <a:solidFill>
                  <a:srgbClr val="00879E"/>
                </a:solidFill>
                <a:latin typeface="+mj-lt"/>
              </a:rPr>
              <a:t>Key Messages</a:t>
            </a:r>
          </a:p>
        </p:txBody>
      </p:sp>
      <p:sp>
        <p:nvSpPr>
          <p:cNvPr id="15" name="Subtitle 14">
            <a:extLst>
              <a:ext uri="{FF2B5EF4-FFF2-40B4-BE49-F238E27FC236}">
                <a16:creationId xmlns:a16="http://schemas.microsoft.com/office/drawing/2014/main" id="{CAE67D60-04C3-93B5-6304-CB7D75D0F1FF}"/>
              </a:ext>
            </a:extLst>
          </p:cNvPr>
          <p:cNvSpPr>
            <a:spLocks noGrp="1"/>
          </p:cNvSpPr>
          <p:nvPr>
            <p:ph type="subTitle" idx="1"/>
          </p:nvPr>
        </p:nvSpPr>
        <p:spPr>
          <a:xfrm>
            <a:off x="5378573" y="1403505"/>
            <a:ext cx="6438944" cy="4895632"/>
          </a:xfrm>
        </p:spPr>
        <p:txBody>
          <a:bodyPr vert="horz" lIns="91440" tIns="45720" rIns="91440" bIns="45720" rtlCol="0" anchor="t">
            <a:noAutofit/>
          </a:bodyPr>
          <a:lstStyle/>
          <a:p>
            <a:pPr marL="457200" indent="-457200">
              <a:buFont typeface="Arial" panose="020B0604020202020204" pitchFamily="34" charset="0"/>
              <a:buChar char="•"/>
            </a:pPr>
            <a:r>
              <a:rPr lang="en-NZ" sz="2400">
                <a:ea typeface="Calibri Light"/>
                <a:cs typeface="Calibri Light"/>
              </a:rPr>
              <a:t>Nationally hydro storage is above the historic mean for this time of year due to increased inflows. </a:t>
            </a:r>
          </a:p>
          <a:p>
            <a:pPr marL="457200" indent="-457200">
              <a:buFont typeface="Arial" panose="020B0604020202020204" pitchFamily="34" charset="0"/>
              <a:buChar char="•"/>
            </a:pPr>
            <a:r>
              <a:rPr lang="en-NZ" sz="2400"/>
              <a:t>Continued focus on fuel (both hydro and thermal) and asset availability is needed to reduce energy and capacity risks going into 2026.</a:t>
            </a:r>
          </a:p>
          <a:p>
            <a:pPr marL="457200" indent="-457200">
              <a:buFont typeface="Arial" panose="020B0604020202020204" pitchFamily="34" charset="0"/>
              <a:buChar char="•"/>
            </a:pPr>
            <a:r>
              <a:rPr lang="en-NZ" sz="2400">
                <a:ea typeface="Calibri Light"/>
                <a:cs typeface="Calibri Light"/>
              </a:rPr>
              <a:t>Moving into spring we have seen demand soften due to warmer weather but are also seeing less firm generation in the stack due to outages and Huntly 5 not running as baseload.</a:t>
            </a:r>
          </a:p>
        </p:txBody>
      </p:sp>
      <p:pic>
        <p:nvPicPr>
          <p:cNvPr id="18" name="Picture Placeholder 17">
            <a:extLst>
              <a:ext uri="{FF2B5EF4-FFF2-40B4-BE49-F238E27FC236}">
                <a16:creationId xmlns:a16="http://schemas.microsoft.com/office/drawing/2014/main" id="{F44B6C1F-DFCD-B45A-944C-36158F124E25}"/>
              </a:ext>
            </a:extLst>
          </p:cNvPr>
          <p:cNvPicPr>
            <a:picLocks noGrp="1" noChangeAspect="1"/>
          </p:cNvPicPr>
          <p:nvPr>
            <p:ph type="pic" sz="quarter" idx="10"/>
          </p:nvPr>
        </p:nvPicPr>
        <p:blipFill>
          <a:blip r:embed="rId3"/>
          <a:srcRect l="23973" r="23973"/>
          <a:stretch/>
        </p:blipFill>
        <p:spPr>
          <a:xfrm>
            <a:off x="0" y="0"/>
            <a:ext cx="5038725" cy="6453188"/>
          </a:xfrm>
        </p:spPr>
      </p:pic>
    </p:spTree>
    <p:extLst>
      <p:ext uri="{BB962C8B-B14F-4D97-AF65-F5344CB8AC3E}">
        <p14:creationId xmlns:p14="http://schemas.microsoft.com/office/powerpoint/2010/main" val="5766035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E8FC4DF-8720-FEE5-AE0E-7EDF009F44F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6E1F716-965B-EBE1-0FED-6A1F332D6ACC}"/>
              </a:ext>
            </a:extLst>
          </p:cNvPr>
          <p:cNvSpPr>
            <a:spLocks noGrp="1"/>
          </p:cNvSpPr>
          <p:nvPr>
            <p:ph type="ctrTitle"/>
          </p:nvPr>
        </p:nvSpPr>
        <p:spPr>
          <a:xfrm>
            <a:off x="695324" y="5104969"/>
            <a:ext cx="9972675" cy="647650"/>
          </a:xfrm>
        </p:spPr>
        <p:txBody>
          <a:bodyPr>
            <a:noAutofit/>
          </a:bodyPr>
          <a:lstStyle/>
          <a:p>
            <a:r>
              <a:rPr lang="en-US" sz="3600">
                <a:solidFill>
                  <a:srgbClr val="FFFFFF"/>
                </a:solidFill>
              </a:rPr>
              <a:t>North Canterbury 66kV  Special Protection Scheme</a:t>
            </a:r>
            <a:endParaRPr lang="en-US" sz="3600">
              <a:solidFill>
                <a:srgbClr val="FFFFFF"/>
              </a:solidFill>
              <a:cs typeface="Calibri"/>
            </a:endParaRPr>
          </a:p>
        </p:txBody>
      </p:sp>
      <p:sp>
        <p:nvSpPr>
          <p:cNvPr id="5" name="Subtitle 1">
            <a:extLst>
              <a:ext uri="{FF2B5EF4-FFF2-40B4-BE49-F238E27FC236}">
                <a16:creationId xmlns:a16="http://schemas.microsoft.com/office/drawing/2014/main" id="{4F138758-3013-228E-2807-CA0211A13259}"/>
              </a:ext>
            </a:extLst>
          </p:cNvPr>
          <p:cNvSpPr>
            <a:spLocks noGrp="1"/>
          </p:cNvSpPr>
          <p:nvPr>
            <p:ph type="subTitle" idx="4294967295"/>
          </p:nvPr>
        </p:nvSpPr>
        <p:spPr>
          <a:xfrm>
            <a:off x="1404938" y="1330325"/>
            <a:ext cx="10787062" cy="5121275"/>
          </a:xfrm>
        </p:spPr>
        <p:txBody>
          <a:bodyPr vert="horz" lIns="91440" tIns="45720" rIns="91440" bIns="45720" rtlCol="0" anchor="t">
            <a:normAutofit/>
          </a:bodyPr>
          <a:lstStyle/>
          <a:p>
            <a:endParaRPr lang="en-NZ" sz="2400" b="1">
              <a:solidFill>
                <a:srgbClr val="000000"/>
              </a:solidFill>
              <a:latin typeface="Calibri" panose="020F0502020204030204"/>
              <a:cs typeface="Calibri"/>
            </a:endParaRPr>
          </a:p>
          <a:p>
            <a:endParaRPr lang="en-NZ" sz="2400">
              <a:solidFill>
                <a:schemeClr val="tx1"/>
              </a:solidFill>
              <a:latin typeface="+mn-lt"/>
              <a:ea typeface="Calibri"/>
              <a:cs typeface="Calibri"/>
            </a:endParaRPr>
          </a:p>
        </p:txBody>
      </p:sp>
      <p:sp>
        <p:nvSpPr>
          <p:cNvPr id="7" name="Rectangle 6">
            <a:extLst>
              <a:ext uri="{FF2B5EF4-FFF2-40B4-BE49-F238E27FC236}">
                <a16:creationId xmlns:a16="http://schemas.microsoft.com/office/drawing/2014/main" id="{17A84695-A6C2-CE69-F016-904C56414566}"/>
              </a:ext>
            </a:extLst>
          </p:cNvPr>
          <p:cNvSpPr/>
          <p:nvPr/>
        </p:nvSpPr>
        <p:spPr>
          <a:xfrm>
            <a:off x="545040" y="1296090"/>
            <a:ext cx="10800000" cy="2308324"/>
          </a:xfrm>
          <a:prstGeom prst="rect">
            <a:avLst/>
          </a:prstGeom>
        </p:spPr>
        <p:txBody>
          <a:bodyPr wrap="square">
            <a:noAutofit/>
          </a:bodyPr>
          <a:lstStyle/>
          <a:p>
            <a:pPr marL="285750" indent="-285750">
              <a:buFont typeface="Arial" panose="020B0604020202020204" pitchFamily="34" charset="0"/>
              <a:buChar char="•"/>
            </a:pPr>
            <a:endParaRPr lang="en-NZ" sz="2400"/>
          </a:p>
        </p:txBody>
      </p:sp>
      <p:sp>
        <p:nvSpPr>
          <p:cNvPr id="4" name="Rectangle 3">
            <a:extLst>
              <a:ext uri="{FF2B5EF4-FFF2-40B4-BE49-F238E27FC236}">
                <a16:creationId xmlns:a16="http://schemas.microsoft.com/office/drawing/2014/main" id="{672D125A-D730-E841-01AA-FC8F5441B2FB}"/>
              </a:ext>
            </a:extLst>
          </p:cNvPr>
          <p:cNvSpPr/>
          <p:nvPr/>
        </p:nvSpPr>
        <p:spPr>
          <a:xfrm>
            <a:off x="545040" y="1340522"/>
            <a:ext cx="10800000" cy="4968203"/>
          </a:xfrm>
          <a:prstGeom prst="rect">
            <a:avLst/>
          </a:prstGeom>
        </p:spPr>
        <p:txBody>
          <a:bodyPr wrap="square" lIns="91440" tIns="45720" rIns="91440" bIns="45720" anchor="t">
            <a:noAutofit/>
          </a:bodyPr>
          <a:lstStyle/>
          <a:p>
            <a:pPr lvl="1"/>
            <a:endParaRPr lang="en-NZ" sz="2400">
              <a:cs typeface="Calibri"/>
            </a:endParaRPr>
          </a:p>
          <a:p>
            <a:pPr lvl="1"/>
            <a:endParaRPr lang="en-NZ" sz="2400">
              <a:cs typeface="Calibri"/>
            </a:endParaRPr>
          </a:p>
          <a:p>
            <a:pPr lvl="1"/>
            <a:r>
              <a:rPr lang="en-NZ" sz="2400">
                <a:cs typeface="Calibri"/>
              </a:rPr>
              <a:t>     </a:t>
            </a:r>
          </a:p>
          <a:p>
            <a:pPr lvl="1"/>
            <a:endParaRPr lang="en-NZ" sz="2400">
              <a:cs typeface="Calibri"/>
            </a:endParaRPr>
          </a:p>
          <a:p>
            <a:pPr lvl="1"/>
            <a:endParaRPr lang="en-NZ" sz="2400"/>
          </a:p>
          <a:p>
            <a:pPr lvl="1"/>
            <a:r>
              <a:rPr lang="en-NZ" sz="2400">
                <a:cs typeface="Calibri"/>
              </a:rPr>
              <a:t>  </a:t>
            </a:r>
          </a:p>
          <a:p>
            <a:pPr lvl="1"/>
            <a:endParaRPr lang="en-NZ" sz="2400">
              <a:cs typeface="Calibri"/>
            </a:endParaRPr>
          </a:p>
          <a:p>
            <a:endParaRPr lang="en-NZ" sz="2400">
              <a:cs typeface="Calibri"/>
            </a:endParaRPr>
          </a:p>
        </p:txBody>
      </p:sp>
    </p:spTree>
    <p:extLst>
      <p:ext uri="{BB962C8B-B14F-4D97-AF65-F5344CB8AC3E}">
        <p14:creationId xmlns:p14="http://schemas.microsoft.com/office/powerpoint/2010/main" val="17778465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105235E-948D-6B72-F5EE-EF1C2FCF80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D290FF-5AA6-8062-2AB1-511B8AFC60A6}"/>
              </a:ext>
            </a:extLst>
          </p:cNvPr>
          <p:cNvSpPr>
            <a:spLocks noGrp="1"/>
          </p:cNvSpPr>
          <p:nvPr>
            <p:ph type="ctrTitle"/>
          </p:nvPr>
        </p:nvSpPr>
        <p:spPr>
          <a:xfrm>
            <a:off x="488681" y="116484"/>
            <a:ext cx="10607819" cy="1170419"/>
          </a:xfrm>
        </p:spPr>
        <p:txBody>
          <a:bodyPr vert="horz" lIns="91440" tIns="45720" rIns="91440" bIns="45720" rtlCol="0" anchor="b">
            <a:normAutofit/>
          </a:bodyPr>
          <a:lstStyle/>
          <a:p>
            <a:r>
              <a:rPr lang="en-US" sz="2800">
                <a:solidFill>
                  <a:srgbClr val="00879E"/>
                </a:solidFill>
                <a:latin typeface="Calibri Light"/>
                <a:ea typeface="Calibri Light"/>
                <a:cs typeface="Calibri Light"/>
              </a:rPr>
              <a:t>North Canterbury 66kV Circuit Overload Protection Scheme (COPS)</a:t>
            </a:r>
          </a:p>
          <a:p>
            <a:endParaRPr lang="en-US" sz="4000">
              <a:solidFill>
                <a:srgbClr val="00879E"/>
              </a:solidFill>
              <a:latin typeface="Calibri Light"/>
              <a:ea typeface="Calibri Light"/>
              <a:cs typeface="Calibri Light"/>
            </a:endParaRPr>
          </a:p>
        </p:txBody>
      </p:sp>
      <p:sp>
        <p:nvSpPr>
          <p:cNvPr id="3" name="TextBox 2">
            <a:extLst>
              <a:ext uri="{FF2B5EF4-FFF2-40B4-BE49-F238E27FC236}">
                <a16:creationId xmlns:a16="http://schemas.microsoft.com/office/drawing/2014/main" id="{A2CD4D2C-330D-2337-7930-ACAD38605029}"/>
              </a:ext>
            </a:extLst>
          </p:cNvPr>
          <p:cNvSpPr txBox="1"/>
          <p:nvPr/>
        </p:nvSpPr>
        <p:spPr>
          <a:xfrm>
            <a:off x="488680" y="793030"/>
            <a:ext cx="7955945" cy="1754326"/>
          </a:xfrm>
          <a:prstGeom prst="rect">
            <a:avLst/>
          </a:prstGeom>
          <a:noFill/>
        </p:spPr>
        <p:txBody>
          <a:bodyPr wrap="square" rtlCol="0">
            <a:spAutoFit/>
          </a:bodyPr>
          <a:lstStyle/>
          <a:p>
            <a:r>
              <a:rPr lang="en-US"/>
              <a:t>The scheme involves four sub schemes, one on each of the following circuits:</a:t>
            </a:r>
          </a:p>
          <a:p>
            <a:r>
              <a:rPr lang="en-US"/>
              <a:t>	</a:t>
            </a:r>
          </a:p>
          <a:p>
            <a:r>
              <a:rPr lang="en-US"/>
              <a:t>• Islington–Southbrook 1	</a:t>
            </a:r>
          </a:p>
          <a:p>
            <a:r>
              <a:rPr lang="en-US"/>
              <a:t>• Islington–Southbrook 2     	</a:t>
            </a:r>
          </a:p>
          <a:p>
            <a:r>
              <a:rPr lang="en-US"/>
              <a:t>• Ashley–</a:t>
            </a:r>
            <a:r>
              <a:rPr lang="en-US" err="1"/>
              <a:t>Waipara</a:t>
            </a:r>
            <a:r>
              <a:rPr lang="en-US"/>
              <a:t> 1              	</a:t>
            </a:r>
          </a:p>
          <a:p>
            <a:r>
              <a:rPr lang="en-US"/>
              <a:t>• Southbrook–</a:t>
            </a:r>
            <a:r>
              <a:rPr lang="en-US" err="1"/>
              <a:t>Waipara</a:t>
            </a:r>
            <a:r>
              <a:rPr lang="en-US"/>
              <a:t> 1      	</a:t>
            </a:r>
            <a:endParaRPr lang="en-NZ"/>
          </a:p>
        </p:txBody>
      </p:sp>
      <p:graphicFrame>
        <p:nvGraphicFramePr>
          <p:cNvPr id="4" name="Table 3">
            <a:extLst>
              <a:ext uri="{FF2B5EF4-FFF2-40B4-BE49-F238E27FC236}">
                <a16:creationId xmlns:a16="http://schemas.microsoft.com/office/drawing/2014/main" id="{F7D2E49A-7E2E-27B0-8010-F83B7CDCB427}"/>
              </a:ext>
            </a:extLst>
          </p:cNvPr>
          <p:cNvGraphicFramePr>
            <a:graphicFrameLocks noGrp="1"/>
          </p:cNvGraphicFramePr>
          <p:nvPr>
            <p:extLst>
              <p:ext uri="{D42A27DB-BD31-4B8C-83A1-F6EECF244321}">
                <p14:modId xmlns:p14="http://schemas.microsoft.com/office/powerpoint/2010/main" val="2474899229"/>
              </p:ext>
            </p:extLst>
          </p:nvPr>
        </p:nvGraphicFramePr>
        <p:xfrm>
          <a:off x="250936" y="3952812"/>
          <a:ext cx="7667351" cy="1754327"/>
        </p:xfrm>
        <a:graphic>
          <a:graphicData uri="http://schemas.openxmlformats.org/drawingml/2006/table">
            <a:tbl>
              <a:tblPr firstRow="1" bandRow="1">
                <a:tableStyleId>{5C22544A-7EE6-4342-B048-85BDC9FD1C3A}</a:tableStyleId>
              </a:tblPr>
              <a:tblGrid>
                <a:gridCol w="1389476">
                  <a:extLst>
                    <a:ext uri="{9D8B030D-6E8A-4147-A177-3AD203B41FA5}">
                      <a16:colId xmlns:a16="http://schemas.microsoft.com/office/drawing/2014/main" val="1366439527"/>
                    </a:ext>
                  </a:extLst>
                </a:gridCol>
                <a:gridCol w="6277875">
                  <a:extLst>
                    <a:ext uri="{9D8B030D-6E8A-4147-A177-3AD203B41FA5}">
                      <a16:colId xmlns:a16="http://schemas.microsoft.com/office/drawing/2014/main" val="994502756"/>
                    </a:ext>
                  </a:extLst>
                </a:gridCol>
              </a:tblGrid>
              <a:tr h="389851">
                <a:tc>
                  <a:txBody>
                    <a:bodyPr/>
                    <a:lstStyle/>
                    <a:p>
                      <a:endParaRPr lang="en-NZ"/>
                    </a:p>
                  </a:txBody>
                  <a:tcPr/>
                </a:tc>
                <a:tc>
                  <a:txBody>
                    <a:bodyPr/>
                    <a:lstStyle/>
                    <a:p>
                      <a:r>
                        <a:rPr lang="en-US"/>
                        <a:t>N-1-1 (One Planned outage and a tripping) </a:t>
                      </a:r>
                      <a:endParaRPr lang="en-NZ"/>
                    </a:p>
                  </a:txBody>
                  <a:tcPr/>
                </a:tc>
                <a:extLst>
                  <a:ext uri="{0D108BD9-81ED-4DB2-BD59-A6C34878D82A}">
                    <a16:rowId xmlns:a16="http://schemas.microsoft.com/office/drawing/2014/main" val="3219601381"/>
                  </a:ext>
                </a:extLst>
              </a:tr>
              <a:tr h="682238">
                <a:tc>
                  <a:txBody>
                    <a:bodyPr/>
                    <a:lstStyle/>
                    <a:p>
                      <a:r>
                        <a:rPr lang="en-US"/>
                        <a:t>Without SPS</a:t>
                      </a:r>
                      <a:endParaRPr lang="en-NZ"/>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Load management from ASY, SBK, KAI ≤ 77MW to 80MW</a:t>
                      </a:r>
                      <a:endParaRPr lang="en-NZ"/>
                    </a:p>
                    <a:p>
                      <a:endParaRPr lang="en-NZ"/>
                    </a:p>
                  </a:txBody>
                  <a:tcPr/>
                </a:tc>
                <a:extLst>
                  <a:ext uri="{0D108BD9-81ED-4DB2-BD59-A6C34878D82A}">
                    <a16:rowId xmlns:a16="http://schemas.microsoft.com/office/drawing/2014/main" val="2131364165"/>
                  </a:ext>
                </a:extLst>
              </a:tr>
              <a:tr h="682238">
                <a:tc>
                  <a:txBody>
                    <a:bodyPr/>
                    <a:lstStyle/>
                    <a:p>
                      <a:r>
                        <a:rPr lang="en-US"/>
                        <a:t>With SPS</a:t>
                      </a:r>
                      <a:endParaRPr lang="en-NZ"/>
                    </a:p>
                  </a:txBody>
                  <a:tcPr/>
                </a:tc>
                <a:tc>
                  <a:txBody>
                    <a:bodyPr/>
                    <a:lstStyle/>
                    <a:p>
                      <a:r>
                        <a:rPr lang="en-US"/>
                        <a:t>More flow to ASY, SBK, KAI up to 133MW (70% more flow into the region) </a:t>
                      </a:r>
                      <a:endParaRPr lang="en-NZ"/>
                    </a:p>
                  </a:txBody>
                  <a:tcPr/>
                </a:tc>
                <a:extLst>
                  <a:ext uri="{0D108BD9-81ED-4DB2-BD59-A6C34878D82A}">
                    <a16:rowId xmlns:a16="http://schemas.microsoft.com/office/drawing/2014/main" val="3295033502"/>
                  </a:ext>
                </a:extLst>
              </a:tr>
            </a:tbl>
          </a:graphicData>
        </a:graphic>
      </p:graphicFrame>
      <p:sp>
        <p:nvSpPr>
          <p:cNvPr id="6" name="TextBox 5">
            <a:extLst>
              <a:ext uri="{FF2B5EF4-FFF2-40B4-BE49-F238E27FC236}">
                <a16:creationId xmlns:a16="http://schemas.microsoft.com/office/drawing/2014/main" id="{9CDAB9DB-0C01-F519-1AEC-BEDB8C31FB8A}"/>
              </a:ext>
            </a:extLst>
          </p:cNvPr>
          <p:cNvSpPr txBox="1"/>
          <p:nvPr/>
        </p:nvSpPr>
        <p:spPr>
          <a:xfrm>
            <a:off x="488681" y="5774076"/>
            <a:ext cx="10708351" cy="646331"/>
          </a:xfrm>
          <a:prstGeom prst="rect">
            <a:avLst/>
          </a:prstGeom>
          <a:noFill/>
        </p:spPr>
        <p:txBody>
          <a:bodyPr wrap="square" rtlCol="0">
            <a:spAutoFit/>
          </a:bodyPr>
          <a:lstStyle/>
          <a:p>
            <a:r>
              <a:rPr lang="en-NZ"/>
              <a:t>This COPS will disconnect any overloaded circuit if there is a tripping on the remaining network during a planned outage on the 66kV network </a:t>
            </a:r>
          </a:p>
        </p:txBody>
      </p:sp>
      <p:graphicFrame>
        <p:nvGraphicFramePr>
          <p:cNvPr id="8" name="Chart 7">
            <a:extLst>
              <a:ext uri="{FF2B5EF4-FFF2-40B4-BE49-F238E27FC236}">
                <a16:creationId xmlns:a16="http://schemas.microsoft.com/office/drawing/2014/main" id="{B38C4E2B-0B20-5563-DCB1-2E533A84BADD}"/>
              </a:ext>
            </a:extLst>
          </p:cNvPr>
          <p:cNvGraphicFramePr/>
          <p:nvPr>
            <p:extLst>
              <p:ext uri="{D42A27DB-BD31-4B8C-83A1-F6EECF244321}">
                <p14:modId xmlns:p14="http://schemas.microsoft.com/office/powerpoint/2010/main" val="3478694264"/>
              </p:ext>
            </p:extLst>
          </p:nvPr>
        </p:nvGraphicFramePr>
        <p:xfrm>
          <a:off x="8673288" y="897293"/>
          <a:ext cx="4864608" cy="4885927"/>
        </p:xfrm>
        <a:graphic>
          <a:graphicData uri="http://schemas.openxmlformats.org/drawingml/2006/chart">
            <c:chart xmlns:c="http://schemas.openxmlformats.org/drawingml/2006/chart" xmlns:r="http://schemas.openxmlformats.org/officeDocument/2006/relationships" r:id="rId3"/>
          </a:graphicData>
        </a:graphic>
      </p:graphicFrame>
      <p:grpSp>
        <p:nvGrpSpPr>
          <p:cNvPr id="17" name="Group 16">
            <a:extLst>
              <a:ext uri="{FF2B5EF4-FFF2-40B4-BE49-F238E27FC236}">
                <a16:creationId xmlns:a16="http://schemas.microsoft.com/office/drawing/2014/main" id="{084C563A-37B4-BFC0-C9CC-50F967D54C78}"/>
              </a:ext>
            </a:extLst>
          </p:cNvPr>
          <p:cNvGrpSpPr/>
          <p:nvPr/>
        </p:nvGrpSpPr>
        <p:grpSpPr>
          <a:xfrm>
            <a:off x="4302165" y="1214360"/>
            <a:ext cx="3157922" cy="2637868"/>
            <a:chOff x="4238157" y="1141208"/>
            <a:chExt cx="3157922" cy="2637868"/>
          </a:xfrm>
        </p:grpSpPr>
        <p:pic>
          <p:nvPicPr>
            <p:cNvPr id="10" name="Picture 9">
              <a:extLst>
                <a:ext uri="{FF2B5EF4-FFF2-40B4-BE49-F238E27FC236}">
                  <a16:creationId xmlns:a16="http://schemas.microsoft.com/office/drawing/2014/main" id="{D177F547-6969-0E3A-E697-0A866ECF363F}"/>
                </a:ext>
              </a:extLst>
            </p:cNvPr>
            <p:cNvPicPr>
              <a:picLocks noChangeAspect="1"/>
            </p:cNvPicPr>
            <p:nvPr/>
          </p:nvPicPr>
          <p:blipFill>
            <a:blip r:embed="rId4"/>
            <a:stretch>
              <a:fillRect/>
            </a:stretch>
          </p:blipFill>
          <p:spPr>
            <a:xfrm>
              <a:off x="4238157" y="1141208"/>
              <a:ext cx="3157922" cy="2637868"/>
            </a:xfrm>
            <a:prstGeom prst="rect">
              <a:avLst/>
            </a:prstGeom>
          </p:spPr>
        </p:pic>
        <p:sp>
          <p:nvSpPr>
            <p:cNvPr id="13" name="Oval 12">
              <a:extLst>
                <a:ext uri="{FF2B5EF4-FFF2-40B4-BE49-F238E27FC236}">
                  <a16:creationId xmlns:a16="http://schemas.microsoft.com/office/drawing/2014/main" id="{3E8FB623-DA3F-F112-E91E-FF187BE0F0BF}"/>
                </a:ext>
              </a:extLst>
            </p:cNvPr>
            <p:cNvSpPr/>
            <p:nvPr/>
          </p:nvSpPr>
          <p:spPr>
            <a:xfrm>
              <a:off x="5499754" y="2734056"/>
              <a:ext cx="1649691" cy="126697"/>
            </a:xfrm>
            <a:prstGeom prst="ellipse">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4" name="Oval 13">
              <a:extLst>
                <a:ext uri="{FF2B5EF4-FFF2-40B4-BE49-F238E27FC236}">
                  <a16:creationId xmlns:a16="http://schemas.microsoft.com/office/drawing/2014/main" id="{FF229030-F9C2-539F-7959-26049DDD578E}"/>
                </a:ext>
              </a:extLst>
            </p:cNvPr>
            <p:cNvSpPr/>
            <p:nvPr/>
          </p:nvSpPr>
          <p:spPr>
            <a:xfrm>
              <a:off x="6382512" y="3324563"/>
              <a:ext cx="766933" cy="126697"/>
            </a:xfrm>
            <a:prstGeom prst="ellipse">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5" name="Oval 14">
              <a:extLst>
                <a:ext uri="{FF2B5EF4-FFF2-40B4-BE49-F238E27FC236}">
                  <a16:creationId xmlns:a16="http://schemas.microsoft.com/office/drawing/2014/main" id="{28CB86A5-3DD1-003D-1518-E785C33BD832}"/>
                </a:ext>
              </a:extLst>
            </p:cNvPr>
            <p:cNvSpPr/>
            <p:nvPr/>
          </p:nvSpPr>
          <p:spPr>
            <a:xfrm>
              <a:off x="4389120" y="3132462"/>
              <a:ext cx="1057799" cy="128093"/>
            </a:xfrm>
            <a:prstGeom prst="ellipse">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6" name="Oval 15">
              <a:extLst>
                <a:ext uri="{FF2B5EF4-FFF2-40B4-BE49-F238E27FC236}">
                  <a16:creationId xmlns:a16="http://schemas.microsoft.com/office/drawing/2014/main" id="{D288C87C-3645-4519-2CE7-85EF25649441}"/>
                </a:ext>
              </a:extLst>
            </p:cNvPr>
            <p:cNvSpPr/>
            <p:nvPr/>
          </p:nvSpPr>
          <p:spPr>
            <a:xfrm>
              <a:off x="4389119" y="3332414"/>
              <a:ext cx="1057799" cy="128093"/>
            </a:xfrm>
            <a:prstGeom prst="ellipse">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spTree>
    <p:extLst>
      <p:ext uri="{BB962C8B-B14F-4D97-AF65-F5344CB8AC3E}">
        <p14:creationId xmlns:p14="http://schemas.microsoft.com/office/powerpoint/2010/main" val="3965061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309B5-E4B5-3A8F-4394-C4A57C33FBCA}"/>
              </a:ext>
            </a:extLst>
          </p:cNvPr>
          <p:cNvSpPr>
            <a:spLocks noGrp="1"/>
          </p:cNvSpPr>
          <p:nvPr>
            <p:ph type="ctrTitle"/>
          </p:nvPr>
        </p:nvSpPr>
        <p:spPr>
          <a:xfrm>
            <a:off x="575895" y="390651"/>
            <a:ext cx="5392882" cy="654482"/>
          </a:xfrm>
        </p:spPr>
        <p:txBody>
          <a:bodyPr>
            <a:normAutofit/>
          </a:bodyPr>
          <a:lstStyle/>
          <a:p>
            <a:r>
              <a:rPr lang="en-US" sz="3200">
                <a:solidFill>
                  <a:srgbClr val="00879E"/>
                </a:solidFill>
                <a:latin typeface="+mj-lt"/>
              </a:rPr>
              <a:t>Fortnightly Operations Update</a:t>
            </a:r>
            <a:endParaRPr lang="en-NZ" sz="3200">
              <a:solidFill>
                <a:srgbClr val="00879E"/>
              </a:solidFill>
              <a:latin typeface="+mj-lt"/>
            </a:endParaRPr>
          </a:p>
        </p:txBody>
      </p:sp>
      <p:sp>
        <p:nvSpPr>
          <p:cNvPr id="4" name="Picture Placeholder 3">
            <a:extLst>
              <a:ext uri="{FF2B5EF4-FFF2-40B4-BE49-F238E27FC236}">
                <a16:creationId xmlns:a16="http://schemas.microsoft.com/office/drawing/2014/main" id="{E9041160-132E-B243-E812-AA6C202C1004}"/>
              </a:ext>
            </a:extLst>
          </p:cNvPr>
          <p:cNvSpPr>
            <a:spLocks noGrp="1"/>
          </p:cNvSpPr>
          <p:nvPr>
            <p:ph type="pic" sz="quarter" idx="10"/>
          </p:nvPr>
        </p:nvSpPr>
        <p:spPr>
          <a:xfrm>
            <a:off x="7244222" y="1724538"/>
            <a:ext cx="4645914" cy="2017037"/>
          </a:xfrm>
        </p:spPr>
        <p:txBody>
          <a:bodyPr>
            <a:normAutofit/>
          </a:bodyPr>
          <a:lstStyle/>
          <a:p>
            <a:r>
              <a:rPr lang="en-US" sz="1800">
                <a:latin typeface="+mn-lt"/>
              </a:rPr>
              <a:t>6/7 August – Hawkes Bay Restoration Workshop</a:t>
            </a:r>
          </a:p>
          <a:p>
            <a:r>
              <a:rPr lang="en-US" sz="1800">
                <a:latin typeface="+mn-lt"/>
              </a:rPr>
              <a:t>13 August – Brief Transpower ICCP outage</a:t>
            </a:r>
            <a:endParaRPr lang="en-US" sz="1800">
              <a:latin typeface="+mn-lt"/>
              <a:ea typeface="Calibri"/>
              <a:cs typeface="Calibri"/>
            </a:endParaRPr>
          </a:p>
          <a:p>
            <a:r>
              <a:rPr lang="en-NZ" sz="1800">
                <a:solidFill>
                  <a:srgbClr val="FF0000"/>
                </a:solidFill>
                <a:latin typeface="+mn-lt"/>
                <a:ea typeface="Calibri"/>
                <a:cs typeface="Calibri"/>
              </a:rPr>
              <a:t>19 August – Insufficient transmission capacity Hawkes Bay (20/8)</a:t>
            </a:r>
            <a:endParaRPr lang="en-US" sz="1800">
              <a:solidFill>
                <a:srgbClr val="FF0000"/>
              </a:solidFill>
              <a:latin typeface="+mn-lt"/>
              <a:ea typeface="Calibri"/>
              <a:cs typeface="Calibri"/>
            </a:endParaRPr>
          </a:p>
        </p:txBody>
      </p:sp>
      <p:sp>
        <p:nvSpPr>
          <p:cNvPr id="6" name="Title 1">
            <a:extLst>
              <a:ext uri="{FF2B5EF4-FFF2-40B4-BE49-F238E27FC236}">
                <a16:creationId xmlns:a16="http://schemas.microsoft.com/office/drawing/2014/main" id="{19E307ED-113D-8E40-34A7-D73F8557BA66}"/>
              </a:ext>
            </a:extLst>
          </p:cNvPr>
          <p:cNvSpPr txBox="1">
            <a:spLocks/>
          </p:cNvSpPr>
          <p:nvPr/>
        </p:nvSpPr>
        <p:spPr>
          <a:xfrm>
            <a:off x="7244222" y="3808706"/>
            <a:ext cx="5143644" cy="65448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000" b="1" kern="1200">
                <a:solidFill>
                  <a:srgbClr val="00A3DB"/>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00879E"/>
                </a:solidFill>
                <a:effectLst/>
                <a:uLnTx/>
                <a:uFillTx/>
                <a:latin typeface="Calibri Light" panose="020F0302020204030204"/>
                <a:ea typeface="+mj-ea"/>
                <a:cs typeface="+mj-cs"/>
              </a:rPr>
              <a:t>Looking Ahead</a:t>
            </a:r>
            <a:endParaRPr kumimoji="0" lang="en-NZ" sz="3200" b="1" i="0" u="none" strike="noStrike" kern="1200" cap="none" spc="0" normalizeH="0" baseline="0" noProof="0">
              <a:ln>
                <a:noFill/>
              </a:ln>
              <a:solidFill>
                <a:srgbClr val="00879E"/>
              </a:solidFill>
              <a:effectLst/>
              <a:uLnTx/>
              <a:uFillTx/>
              <a:latin typeface="Calibri Light" panose="020F0302020204030204"/>
              <a:ea typeface="+mj-ea"/>
              <a:cs typeface="+mj-cs"/>
            </a:endParaRPr>
          </a:p>
        </p:txBody>
      </p:sp>
      <p:graphicFrame>
        <p:nvGraphicFramePr>
          <p:cNvPr id="7" name="Table 6">
            <a:extLst>
              <a:ext uri="{FF2B5EF4-FFF2-40B4-BE49-F238E27FC236}">
                <a16:creationId xmlns:a16="http://schemas.microsoft.com/office/drawing/2014/main" id="{06D5CAFF-EC5D-11F0-6993-23D36CAC5E00}"/>
              </a:ext>
            </a:extLst>
          </p:cNvPr>
          <p:cNvGraphicFramePr>
            <a:graphicFrameLocks noGrp="1"/>
          </p:cNvGraphicFramePr>
          <p:nvPr>
            <p:extLst>
              <p:ext uri="{D42A27DB-BD31-4B8C-83A1-F6EECF244321}">
                <p14:modId xmlns:p14="http://schemas.microsoft.com/office/powerpoint/2010/main" val="351537279"/>
              </p:ext>
            </p:extLst>
          </p:nvPr>
        </p:nvGraphicFramePr>
        <p:xfrm>
          <a:off x="575897" y="1256675"/>
          <a:ext cx="6117134" cy="1341120"/>
        </p:xfrm>
        <a:graphic>
          <a:graphicData uri="http://schemas.openxmlformats.org/drawingml/2006/table">
            <a:tbl>
              <a:tblPr firstRow="1" bandRow="1">
                <a:tableStyleId>{5940675A-B579-460E-94D1-54222C63F5DA}</a:tableStyleId>
              </a:tblPr>
              <a:tblGrid>
                <a:gridCol w="4448591">
                  <a:extLst>
                    <a:ext uri="{9D8B030D-6E8A-4147-A177-3AD203B41FA5}">
                      <a16:colId xmlns:a16="http://schemas.microsoft.com/office/drawing/2014/main" val="2414895914"/>
                    </a:ext>
                  </a:extLst>
                </a:gridCol>
                <a:gridCol w="1668543">
                  <a:extLst>
                    <a:ext uri="{9D8B030D-6E8A-4147-A177-3AD203B41FA5}">
                      <a16:colId xmlns:a16="http://schemas.microsoft.com/office/drawing/2014/main" val="3045049141"/>
                    </a:ext>
                  </a:extLst>
                </a:gridCol>
              </a:tblGrid>
              <a:tr h="246851">
                <a:tc>
                  <a:txBody>
                    <a:bodyPr/>
                    <a:lstStyle/>
                    <a:p>
                      <a:r>
                        <a:rPr lang="en-US" sz="1600">
                          <a:solidFill>
                            <a:schemeClr val="bg1"/>
                          </a:solidFill>
                        </a:rPr>
                        <a:t>Number Unplanned Outages (EXN)</a:t>
                      </a:r>
                      <a:endParaRPr lang="en-NZ" sz="1600">
                        <a:solidFill>
                          <a:schemeClr val="bg1"/>
                        </a:solidFill>
                      </a:endParaRPr>
                    </a:p>
                  </a:txBody>
                  <a:tcPr>
                    <a:solidFill>
                      <a:schemeClr val="accent5"/>
                    </a:solidFill>
                  </a:tcPr>
                </a:tc>
                <a:tc>
                  <a:txBody>
                    <a:bodyPr/>
                    <a:lstStyle/>
                    <a:p>
                      <a:pPr algn="ctr"/>
                      <a:r>
                        <a:rPr lang="en-US" sz="1600">
                          <a:solidFill>
                            <a:schemeClr val="tx1"/>
                          </a:solidFill>
                        </a:rPr>
                        <a:t>12</a:t>
                      </a:r>
                      <a:endParaRPr lang="en-NZ" sz="1600">
                        <a:solidFill>
                          <a:schemeClr val="tx1"/>
                        </a:solidFill>
                      </a:endParaRPr>
                    </a:p>
                  </a:txBody>
                  <a:tcPr/>
                </a:tc>
                <a:extLst>
                  <a:ext uri="{0D108BD9-81ED-4DB2-BD59-A6C34878D82A}">
                    <a16:rowId xmlns:a16="http://schemas.microsoft.com/office/drawing/2014/main" val="3308085518"/>
                  </a:ext>
                </a:extLst>
              </a:tr>
              <a:tr h="262776">
                <a:tc>
                  <a:txBody>
                    <a:bodyPr/>
                    <a:lstStyle/>
                    <a:p>
                      <a:r>
                        <a:rPr lang="en-US" sz="1600">
                          <a:solidFill>
                            <a:schemeClr val="bg1"/>
                          </a:solidFill>
                        </a:rPr>
                        <a:t>Number Under Frequency Events</a:t>
                      </a:r>
                      <a:endParaRPr lang="en-NZ" sz="1600">
                        <a:solidFill>
                          <a:schemeClr val="bg1"/>
                        </a:solidFill>
                      </a:endParaRPr>
                    </a:p>
                  </a:txBody>
                  <a:tcPr>
                    <a:solidFill>
                      <a:schemeClr val="accent5"/>
                    </a:solidFill>
                  </a:tcPr>
                </a:tc>
                <a:tc>
                  <a:txBody>
                    <a:bodyPr/>
                    <a:lstStyle/>
                    <a:p>
                      <a:pPr algn="ctr"/>
                      <a:r>
                        <a:rPr lang="en-US" sz="1600">
                          <a:solidFill>
                            <a:schemeClr val="tx1"/>
                          </a:solidFill>
                        </a:rPr>
                        <a:t>0</a:t>
                      </a:r>
                      <a:endParaRPr lang="en-NZ" sz="1600">
                        <a:solidFill>
                          <a:schemeClr val="tx1"/>
                        </a:solidFill>
                      </a:endParaRPr>
                    </a:p>
                  </a:txBody>
                  <a:tcPr/>
                </a:tc>
                <a:extLst>
                  <a:ext uri="{0D108BD9-81ED-4DB2-BD59-A6C34878D82A}">
                    <a16:rowId xmlns:a16="http://schemas.microsoft.com/office/drawing/2014/main" val="4170644801"/>
                  </a:ext>
                </a:extLst>
              </a:tr>
              <a:tr h="246851">
                <a:tc>
                  <a:txBody>
                    <a:bodyPr/>
                    <a:lstStyle/>
                    <a:p>
                      <a:r>
                        <a:rPr lang="en-US" sz="1600">
                          <a:solidFill>
                            <a:schemeClr val="bg1"/>
                          </a:solidFill>
                        </a:rPr>
                        <a:t>Number Grid Emergencies (GEN)</a:t>
                      </a:r>
                      <a:endParaRPr lang="en-NZ" sz="1600">
                        <a:solidFill>
                          <a:schemeClr val="bg1"/>
                        </a:solidFill>
                      </a:endParaRPr>
                    </a:p>
                  </a:txBody>
                  <a:tcPr>
                    <a:solidFill>
                      <a:schemeClr val="accent5"/>
                    </a:solidFill>
                  </a:tcPr>
                </a:tc>
                <a:tc>
                  <a:txBody>
                    <a:bodyPr/>
                    <a:lstStyle/>
                    <a:p>
                      <a:pPr algn="ctr"/>
                      <a:r>
                        <a:rPr lang="en-US" sz="1600">
                          <a:solidFill>
                            <a:schemeClr val="tx1"/>
                          </a:solidFill>
                        </a:rPr>
                        <a:t>0</a:t>
                      </a:r>
                      <a:endParaRPr lang="en-NZ" sz="1600">
                        <a:solidFill>
                          <a:schemeClr val="tx1"/>
                        </a:solidFill>
                      </a:endParaRPr>
                    </a:p>
                  </a:txBody>
                  <a:tcPr/>
                </a:tc>
                <a:extLst>
                  <a:ext uri="{0D108BD9-81ED-4DB2-BD59-A6C34878D82A}">
                    <a16:rowId xmlns:a16="http://schemas.microsoft.com/office/drawing/2014/main" val="3326240553"/>
                  </a:ext>
                </a:extLst>
              </a:tr>
              <a:tr h="246851">
                <a:tc>
                  <a:txBody>
                    <a:bodyPr/>
                    <a:lstStyle/>
                    <a:p>
                      <a:r>
                        <a:rPr lang="en-US" sz="1600">
                          <a:solidFill>
                            <a:schemeClr val="bg1"/>
                          </a:solidFill>
                        </a:rPr>
                        <a:t>Low Residual / Shortfall Situations</a:t>
                      </a:r>
                      <a:endParaRPr lang="en-NZ" sz="1600">
                        <a:solidFill>
                          <a:schemeClr val="bg1"/>
                        </a:solidFill>
                      </a:endParaRPr>
                    </a:p>
                  </a:txBody>
                  <a:tcPr>
                    <a:solidFill>
                      <a:schemeClr val="accent5"/>
                    </a:solidFill>
                  </a:tcPr>
                </a:tc>
                <a:tc>
                  <a:txBody>
                    <a:bodyPr/>
                    <a:lstStyle/>
                    <a:p>
                      <a:pPr algn="ctr"/>
                      <a:r>
                        <a:rPr lang="en-US" sz="1600">
                          <a:solidFill>
                            <a:schemeClr val="tx1"/>
                          </a:solidFill>
                        </a:rPr>
                        <a:t>1</a:t>
                      </a:r>
                    </a:p>
                  </a:txBody>
                  <a:tcPr/>
                </a:tc>
                <a:extLst>
                  <a:ext uri="{0D108BD9-81ED-4DB2-BD59-A6C34878D82A}">
                    <a16:rowId xmlns:a16="http://schemas.microsoft.com/office/drawing/2014/main" val="3216098605"/>
                  </a:ext>
                </a:extLst>
              </a:tr>
            </a:tbl>
          </a:graphicData>
        </a:graphic>
      </p:graphicFrame>
      <p:sp>
        <p:nvSpPr>
          <p:cNvPr id="9" name="Title 1">
            <a:extLst>
              <a:ext uri="{FF2B5EF4-FFF2-40B4-BE49-F238E27FC236}">
                <a16:creationId xmlns:a16="http://schemas.microsoft.com/office/drawing/2014/main" id="{0B8BEE7C-3B37-6C0B-B3BC-7801FAC0453D}"/>
              </a:ext>
            </a:extLst>
          </p:cNvPr>
          <p:cNvSpPr txBox="1">
            <a:spLocks/>
          </p:cNvSpPr>
          <p:nvPr/>
        </p:nvSpPr>
        <p:spPr>
          <a:xfrm>
            <a:off x="7244222" y="1045133"/>
            <a:ext cx="4371880" cy="65448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000" b="1" kern="1200">
                <a:solidFill>
                  <a:srgbClr val="00A3DB"/>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00879E"/>
                </a:solidFill>
                <a:effectLst/>
                <a:uLnTx/>
                <a:uFillTx/>
                <a:latin typeface="Calibri Light" panose="020F0302020204030204"/>
                <a:ea typeface="+mj-ea"/>
                <a:cs typeface="+mj-cs"/>
              </a:rPr>
              <a:t>Other</a:t>
            </a:r>
            <a:endParaRPr kumimoji="0" lang="en-NZ" sz="3200" b="1" i="0" u="none" strike="noStrike" kern="1200" cap="none" spc="0" normalizeH="0" baseline="0" noProof="0">
              <a:ln>
                <a:noFill/>
              </a:ln>
              <a:solidFill>
                <a:srgbClr val="00879E"/>
              </a:solidFill>
              <a:effectLst/>
              <a:uLnTx/>
              <a:uFillTx/>
              <a:latin typeface="Calibri Light" panose="020F0302020204030204"/>
              <a:ea typeface="+mj-ea"/>
              <a:cs typeface="+mj-cs"/>
            </a:endParaRPr>
          </a:p>
        </p:txBody>
      </p:sp>
      <p:sp>
        <p:nvSpPr>
          <p:cNvPr id="10" name="Picture Placeholder 3">
            <a:extLst>
              <a:ext uri="{FF2B5EF4-FFF2-40B4-BE49-F238E27FC236}">
                <a16:creationId xmlns:a16="http://schemas.microsoft.com/office/drawing/2014/main" id="{A9D7E665-BF7F-73E6-6400-1FA81A83E1E0}"/>
              </a:ext>
            </a:extLst>
          </p:cNvPr>
          <p:cNvSpPr txBox="1">
            <a:spLocks/>
          </p:cNvSpPr>
          <p:nvPr/>
        </p:nvSpPr>
        <p:spPr>
          <a:xfrm>
            <a:off x="7244222" y="4409171"/>
            <a:ext cx="4593454" cy="18594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800">
                <a:latin typeface="+mn-lt"/>
              </a:rPr>
              <a:t>NCC Team Training in Progress (Round 2)</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effectLst/>
                <a:uLnTx/>
                <a:uFillTx/>
                <a:latin typeface="+mn-lt"/>
                <a:ea typeface="+mn-ea"/>
                <a:cs typeface="+mn-cs"/>
              </a:rPr>
              <a:t>GSO Team Forum (Oct)</a:t>
            </a:r>
            <a:endParaRPr kumimoji="0" lang="en-NZ" sz="1800" b="0" i="0" u="none" strike="noStrike" kern="1200" cap="none" spc="0" normalizeH="0" baseline="0" noProof="0">
              <a:ln>
                <a:noFill/>
              </a:ln>
              <a:effectLst/>
              <a:uLnTx/>
              <a:uFillTx/>
              <a:latin typeface="+mn-lt"/>
              <a:ea typeface="+mn-ea"/>
              <a:cs typeface="+mn-cs"/>
            </a:endParaRPr>
          </a:p>
        </p:txBody>
      </p:sp>
      <p:graphicFrame>
        <p:nvGraphicFramePr>
          <p:cNvPr id="11" name="Table 10">
            <a:extLst>
              <a:ext uri="{FF2B5EF4-FFF2-40B4-BE49-F238E27FC236}">
                <a16:creationId xmlns:a16="http://schemas.microsoft.com/office/drawing/2014/main" id="{946A5C98-B2D0-79E1-F5A8-DA5814656B2D}"/>
              </a:ext>
            </a:extLst>
          </p:cNvPr>
          <p:cNvGraphicFramePr>
            <a:graphicFrameLocks noGrp="1"/>
          </p:cNvGraphicFramePr>
          <p:nvPr>
            <p:extLst>
              <p:ext uri="{D42A27DB-BD31-4B8C-83A1-F6EECF244321}">
                <p14:modId xmlns:p14="http://schemas.microsoft.com/office/powerpoint/2010/main" val="3948570238"/>
              </p:ext>
            </p:extLst>
          </p:nvPr>
        </p:nvGraphicFramePr>
        <p:xfrm>
          <a:off x="575895" y="2628629"/>
          <a:ext cx="6117135" cy="4118753"/>
        </p:xfrm>
        <a:graphic>
          <a:graphicData uri="http://schemas.openxmlformats.org/drawingml/2006/table">
            <a:tbl>
              <a:tblPr firstRow="1" bandRow="1">
                <a:tableStyleId>{5940675A-B579-460E-94D1-54222C63F5DA}</a:tableStyleId>
              </a:tblPr>
              <a:tblGrid>
                <a:gridCol w="6117135">
                  <a:extLst>
                    <a:ext uri="{9D8B030D-6E8A-4147-A177-3AD203B41FA5}">
                      <a16:colId xmlns:a16="http://schemas.microsoft.com/office/drawing/2014/main" val="2414895914"/>
                    </a:ext>
                  </a:extLst>
                </a:gridCol>
              </a:tblGrid>
              <a:tr h="400193">
                <a:tc>
                  <a:txBody>
                    <a:bodyPr/>
                    <a:lstStyle/>
                    <a:p>
                      <a:r>
                        <a:rPr lang="en-US" sz="1600">
                          <a:solidFill>
                            <a:schemeClr val="bg1"/>
                          </a:solidFill>
                        </a:rPr>
                        <a:t>Short Summary of Unplanned Outages</a:t>
                      </a:r>
                      <a:endParaRPr lang="en-NZ" sz="1600">
                        <a:solidFill>
                          <a:schemeClr val="bg1"/>
                        </a:solidFill>
                      </a:endParaRPr>
                    </a:p>
                  </a:txBody>
                  <a:tcPr>
                    <a:solidFill>
                      <a:schemeClr val="accent5"/>
                    </a:solidFill>
                  </a:tcPr>
                </a:tc>
                <a:extLst>
                  <a:ext uri="{0D108BD9-81ED-4DB2-BD59-A6C34878D82A}">
                    <a16:rowId xmlns:a16="http://schemas.microsoft.com/office/drawing/2014/main" val="1192552091"/>
                  </a:ext>
                </a:extLst>
              </a:tr>
              <a:tr h="2466940">
                <a:tc>
                  <a: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US" sz="1600" u="none">
                          <a:solidFill>
                            <a:schemeClr val="tx1"/>
                          </a:solidFill>
                        </a:rPr>
                        <a:t>5 August - Edgecumbe Kawerau 1 Auto-reclosed</a:t>
                      </a:r>
                    </a:p>
                    <a:p>
                      <a:pPr marL="0" marR="0" lvl="0" indent="0" algn="l" defTabSz="914400" rtl="0" eaLnBrk="1" fontAlgn="auto" latinLnBrk="0" hangingPunct="1">
                        <a:lnSpc>
                          <a:spcPct val="100000"/>
                        </a:lnSpc>
                        <a:spcBef>
                          <a:spcPts val="0"/>
                        </a:spcBef>
                        <a:spcAft>
                          <a:spcPts val="300"/>
                        </a:spcAft>
                        <a:buClrTx/>
                        <a:buSzTx/>
                        <a:buFontTx/>
                        <a:buNone/>
                        <a:tabLst/>
                        <a:defRPr/>
                      </a:pPr>
                      <a:r>
                        <a:rPr lang="en-NZ" sz="1600" u="none">
                          <a:solidFill>
                            <a:schemeClr val="tx1"/>
                          </a:solidFill>
                        </a:rPr>
                        <a:t>7</a:t>
                      </a:r>
                      <a:r>
                        <a:rPr lang="en-NZ" sz="1600" u="none" kern="1200">
                          <a:solidFill>
                            <a:schemeClr val="tx1"/>
                          </a:solidFill>
                          <a:latin typeface="+mn-lt"/>
                          <a:ea typeface="+mn-ea"/>
                          <a:cs typeface="+mn-cs"/>
                        </a:rPr>
                        <a:t> August - Edgecumbe Owhata 2 Auto-reclosed</a:t>
                      </a:r>
                    </a:p>
                    <a:p>
                      <a:pPr marL="0" marR="0" lvl="0" indent="0" algn="l" defTabSz="914400" rtl="0" eaLnBrk="1" fontAlgn="auto" latinLnBrk="0" hangingPunct="1">
                        <a:lnSpc>
                          <a:spcPct val="100000"/>
                        </a:lnSpc>
                        <a:spcBef>
                          <a:spcPts val="0"/>
                        </a:spcBef>
                        <a:spcAft>
                          <a:spcPts val="300"/>
                        </a:spcAft>
                        <a:buClrTx/>
                        <a:buSzTx/>
                        <a:buFontTx/>
                        <a:buNone/>
                        <a:tabLst/>
                        <a:defRPr/>
                      </a:pPr>
                      <a:r>
                        <a:rPr lang="en-NZ" sz="1600" u="none" kern="1200">
                          <a:solidFill>
                            <a:schemeClr val="tx1"/>
                          </a:solidFill>
                          <a:latin typeface="+mn-lt"/>
                          <a:ea typeface="+mn-ea"/>
                          <a:cs typeface="+mn-cs"/>
                        </a:rPr>
                        <a:t>7 August - Ohakuri Wairakei 1 Auto-reclosed</a:t>
                      </a:r>
                    </a:p>
                    <a:p>
                      <a:pPr marL="0" marR="0" lvl="0" indent="0" algn="l" defTabSz="914400" rtl="0" eaLnBrk="1" fontAlgn="auto" latinLnBrk="0" hangingPunct="1">
                        <a:lnSpc>
                          <a:spcPct val="100000"/>
                        </a:lnSpc>
                        <a:spcBef>
                          <a:spcPts val="0"/>
                        </a:spcBef>
                        <a:spcAft>
                          <a:spcPts val="300"/>
                        </a:spcAft>
                        <a:buClrTx/>
                        <a:buSzTx/>
                        <a:buFontTx/>
                        <a:buNone/>
                        <a:tabLst/>
                        <a:defRPr/>
                      </a:pPr>
                      <a:r>
                        <a:rPr lang="en-NZ" sz="1600" u="none" kern="1200">
                          <a:solidFill>
                            <a:schemeClr val="tx1"/>
                          </a:solidFill>
                          <a:latin typeface="+mn-lt"/>
                          <a:ea typeface="+mn-ea"/>
                          <a:cs typeface="+mn-cs"/>
                        </a:rPr>
                        <a:t>11 August - Bream Bay T2 Tripped </a:t>
                      </a:r>
                    </a:p>
                    <a:p>
                      <a:pPr marL="0" marR="0" lvl="0" indent="0" algn="l" defTabSz="914400" rtl="0" eaLnBrk="1" fontAlgn="auto" latinLnBrk="0" hangingPunct="1">
                        <a:lnSpc>
                          <a:spcPct val="100000"/>
                        </a:lnSpc>
                        <a:spcBef>
                          <a:spcPts val="0"/>
                        </a:spcBef>
                        <a:spcAft>
                          <a:spcPts val="300"/>
                        </a:spcAft>
                        <a:buClrTx/>
                        <a:buSzTx/>
                        <a:buFontTx/>
                        <a:buNone/>
                        <a:tabLst/>
                        <a:defRPr/>
                      </a:pPr>
                      <a:r>
                        <a:rPr lang="en-NZ" sz="1600" u="none" kern="1200">
                          <a:solidFill>
                            <a:schemeClr val="tx1"/>
                          </a:solidFill>
                          <a:latin typeface="+mn-lt"/>
                          <a:ea typeface="+mn-ea"/>
                          <a:cs typeface="+mn-cs"/>
                        </a:rPr>
                        <a:t>12 August - Tiwai Reduction Line Tripped</a:t>
                      </a:r>
                    </a:p>
                    <a:p>
                      <a:pPr marL="0" marR="0" lvl="0" indent="0" algn="l" defTabSz="914400" rtl="0" eaLnBrk="1" fontAlgn="auto" latinLnBrk="0" hangingPunct="1">
                        <a:lnSpc>
                          <a:spcPct val="100000"/>
                        </a:lnSpc>
                        <a:spcBef>
                          <a:spcPts val="0"/>
                        </a:spcBef>
                        <a:spcAft>
                          <a:spcPts val="300"/>
                        </a:spcAft>
                        <a:buClrTx/>
                        <a:buSzTx/>
                        <a:buFontTx/>
                        <a:buNone/>
                        <a:tabLst/>
                        <a:defRPr/>
                      </a:pPr>
                      <a:r>
                        <a:rPr lang="en-NZ" sz="1600" u="none" kern="1200">
                          <a:solidFill>
                            <a:schemeClr val="tx1"/>
                          </a:solidFill>
                          <a:latin typeface="+mn-lt"/>
                          <a:ea typeface="+mn-ea"/>
                          <a:cs typeface="+mn-cs"/>
                        </a:rPr>
                        <a:t>13 August - Matahina Generation Tripped</a:t>
                      </a:r>
                    </a:p>
                    <a:p>
                      <a:pPr marL="0" marR="0" lvl="0" indent="0" algn="l" defTabSz="914400" rtl="0" eaLnBrk="1" fontAlgn="auto" latinLnBrk="0" hangingPunct="1">
                        <a:lnSpc>
                          <a:spcPct val="100000"/>
                        </a:lnSpc>
                        <a:spcBef>
                          <a:spcPts val="0"/>
                        </a:spcBef>
                        <a:spcAft>
                          <a:spcPts val="300"/>
                        </a:spcAft>
                        <a:buClrTx/>
                        <a:buSzTx/>
                        <a:buFontTx/>
                        <a:buNone/>
                        <a:tabLst/>
                        <a:defRPr/>
                      </a:pPr>
                      <a:r>
                        <a:rPr lang="en-NZ" sz="1600" u="none" kern="1200">
                          <a:solidFill>
                            <a:schemeClr val="tx1"/>
                          </a:solidFill>
                          <a:latin typeface="+mn-lt"/>
                          <a:ea typeface="+mn-ea"/>
                          <a:cs typeface="+mn-cs"/>
                        </a:rPr>
                        <a:t>14 August - </a:t>
                      </a:r>
                      <a:r>
                        <a:rPr lang="en-US" sz="1600" u="none" kern="1200">
                          <a:solidFill>
                            <a:schemeClr val="tx1"/>
                          </a:solidFill>
                          <a:latin typeface="+mn-lt"/>
                          <a:ea typeface="+mn-ea"/>
                          <a:cs typeface="+mn-cs"/>
                        </a:rPr>
                        <a:t>Ashburton Timaru Twizel 2 Auto-reclosed </a:t>
                      </a:r>
                    </a:p>
                    <a:p>
                      <a:pPr marL="0" marR="0" lvl="0" indent="0" algn="l" rtl="0" eaLnBrk="1" fontAlgn="auto" latinLnBrk="0" hangingPunct="1">
                        <a:lnSpc>
                          <a:spcPct val="100000"/>
                        </a:lnSpc>
                        <a:spcBef>
                          <a:spcPts val="0"/>
                        </a:spcBef>
                        <a:spcAft>
                          <a:spcPts val="300"/>
                        </a:spcAft>
                        <a:buClrTx/>
                        <a:buSzTx/>
                        <a:buFontTx/>
                        <a:buNone/>
                      </a:pPr>
                      <a:r>
                        <a:rPr lang="en-US" sz="1600" u="none" kern="1200">
                          <a:solidFill>
                            <a:schemeClr val="tx1"/>
                          </a:solidFill>
                          <a:latin typeface="+mn-lt"/>
                          <a:ea typeface="+mn-ea"/>
                          <a:cs typeface="+mn-cs"/>
                        </a:rPr>
                        <a:t>16 August - Penrose STC 1A Tripped, Penrose STC 1B Tripped</a:t>
                      </a:r>
                    </a:p>
                    <a:p>
                      <a:pPr marL="0" marR="0" lvl="0" indent="0" algn="l" rtl="0" eaLnBrk="1" fontAlgn="auto" latinLnBrk="0" hangingPunct="1">
                        <a:lnSpc>
                          <a:spcPct val="100000"/>
                        </a:lnSpc>
                        <a:spcBef>
                          <a:spcPts val="0"/>
                        </a:spcBef>
                        <a:spcAft>
                          <a:spcPts val="300"/>
                        </a:spcAft>
                        <a:buClrTx/>
                        <a:buSzTx/>
                        <a:buFontTx/>
                        <a:buNone/>
                      </a:pPr>
                      <a:r>
                        <a:rPr lang="en-US" sz="1600" u="none" kern="1200">
                          <a:solidFill>
                            <a:schemeClr val="tx1"/>
                          </a:solidFill>
                          <a:latin typeface="+mn-lt"/>
                          <a:ea typeface="+mn-ea"/>
                          <a:cs typeface="+mn-cs"/>
                        </a:rPr>
                        <a:t>17</a:t>
                      </a:r>
                      <a:r>
                        <a:rPr lang="en-US" sz="1600" u="none" kern="1200" noProof="0">
                          <a:solidFill>
                            <a:schemeClr val="tx1"/>
                          </a:solidFill>
                          <a:latin typeface="+mn-lt"/>
                          <a:ea typeface="+mn-ea"/>
                          <a:cs typeface="+mn-cs"/>
                        </a:rPr>
                        <a:t> </a:t>
                      </a:r>
                      <a:r>
                        <a:rPr lang="en-US" sz="1600" u="none" kern="1200">
                          <a:solidFill>
                            <a:schemeClr val="tx1"/>
                          </a:solidFill>
                          <a:latin typeface="+mn-lt"/>
                          <a:ea typeface="+mn-ea"/>
                          <a:cs typeface="+mn-cs"/>
                        </a:rPr>
                        <a:t>August - </a:t>
                      </a:r>
                      <a:r>
                        <a:rPr lang="en-NZ" sz="1600" u="none" kern="1200">
                          <a:solidFill>
                            <a:schemeClr val="tx1"/>
                          </a:solidFill>
                          <a:latin typeface="+mn-lt"/>
                          <a:ea typeface="+mn-ea"/>
                          <a:cs typeface="+mn-cs"/>
                        </a:rPr>
                        <a:t>Wanganui Waverley Auto-reclosed</a:t>
                      </a:r>
                    </a:p>
                    <a:p>
                      <a:pPr marL="0" marR="0" lvl="0" indent="0" algn="l" rtl="0" eaLnBrk="1" fontAlgn="auto" latinLnBrk="0" hangingPunct="1">
                        <a:lnSpc>
                          <a:spcPct val="100000"/>
                        </a:lnSpc>
                        <a:spcBef>
                          <a:spcPts val="0"/>
                        </a:spcBef>
                        <a:spcAft>
                          <a:spcPts val="300"/>
                        </a:spcAft>
                        <a:buClrTx/>
                        <a:buSzTx/>
                        <a:buFontTx/>
                        <a:buNone/>
                      </a:pPr>
                      <a:r>
                        <a:rPr lang="en-NZ" sz="1600" u="none" kern="1200">
                          <a:solidFill>
                            <a:schemeClr val="tx1"/>
                          </a:solidFill>
                          <a:latin typeface="+mn-lt"/>
                          <a:ea typeface="+mn-ea"/>
                          <a:cs typeface="+mn-cs"/>
                        </a:rPr>
                        <a:t>18</a:t>
                      </a:r>
                      <a:r>
                        <a:rPr lang="en-US" sz="1600" u="none" kern="1200" noProof="0">
                          <a:solidFill>
                            <a:schemeClr val="tx1"/>
                          </a:solidFill>
                          <a:latin typeface="+mn-lt"/>
                          <a:ea typeface="+mn-ea"/>
                          <a:cs typeface="+mn-cs"/>
                        </a:rPr>
                        <a:t> </a:t>
                      </a:r>
                      <a:r>
                        <a:rPr lang="en-NZ" sz="1600" u="none" kern="1200">
                          <a:solidFill>
                            <a:schemeClr val="tx1"/>
                          </a:solidFill>
                          <a:latin typeface="+mn-lt"/>
                          <a:ea typeface="+mn-ea"/>
                          <a:cs typeface="+mn-cs"/>
                        </a:rPr>
                        <a:t>August - Islington Southbrook 1 Auto-reclosed</a:t>
                      </a:r>
                    </a:p>
                    <a:p>
                      <a:pPr marL="0" marR="0" lvl="0" indent="0" algn="l" rtl="0" eaLnBrk="1" fontAlgn="auto" latinLnBrk="0" hangingPunct="1">
                        <a:lnSpc>
                          <a:spcPct val="100000"/>
                        </a:lnSpc>
                        <a:spcBef>
                          <a:spcPts val="0"/>
                        </a:spcBef>
                        <a:spcAft>
                          <a:spcPts val="300"/>
                        </a:spcAft>
                        <a:buClrTx/>
                        <a:buSzTx/>
                        <a:buFontTx/>
                        <a:buNone/>
                      </a:pPr>
                      <a:r>
                        <a:rPr lang="en-NZ" sz="1600" u="none" kern="1200">
                          <a:solidFill>
                            <a:schemeClr val="tx1"/>
                          </a:solidFill>
                          <a:latin typeface="+mn-lt"/>
                          <a:ea typeface="+mn-ea"/>
                          <a:cs typeface="+mn-cs"/>
                        </a:rPr>
                        <a:t>18</a:t>
                      </a:r>
                      <a:r>
                        <a:rPr lang="en-US" sz="1600" u="none" kern="1200" noProof="0">
                          <a:solidFill>
                            <a:schemeClr val="tx1"/>
                          </a:solidFill>
                          <a:latin typeface="+mn-lt"/>
                          <a:ea typeface="+mn-ea"/>
                          <a:cs typeface="+mn-cs"/>
                        </a:rPr>
                        <a:t> </a:t>
                      </a:r>
                      <a:r>
                        <a:rPr lang="en-NZ" sz="1600" u="none" kern="1200">
                          <a:solidFill>
                            <a:schemeClr val="tx1"/>
                          </a:solidFill>
                          <a:latin typeface="+mn-lt"/>
                          <a:ea typeface="+mn-ea"/>
                          <a:cs typeface="+mn-cs"/>
                        </a:rPr>
                        <a:t>August - Tiwai Reduction Line Tripped</a:t>
                      </a:r>
                    </a:p>
                    <a:p>
                      <a:pPr marL="0" marR="0" lvl="0" indent="0" algn="l" rtl="0" eaLnBrk="1" fontAlgn="auto" latinLnBrk="0" hangingPunct="1">
                        <a:lnSpc>
                          <a:spcPct val="100000"/>
                        </a:lnSpc>
                        <a:spcBef>
                          <a:spcPts val="0"/>
                        </a:spcBef>
                        <a:spcAft>
                          <a:spcPts val="300"/>
                        </a:spcAft>
                        <a:buClrTx/>
                        <a:buSzTx/>
                        <a:buFontTx/>
                        <a:buNone/>
                      </a:pPr>
                      <a:r>
                        <a:rPr lang="en-NZ" sz="1600" u="none" kern="1200">
                          <a:solidFill>
                            <a:schemeClr val="tx1"/>
                          </a:solidFill>
                          <a:latin typeface="+mn-lt"/>
                          <a:ea typeface="+mn-ea"/>
                          <a:cs typeface="+mn-cs"/>
                        </a:rPr>
                        <a:t>18</a:t>
                      </a:r>
                      <a:r>
                        <a:rPr lang="en-US" sz="1600" u="none" kern="1200" noProof="0">
                          <a:solidFill>
                            <a:schemeClr val="tx1"/>
                          </a:solidFill>
                          <a:latin typeface="+mn-lt"/>
                          <a:ea typeface="+mn-ea"/>
                          <a:cs typeface="+mn-cs"/>
                        </a:rPr>
                        <a:t> </a:t>
                      </a:r>
                      <a:r>
                        <a:rPr lang="en-NZ" sz="1600" u="none" kern="1200">
                          <a:solidFill>
                            <a:schemeClr val="tx1"/>
                          </a:solidFill>
                          <a:latin typeface="+mn-lt"/>
                          <a:ea typeface="+mn-ea"/>
                          <a:cs typeface="+mn-cs"/>
                        </a:rPr>
                        <a:t>August - </a:t>
                      </a:r>
                      <a:r>
                        <a:rPr lang="en-NZ" sz="1600" u="none" kern="1200" noProof="0">
                          <a:solidFill>
                            <a:schemeClr val="tx1"/>
                          </a:solidFill>
                          <a:latin typeface="+mn-lt"/>
                          <a:ea typeface="+mn-ea"/>
                          <a:cs typeface="+mn-cs"/>
                        </a:rPr>
                        <a:t>Huirangi T6 Tripped</a:t>
                      </a:r>
                    </a:p>
                    <a:p>
                      <a:pPr marL="0" marR="0" lvl="0" indent="0" algn="l">
                        <a:lnSpc>
                          <a:spcPct val="100000"/>
                        </a:lnSpc>
                        <a:spcBef>
                          <a:spcPts val="0"/>
                        </a:spcBef>
                        <a:spcAft>
                          <a:spcPts val="300"/>
                        </a:spcAft>
                        <a:buClrTx/>
                        <a:buSzTx/>
                        <a:buFontTx/>
                        <a:buNone/>
                      </a:pPr>
                      <a:r>
                        <a:rPr lang="en-NZ" sz="1600" u="none" kern="1200" noProof="0">
                          <a:solidFill>
                            <a:srgbClr val="FF0000"/>
                          </a:solidFill>
                          <a:latin typeface="+mn-lt"/>
                          <a:ea typeface="+mn-ea"/>
                          <a:cs typeface="+mn-cs"/>
                        </a:rPr>
                        <a:t>19 August - WRN </a:t>
                      </a:r>
                      <a:r>
                        <a:rPr lang="en-NZ" sz="1600" b="0" i="0" u="none" strike="noStrike" kern="1200" noProof="0">
                          <a:solidFill>
                            <a:srgbClr val="FF0000"/>
                          </a:solidFill>
                        </a:rPr>
                        <a:t>Insufficient transmission capacity Hawkes Bay</a:t>
                      </a:r>
                      <a:r>
                        <a:rPr lang="en-NZ" sz="1600" u="none" kern="1200" noProof="0">
                          <a:solidFill>
                            <a:srgbClr val="FF0000"/>
                          </a:solidFill>
                          <a:latin typeface="+mn-lt"/>
                          <a:ea typeface="+mn-ea"/>
                          <a:cs typeface="+mn-cs"/>
                        </a:rPr>
                        <a:t> (20/8)</a:t>
                      </a:r>
                    </a:p>
                  </a:txBody>
                  <a:tcPr>
                    <a:solidFill>
                      <a:schemeClr val="bg1"/>
                    </a:solidFill>
                  </a:tcPr>
                </a:tc>
                <a:extLst>
                  <a:ext uri="{0D108BD9-81ED-4DB2-BD59-A6C34878D82A}">
                    <a16:rowId xmlns:a16="http://schemas.microsoft.com/office/drawing/2014/main" val="1434444186"/>
                  </a:ext>
                </a:extLst>
              </a:tr>
            </a:tbl>
          </a:graphicData>
        </a:graphic>
      </p:graphicFrame>
      <p:sp>
        <p:nvSpPr>
          <p:cNvPr id="3" name="TextBox 2">
            <a:extLst>
              <a:ext uri="{FF2B5EF4-FFF2-40B4-BE49-F238E27FC236}">
                <a16:creationId xmlns:a16="http://schemas.microsoft.com/office/drawing/2014/main" id="{94EADAD8-8287-E88A-6FB5-E72A32812396}"/>
              </a:ext>
            </a:extLst>
          </p:cNvPr>
          <p:cNvSpPr txBox="1"/>
          <p:nvPr/>
        </p:nvSpPr>
        <p:spPr>
          <a:xfrm>
            <a:off x="10086437" y="6219567"/>
            <a:ext cx="1803699" cy="215444"/>
          </a:xfrm>
          <a:prstGeom prst="rect">
            <a:avLst/>
          </a:prstGeom>
          <a:noFill/>
        </p:spPr>
        <p:txBody>
          <a:bodyPr wrap="none" rtlCol="0">
            <a:spAutoFit/>
          </a:bodyPr>
          <a:lstStyle/>
          <a:p>
            <a:r>
              <a:rPr lang="en-US" sz="800"/>
              <a:t>For the fortnight August 5</a:t>
            </a:r>
            <a:r>
              <a:rPr lang="en-US" sz="800" baseline="30000"/>
              <a:t>th</a:t>
            </a:r>
            <a:r>
              <a:rPr lang="en-US" sz="800"/>
              <a:t> – 17</a:t>
            </a:r>
            <a:r>
              <a:rPr lang="en-US" sz="800" baseline="30000"/>
              <a:t>th</a:t>
            </a:r>
            <a:r>
              <a:rPr lang="en-US" sz="800"/>
              <a:t> 2025</a:t>
            </a:r>
            <a:endParaRPr lang="en-NZ" sz="800"/>
          </a:p>
        </p:txBody>
      </p:sp>
    </p:spTree>
    <p:extLst>
      <p:ext uri="{BB962C8B-B14F-4D97-AF65-F5344CB8AC3E}">
        <p14:creationId xmlns:p14="http://schemas.microsoft.com/office/powerpoint/2010/main" val="37168241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26FB99A-E4CA-24F5-2923-73F1EE804C0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397768A-B6F6-839E-5E18-F7924DF3BECD}"/>
              </a:ext>
            </a:extLst>
          </p:cNvPr>
          <p:cNvSpPr>
            <a:spLocks noGrp="1"/>
          </p:cNvSpPr>
          <p:nvPr>
            <p:ph type="ctrTitle"/>
          </p:nvPr>
        </p:nvSpPr>
        <p:spPr>
          <a:xfrm>
            <a:off x="695324" y="5104969"/>
            <a:ext cx="11249026" cy="647650"/>
          </a:xfrm>
        </p:spPr>
        <p:txBody>
          <a:bodyPr>
            <a:noAutofit/>
          </a:bodyPr>
          <a:lstStyle/>
          <a:p>
            <a:r>
              <a:rPr lang="en-US" sz="3600"/>
              <a:t>CACTIS Consultation</a:t>
            </a:r>
            <a:endParaRPr lang="en-US"/>
          </a:p>
        </p:txBody>
      </p:sp>
      <p:sp>
        <p:nvSpPr>
          <p:cNvPr id="5" name="Subtitle 1">
            <a:extLst>
              <a:ext uri="{FF2B5EF4-FFF2-40B4-BE49-F238E27FC236}">
                <a16:creationId xmlns:a16="http://schemas.microsoft.com/office/drawing/2014/main" id="{D452285E-4B24-78F6-8146-5F6B09DFDB0D}"/>
              </a:ext>
            </a:extLst>
          </p:cNvPr>
          <p:cNvSpPr>
            <a:spLocks noGrp="1"/>
          </p:cNvSpPr>
          <p:nvPr>
            <p:ph type="subTitle" idx="4294967295"/>
          </p:nvPr>
        </p:nvSpPr>
        <p:spPr>
          <a:xfrm>
            <a:off x="1404938" y="1330325"/>
            <a:ext cx="10787062" cy="5121275"/>
          </a:xfrm>
        </p:spPr>
        <p:txBody>
          <a:bodyPr vert="horz" lIns="91440" tIns="45720" rIns="91440" bIns="45720" rtlCol="0" anchor="t">
            <a:normAutofit/>
          </a:bodyPr>
          <a:lstStyle/>
          <a:p>
            <a:endParaRPr lang="en-NZ" sz="2400" b="1">
              <a:solidFill>
                <a:srgbClr val="000000"/>
              </a:solidFill>
              <a:latin typeface="Calibri" panose="020F0502020204030204"/>
              <a:cs typeface="Calibri"/>
            </a:endParaRPr>
          </a:p>
          <a:p>
            <a:endParaRPr lang="en-NZ" sz="2400">
              <a:solidFill>
                <a:schemeClr val="tx1"/>
              </a:solidFill>
              <a:latin typeface="+mn-lt"/>
              <a:ea typeface="Calibri"/>
              <a:cs typeface="Calibri"/>
            </a:endParaRPr>
          </a:p>
        </p:txBody>
      </p:sp>
      <p:sp>
        <p:nvSpPr>
          <p:cNvPr id="7" name="Rectangle 6">
            <a:extLst>
              <a:ext uri="{FF2B5EF4-FFF2-40B4-BE49-F238E27FC236}">
                <a16:creationId xmlns:a16="http://schemas.microsoft.com/office/drawing/2014/main" id="{C8A73615-BA75-A0E5-406A-38836CE6BF7E}"/>
              </a:ext>
            </a:extLst>
          </p:cNvPr>
          <p:cNvSpPr/>
          <p:nvPr/>
        </p:nvSpPr>
        <p:spPr>
          <a:xfrm>
            <a:off x="545040" y="1296090"/>
            <a:ext cx="10800000" cy="2308324"/>
          </a:xfrm>
          <a:prstGeom prst="rect">
            <a:avLst/>
          </a:prstGeom>
        </p:spPr>
        <p:txBody>
          <a:bodyPr wrap="square">
            <a:noAutofit/>
          </a:bodyPr>
          <a:lstStyle/>
          <a:p>
            <a:pPr marL="285750" indent="-285750">
              <a:buFont typeface="Arial" panose="020B0604020202020204" pitchFamily="34" charset="0"/>
              <a:buChar char="•"/>
            </a:pPr>
            <a:endParaRPr lang="en-NZ" sz="2400"/>
          </a:p>
        </p:txBody>
      </p:sp>
      <p:sp>
        <p:nvSpPr>
          <p:cNvPr id="4" name="Rectangle 3">
            <a:extLst>
              <a:ext uri="{FF2B5EF4-FFF2-40B4-BE49-F238E27FC236}">
                <a16:creationId xmlns:a16="http://schemas.microsoft.com/office/drawing/2014/main" id="{27133EE5-2D16-4A2D-9C6C-A18DEABF188A}"/>
              </a:ext>
            </a:extLst>
          </p:cNvPr>
          <p:cNvSpPr/>
          <p:nvPr/>
        </p:nvSpPr>
        <p:spPr>
          <a:xfrm>
            <a:off x="545040" y="1340522"/>
            <a:ext cx="10800000" cy="4968203"/>
          </a:xfrm>
          <a:prstGeom prst="rect">
            <a:avLst/>
          </a:prstGeom>
        </p:spPr>
        <p:txBody>
          <a:bodyPr wrap="square" lIns="91440" tIns="45720" rIns="91440" bIns="45720" anchor="t">
            <a:noAutofit/>
          </a:bodyPr>
          <a:lstStyle/>
          <a:p>
            <a:pPr lvl="1"/>
            <a:endParaRPr lang="en-NZ" sz="2400">
              <a:cs typeface="Calibri"/>
            </a:endParaRPr>
          </a:p>
          <a:p>
            <a:pPr lvl="1"/>
            <a:endParaRPr lang="en-NZ" sz="2400">
              <a:cs typeface="Calibri"/>
            </a:endParaRPr>
          </a:p>
          <a:p>
            <a:pPr lvl="1"/>
            <a:r>
              <a:rPr lang="en-NZ" sz="2400">
                <a:cs typeface="Calibri"/>
              </a:rPr>
              <a:t>     </a:t>
            </a:r>
          </a:p>
          <a:p>
            <a:pPr lvl="1"/>
            <a:endParaRPr lang="en-NZ" sz="2400">
              <a:cs typeface="Calibri"/>
            </a:endParaRPr>
          </a:p>
          <a:p>
            <a:pPr lvl="1"/>
            <a:endParaRPr lang="en-NZ" sz="2400"/>
          </a:p>
          <a:p>
            <a:pPr lvl="1"/>
            <a:r>
              <a:rPr lang="en-NZ" sz="2400">
                <a:cs typeface="Calibri"/>
              </a:rPr>
              <a:t>  </a:t>
            </a:r>
          </a:p>
          <a:p>
            <a:pPr lvl="1"/>
            <a:endParaRPr lang="en-NZ" sz="2400">
              <a:cs typeface="Calibri"/>
            </a:endParaRPr>
          </a:p>
          <a:p>
            <a:endParaRPr lang="en-NZ" sz="2400">
              <a:cs typeface="Calibri"/>
            </a:endParaRPr>
          </a:p>
        </p:txBody>
      </p:sp>
    </p:spTree>
    <p:extLst>
      <p:ext uri="{BB962C8B-B14F-4D97-AF65-F5344CB8AC3E}">
        <p14:creationId xmlns:p14="http://schemas.microsoft.com/office/powerpoint/2010/main" val="22251412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67FCD6C-D99B-0B42-AA71-2D951FC60230}"/>
              </a:ext>
            </a:extLst>
          </p:cNvPr>
          <p:cNvSpPr>
            <a:spLocks noGrp="1"/>
          </p:cNvSpPr>
          <p:nvPr>
            <p:ph type="body" sz="quarter" idx="10"/>
          </p:nvPr>
        </p:nvSpPr>
        <p:spPr>
          <a:xfrm>
            <a:off x="2735686" y="1887915"/>
            <a:ext cx="6636914" cy="1450852"/>
          </a:xfrm>
        </p:spPr>
        <p:txBody>
          <a:bodyPr vert="horz" lIns="91440" tIns="45720" rIns="91440" bIns="45720" rtlCol="0" anchor="t">
            <a:noAutofit/>
          </a:bodyPr>
          <a:lstStyle/>
          <a:p>
            <a:pPr marL="342900" indent="-342900">
              <a:buFont typeface="Arial" panose="020B0604020202020204" pitchFamily="34" charset="0"/>
              <a:buChar char="•"/>
            </a:pPr>
            <a:r>
              <a:rPr lang="en-US" sz="2000">
                <a:latin typeface="Matter"/>
                <a:cs typeface="Matter"/>
              </a:rPr>
              <a:t>Part of Authority's Future System Resilience </a:t>
            </a:r>
            <a:r>
              <a:rPr lang="en-US" sz="2000" err="1">
                <a:latin typeface="Matter"/>
                <a:cs typeface="Matter"/>
              </a:rPr>
              <a:t>Programme</a:t>
            </a:r>
            <a:endParaRPr lang="en-US" sz="2000"/>
          </a:p>
          <a:p>
            <a:pPr marL="342900" indent="-342900">
              <a:buFont typeface="Arial" panose="020B0604020202020204" pitchFamily="34" charset="0"/>
              <a:buChar char="•"/>
            </a:pPr>
            <a:r>
              <a:rPr lang="en-US" sz="2000"/>
              <a:t>Based on Technical Codes A and C</a:t>
            </a:r>
          </a:p>
          <a:p>
            <a:pPr marL="342900" indent="-342900">
              <a:buFont typeface="Arial" panose="020B0604020202020204" pitchFamily="34" charset="0"/>
              <a:buChar char="•"/>
            </a:pPr>
            <a:r>
              <a:rPr lang="en-US" sz="2000"/>
              <a:t>Revised technical requirements for asset owners</a:t>
            </a:r>
          </a:p>
          <a:p>
            <a:endParaRPr lang="en-US" sz="2000"/>
          </a:p>
        </p:txBody>
      </p:sp>
      <p:sp>
        <p:nvSpPr>
          <p:cNvPr id="4" name="Title 3">
            <a:extLst>
              <a:ext uri="{FF2B5EF4-FFF2-40B4-BE49-F238E27FC236}">
                <a16:creationId xmlns:a16="http://schemas.microsoft.com/office/drawing/2014/main" id="{C8B7597F-C6DA-E24D-8B61-BA8E28241539}"/>
              </a:ext>
            </a:extLst>
          </p:cNvPr>
          <p:cNvSpPr>
            <a:spLocks noGrp="1"/>
          </p:cNvSpPr>
          <p:nvPr>
            <p:ph type="ctrTitle"/>
          </p:nvPr>
        </p:nvSpPr>
        <p:spPr>
          <a:xfrm>
            <a:off x="695324" y="880761"/>
            <a:ext cx="8839191" cy="647650"/>
          </a:xfrm>
        </p:spPr>
        <p:txBody>
          <a:bodyPr>
            <a:noAutofit/>
          </a:bodyPr>
          <a:lstStyle/>
          <a:p>
            <a:r>
              <a:rPr lang="en-US" sz="2400"/>
              <a:t>Consultation Open: </a:t>
            </a:r>
            <a:r>
              <a:rPr lang="en-US" sz="2400" b="0"/>
              <a:t>Proposed Connecting Asset Commissioning Testing and Information Standard (CACTIS)</a:t>
            </a:r>
          </a:p>
        </p:txBody>
      </p:sp>
      <p:pic>
        <p:nvPicPr>
          <p:cNvPr id="7" name="Picture 6" descr="A blue and white logo with two people sitting at a table&#10;&#10;AI-generated content may be incorrect.">
            <a:extLst>
              <a:ext uri="{FF2B5EF4-FFF2-40B4-BE49-F238E27FC236}">
                <a16:creationId xmlns:a16="http://schemas.microsoft.com/office/drawing/2014/main" id="{F438D540-9D36-E017-C121-E6587F62FF1B}"/>
              </a:ext>
            </a:extLst>
          </p:cNvPr>
          <p:cNvPicPr>
            <a:picLocks noChangeAspect="1"/>
          </p:cNvPicPr>
          <p:nvPr/>
        </p:nvPicPr>
        <p:blipFill>
          <a:blip r:embed="rId3"/>
          <a:stretch>
            <a:fillRect/>
          </a:stretch>
        </p:blipFill>
        <p:spPr>
          <a:xfrm>
            <a:off x="695324" y="1728584"/>
            <a:ext cx="1784483" cy="1784483"/>
          </a:xfrm>
          <a:prstGeom prst="rect">
            <a:avLst/>
          </a:prstGeom>
        </p:spPr>
      </p:pic>
      <p:pic>
        <p:nvPicPr>
          <p:cNvPr id="9" name="Picture 8" descr="A computer screen with a chat bubble and people in it&#10;&#10;AI-generated content may be incorrect.">
            <a:extLst>
              <a:ext uri="{FF2B5EF4-FFF2-40B4-BE49-F238E27FC236}">
                <a16:creationId xmlns:a16="http://schemas.microsoft.com/office/drawing/2014/main" id="{89A4F237-9FE9-C0C7-0245-E4489A92B042}"/>
              </a:ext>
            </a:extLst>
          </p:cNvPr>
          <p:cNvPicPr>
            <a:picLocks noChangeAspect="1"/>
          </p:cNvPicPr>
          <p:nvPr/>
        </p:nvPicPr>
        <p:blipFill>
          <a:blip r:embed="rId4"/>
          <a:stretch>
            <a:fillRect/>
          </a:stretch>
        </p:blipFill>
        <p:spPr>
          <a:xfrm>
            <a:off x="725804" y="4094477"/>
            <a:ext cx="1784483" cy="1784483"/>
          </a:xfrm>
          <a:prstGeom prst="rect">
            <a:avLst/>
          </a:prstGeom>
        </p:spPr>
      </p:pic>
      <p:sp>
        <p:nvSpPr>
          <p:cNvPr id="10" name="Text Placeholder 4">
            <a:extLst>
              <a:ext uri="{FF2B5EF4-FFF2-40B4-BE49-F238E27FC236}">
                <a16:creationId xmlns:a16="http://schemas.microsoft.com/office/drawing/2014/main" id="{A2F68477-1C15-4735-F343-36AABFF1492D}"/>
              </a:ext>
            </a:extLst>
          </p:cNvPr>
          <p:cNvSpPr txBox="1">
            <a:spLocks/>
          </p:cNvSpPr>
          <p:nvPr/>
        </p:nvSpPr>
        <p:spPr>
          <a:xfrm>
            <a:off x="2932538" y="3768041"/>
            <a:ext cx="8154561" cy="4686037"/>
          </a:xfrm>
          <a:prstGeom prst="rect">
            <a:avLst/>
          </a:prstGeom>
        </p:spPr>
        <p:txBody>
          <a:bodyPr vert="horz" lIns="91440" tIns="45720" rIns="91440" bIns="45720" numCol="2"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A3DB"/>
                </a:solidFill>
                <a:latin typeface="Matter" pitchFamily="2" charset="77"/>
                <a:ea typeface="+mn-ea"/>
                <a:cs typeface="Matter"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atter" pitchFamily="2" charset="77"/>
                <a:ea typeface="+mn-ea"/>
                <a:cs typeface="Matter"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atter" pitchFamily="2" charset="77"/>
                <a:ea typeface="+mn-ea"/>
                <a:cs typeface="Matter"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u="sng">
                <a:latin typeface="Matter"/>
                <a:cs typeface="Matter"/>
              </a:rPr>
              <a:t>CACTIS covers:</a:t>
            </a:r>
          </a:p>
          <a:p>
            <a:pPr marL="457200" indent="-457200">
              <a:buFont typeface="+mj-lt"/>
              <a:buAutoNum type="arabicPeriod"/>
            </a:pPr>
            <a:r>
              <a:rPr lang="en-US" sz="2000">
                <a:latin typeface="Matter"/>
                <a:cs typeface="Matter"/>
              </a:rPr>
              <a:t>Timeframes</a:t>
            </a:r>
            <a:endParaRPr lang="en-US" sz="2000"/>
          </a:p>
          <a:p>
            <a:pPr marL="457200" indent="-457200">
              <a:buFont typeface="+mj-lt"/>
              <a:buAutoNum type="arabicPeriod"/>
            </a:pPr>
            <a:r>
              <a:rPr lang="en-US" sz="2000"/>
              <a:t>Commissioning Plans</a:t>
            </a:r>
          </a:p>
          <a:p>
            <a:pPr marL="457200" indent="-457200">
              <a:buFont typeface="+mj-lt"/>
              <a:buAutoNum type="arabicPeriod"/>
            </a:pPr>
            <a:r>
              <a:rPr lang="en-US" sz="2000"/>
              <a:t>Asset Capability Statements</a:t>
            </a:r>
          </a:p>
          <a:p>
            <a:pPr marL="457200" indent="-457200">
              <a:buFont typeface="+mj-lt"/>
              <a:buAutoNum type="arabicPeriod"/>
            </a:pPr>
            <a:r>
              <a:rPr lang="en-US" sz="2000"/>
              <a:t>Modelling</a:t>
            </a:r>
          </a:p>
          <a:p>
            <a:pPr marL="457200" indent="-457200">
              <a:buFont typeface="+mj-lt"/>
              <a:buAutoNum type="arabicPeriod"/>
            </a:pPr>
            <a:r>
              <a:rPr lang="en-US" sz="2000"/>
              <a:t>Connection Studies</a:t>
            </a:r>
          </a:p>
          <a:p>
            <a:pPr marL="457200" indent="-457200">
              <a:buFont typeface="+mj-lt"/>
              <a:buAutoNum type="arabicPeriod"/>
            </a:pPr>
            <a:endParaRPr lang="en-US" sz="2000"/>
          </a:p>
          <a:p>
            <a:pPr marL="457200" indent="-457200">
              <a:buFont typeface="+mj-lt"/>
              <a:buAutoNum type="arabicPeriod"/>
            </a:pPr>
            <a:endParaRPr lang="en-US" sz="2000"/>
          </a:p>
          <a:p>
            <a:pPr marL="457200" indent="-457200">
              <a:buFont typeface="+mj-lt"/>
              <a:buAutoNum type="arabicPeriod"/>
            </a:pPr>
            <a:endParaRPr lang="en-US" sz="2000"/>
          </a:p>
          <a:p>
            <a:pPr marL="457200" indent="-457200">
              <a:buFont typeface="+mj-lt"/>
              <a:buAutoNum type="arabicPeriod"/>
            </a:pPr>
            <a:endParaRPr lang="en-US" sz="2000"/>
          </a:p>
          <a:p>
            <a:pPr marL="457200" indent="-457200">
              <a:buFont typeface="+mj-lt"/>
              <a:buAutoNum type="arabicPeriod"/>
            </a:pPr>
            <a:endParaRPr lang="en-US" sz="2000"/>
          </a:p>
          <a:p>
            <a:pPr marL="457200" indent="-457200">
              <a:buFont typeface="+mj-lt"/>
              <a:buAutoNum type="arabicPeriod"/>
            </a:pPr>
            <a:r>
              <a:rPr lang="en-US" sz="2000"/>
              <a:t>Test Plans</a:t>
            </a:r>
          </a:p>
          <a:p>
            <a:pPr marL="457200" indent="-457200">
              <a:buFont typeface="+mj-lt"/>
              <a:buAutoNum type="arabicPeriod"/>
            </a:pPr>
            <a:r>
              <a:rPr lang="en-US" sz="2000"/>
              <a:t>Testing</a:t>
            </a:r>
          </a:p>
          <a:p>
            <a:pPr marL="457200" indent="-457200">
              <a:buFont typeface="+mj-lt"/>
              <a:buAutoNum type="arabicPeriod"/>
            </a:pPr>
            <a:r>
              <a:rPr lang="en-US" sz="2000"/>
              <a:t>Operational Communications</a:t>
            </a:r>
          </a:p>
          <a:p>
            <a:pPr marL="457200" indent="-457200">
              <a:buFont typeface="+mj-lt"/>
              <a:buAutoNum type="arabicPeriod"/>
            </a:pPr>
            <a:r>
              <a:rPr lang="en-US" sz="2000"/>
              <a:t>High Speed Data</a:t>
            </a:r>
          </a:p>
        </p:txBody>
      </p:sp>
      <p:pic>
        <p:nvPicPr>
          <p:cNvPr id="11" name="Picture 10">
            <a:extLst>
              <a:ext uri="{FF2B5EF4-FFF2-40B4-BE49-F238E27FC236}">
                <a16:creationId xmlns:a16="http://schemas.microsoft.com/office/drawing/2014/main" id="{A2209230-757E-DE6E-4057-9170F3109651}"/>
              </a:ext>
            </a:extLst>
          </p:cNvPr>
          <p:cNvPicPr>
            <a:picLocks noChangeAspect="1"/>
          </p:cNvPicPr>
          <p:nvPr/>
        </p:nvPicPr>
        <p:blipFill>
          <a:blip r:embed="rId5"/>
          <a:stretch>
            <a:fillRect/>
          </a:stretch>
        </p:blipFill>
        <p:spPr>
          <a:xfrm>
            <a:off x="9803094" y="36399"/>
            <a:ext cx="2342763" cy="3364271"/>
          </a:xfrm>
          <a:prstGeom prst="rect">
            <a:avLst/>
          </a:prstGeom>
        </p:spPr>
      </p:pic>
    </p:spTree>
    <p:extLst>
      <p:ext uri="{BB962C8B-B14F-4D97-AF65-F5344CB8AC3E}">
        <p14:creationId xmlns:p14="http://schemas.microsoft.com/office/powerpoint/2010/main" val="31526333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91A460E-3A87-505D-4B47-4934225BE460}"/>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56CB2D31-9254-4EA7-F479-DA4E804940E1}"/>
              </a:ext>
            </a:extLst>
          </p:cNvPr>
          <p:cNvSpPr>
            <a:spLocks noGrp="1"/>
          </p:cNvSpPr>
          <p:nvPr>
            <p:ph type="body" sz="quarter" idx="10"/>
          </p:nvPr>
        </p:nvSpPr>
        <p:spPr>
          <a:xfrm>
            <a:off x="2816225" y="1682992"/>
            <a:ext cx="7600950" cy="1993660"/>
          </a:xfrm>
        </p:spPr>
        <p:txBody>
          <a:bodyPr>
            <a:normAutofit fontScale="92500" lnSpcReduction="10000"/>
          </a:bodyPr>
          <a:lstStyle/>
          <a:p>
            <a:pPr marL="342900" indent="-342900">
              <a:buFont typeface="Arial" panose="020B0604020202020204" pitchFamily="34" charset="0"/>
              <a:buChar char="•"/>
            </a:pPr>
            <a:r>
              <a:rPr lang="en-US"/>
              <a:t>Supports system security</a:t>
            </a:r>
          </a:p>
          <a:p>
            <a:pPr marL="342900" indent="-342900">
              <a:buFont typeface="Arial" panose="020B0604020202020204" pitchFamily="34" charset="0"/>
              <a:buChar char="•"/>
            </a:pPr>
            <a:r>
              <a:rPr lang="en-US"/>
              <a:t>Improves consistency and enforceability</a:t>
            </a:r>
          </a:p>
          <a:p>
            <a:pPr marL="342900" indent="-342900">
              <a:buFont typeface="Arial" panose="020B0604020202020204" pitchFamily="34" charset="0"/>
              <a:buChar char="•"/>
            </a:pPr>
            <a:r>
              <a:rPr lang="en-US"/>
              <a:t>Leads to more responsive Code updates</a:t>
            </a:r>
          </a:p>
          <a:p>
            <a:pPr marL="342900" indent="-342900">
              <a:buFont typeface="Arial" panose="020B0604020202020204" pitchFamily="34" charset="0"/>
              <a:buChar char="•"/>
            </a:pPr>
            <a:r>
              <a:rPr lang="en-US"/>
              <a:t>Accelerates integration of new technologies</a:t>
            </a:r>
          </a:p>
          <a:p>
            <a:pPr marL="342900" indent="-342900">
              <a:buFont typeface="Arial" panose="020B0604020202020204" pitchFamily="34" charset="0"/>
              <a:buChar char="•"/>
            </a:pPr>
            <a:r>
              <a:rPr lang="en-US"/>
              <a:t>Aligns with industry trends</a:t>
            </a:r>
          </a:p>
          <a:p>
            <a:endParaRPr lang="en-US"/>
          </a:p>
          <a:p>
            <a:endParaRPr lang="en-US"/>
          </a:p>
          <a:p>
            <a:endParaRPr lang="en-US"/>
          </a:p>
        </p:txBody>
      </p:sp>
      <p:sp>
        <p:nvSpPr>
          <p:cNvPr id="4" name="Title 3">
            <a:extLst>
              <a:ext uri="{FF2B5EF4-FFF2-40B4-BE49-F238E27FC236}">
                <a16:creationId xmlns:a16="http://schemas.microsoft.com/office/drawing/2014/main" id="{8CCB70B3-CFB0-363E-3A5D-87EA0F1C3175}"/>
              </a:ext>
            </a:extLst>
          </p:cNvPr>
          <p:cNvSpPr>
            <a:spLocks noGrp="1"/>
          </p:cNvSpPr>
          <p:nvPr>
            <p:ph type="ctrTitle"/>
          </p:nvPr>
        </p:nvSpPr>
        <p:spPr>
          <a:xfrm>
            <a:off x="695324" y="815474"/>
            <a:ext cx="8839191" cy="647650"/>
          </a:xfrm>
        </p:spPr>
        <p:txBody>
          <a:bodyPr>
            <a:noAutofit/>
          </a:bodyPr>
          <a:lstStyle/>
          <a:p>
            <a:r>
              <a:rPr lang="en-US" sz="2400"/>
              <a:t>Consultation Open: </a:t>
            </a:r>
            <a:r>
              <a:rPr lang="en-US" sz="2400" b="0"/>
              <a:t>Proposed Connecting Asset Commissioning Testing and Information Standard (CACTIS)</a:t>
            </a:r>
          </a:p>
        </p:txBody>
      </p:sp>
      <p:pic>
        <p:nvPicPr>
          <p:cNvPr id="3" name="Picture 2" descr="A group of people sitting at a table&#10;&#10;AI-generated content may be incorrect.">
            <a:extLst>
              <a:ext uri="{FF2B5EF4-FFF2-40B4-BE49-F238E27FC236}">
                <a16:creationId xmlns:a16="http://schemas.microsoft.com/office/drawing/2014/main" id="{25859555-6DB9-50B4-A3DA-1FC10100305C}"/>
              </a:ext>
            </a:extLst>
          </p:cNvPr>
          <p:cNvPicPr>
            <a:picLocks noChangeAspect="1"/>
          </p:cNvPicPr>
          <p:nvPr/>
        </p:nvPicPr>
        <p:blipFill>
          <a:blip r:embed="rId3"/>
          <a:stretch>
            <a:fillRect/>
          </a:stretch>
        </p:blipFill>
        <p:spPr>
          <a:xfrm>
            <a:off x="9534515" y="1128955"/>
            <a:ext cx="2371735" cy="1890755"/>
          </a:xfrm>
          <a:prstGeom prst="rect">
            <a:avLst/>
          </a:prstGeom>
        </p:spPr>
      </p:pic>
      <p:pic>
        <p:nvPicPr>
          <p:cNvPr id="6" name="Picture 5" descr="A blue and white target with an arrow in the center&#10;&#10;AI-generated content may be incorrect.">
            <a:extLst>
              <a:ext uri="{FF2B5EF4-FFF2-40B4-BE49-F238E27FC236}">
                <a16:creationId xmlns:a16="http://schemas.microsoft.com/office/drawing/2014/main" id="{FB0EB8F3-8130-25C3-CA17-DE6DC1F8D8A1}"/>
              </a:ext>
            </a:extLst>
          </p:cNvPr>
          <p:cNvPicPr>
            <a:picLocks noChangeAspect="1"/>
          </p:cNvPicPr>
          <p:nvPr/>
        </p:nvPicPr>
        <p:blipFill>
          <a:blip r:embed="rId4"/>
          <a:stretch>
            <a:fillRect/>
          </a:stretch>
        </p:blipFill>
        <p:spPr>
          <a:xfrm>
            <a:off x="806450" y="1766228"/>
            <a:ext cx="1771650" cy="1770207"/>
          </a:xfrm>
          <a:prstGeom prst="rect">
            <a:avLst/>
          </a:prstGeom>
        </p:spPr>
      </p:pic>
      <p:pic>
        <p:nvPicPr>
          <p:cNvPr id="9" name="Picture 8" descr="A group of people in a circle&#10;&#10;AI-generated content may be incorrect.">
            <a:extLst>
              <a:ext uri="{FF2B5EF4-FFF2-40B4-BE49-F238E27FC236}">
                <a16:creationId xmlns:a16="http://schemas.microsoft.com/office/drawing/2014/main" id="{CE92815B-49A3-1B93-279F-2A247B04D90E}"/>
              </a:ext>
            </a:extLst>
          </p:cNvPr>
          <p:cNvPicPr>
            <a:picLocks noChangeAspect="1"/>
          </p:cNvPicPr>
          <p:nvPr/>
        </p:nvPicPr>
        <p:blipFill>
          <a:blip r:embed="rId5"/>
          <a:stretch>
            <a:fillRect/>
          </a:stretch>
        </p:blipFill>
        <p:spPr>
          <a:xfrm>
            <a:off x="806450" y="4110126"/>
            <a:ext cx="1771650" cy="1771650"/>
          </a:xfrm>
          <a:prstGeom prst="rect">
            <a:avLst/>
          </a:prstGeom>
        </p:spPr>
      </p:pic>
      <p:sp>
        <p:nvSpPr>
          <p:cNvPr id="12" name="Text Placeholder 4">
            <a:extLst>
              <a:ext uri="{FF2B5EF4-FFF2-40B4-BE49-F238E27FC236}">
                <a16:creationId xmlns:a16="http://schemas.microsoft.com/office/drawing/2014/main" id="{6214E2D9-4FF4-E724-A0E8-D62FF295C1FE}"/>
              </a:ext>
            </a:extLst>
          </p:cNvPr>
          <p:cNvSpPr txBox="1">
            <a:spLocks/>
          </p:cNvSpPr>
          <p:nvPr/>
        </p:nvSpPr>
        <p:spPr>
          <a:xfrm>
            <a:off x="2816224" y="4119230"/>
            <a:ext cx="8871239" cy="199366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A3DB"/>
                </a:solidFill>
                <a:latin typeface="Matter" pitchFamily="2" charset="77"/>
                <a:ea typeface="+mn-ea"/>
                <a:cs typeface="Matter"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atter" pitchFamily="2" charset="77"/>
                <a:ea typeface="+mn-ea"/>
                <a:cs typeface="Matter"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atter" pitchFamily="2" charset="77"/>
                <a:ea typeface="+mn-ea"/>
                <a:cs typeface="Matter"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Matter"/>
                <a:cs typeface="Matter"/>
              </a:rPr>
              <a:t>We welcome your feedback!</a:t>
            </a:r>
          </a:p>
          <a:p>
            <a:endParaRPr lang="en-US"/>
          </a:p>
          <a:p>
            <a:r>
              <a:rPr lang="en-US">
                <a:latin typeface="Matter"/>
                <a:cs typeface="Matter"/>
              </a:rPr>
              <a:t>See the </a:t>
            </a:r>
            <a:r>
              <a:rPr lang="en-US">
                <a:latin typeface="Matter"/>
                <a:cs typeface="Matter"/>
                <a:hlinkClick r:id="rId6">
                  <a:extLst>
                    <a:ext uri="{A12FA001-AC4F-418D-AE19-62706E023703}">
                      <ahyp:hlinkClr xmlns:ahyp="http://schemas.microsoft.com/office/drawing/2018/hyperlinkcolor" val="tx"/>
                    </a:ext>
                  </a:extLst>
                </a:hlinkClick>
              </a:rPr>
              <a:t>System Operator Consultations webpage</a:t>
            </a:r>
            <a:r>
              <a:rPr lang="en-US">
                <a:latin typeface="Matter"/>
                <a:cs typeface="Matter"/>
              </a:rPr>
              <a:t>.</a:t>
            </a:r>
          </a:p>
          <a:p>
            <a:r>
              <a:rPr lang="en-US">
                <a:latin typeface="Matter"/>
                <a:cs typeface="Matter"/>
              </a:rPr>
              <a:t>Closing date: 5pm, Monday 29 September 2025</a:t>
            </a:r>
          </a:p>
        </p:txBody>
      </p:sp>
    </p:spTree>
    <p:extLst>
      <p:ext uri="{BB962C8B-B14F-4D97-AF65-F5344CB8AC3E}">
        <p14:creationId xmlns:p14="http://schemas.microsoft.com/office/powerpoint/2010/main" val="14642618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4F8476-D9C1-3348-9107-59228ADD3693}"/>
              </a:ext>
            </a:extLst>
          </p:cNvPr>
          <p:cNvSpPr>
            <a:spLocks noGrp="1"/>
          </p:cNvSpPr>
          <p:nvPr>
            <p:ph type="ctrTitle"/>
          </p:nvPr>
        </p:nvSpPr>
        <p:spPr>
          <a:xfrm>
            <a:off x="325210" y="5192054"/>
            <a:ext cx="11249026" cy="778279"/>
          </a:xfrm>
        </p:spPr>
        <p:txBody>
          <a:bodyPr>
            <a:noAutofit/>
          </a:bodyPr>
          <a:lstStyle/>
          <a:p>
            <a:r>
              <a:rPr lang="en-US"/>
              <a:t>Outage update</a:t>
            </a:r>
          </a:p>
        </p:txBody>
      </p:sp>
      <p:sp>
        <p:nvSpPr>
          <p:cNvPr id="5" name="Subtitle 1">
            <a:extLst>
              <a:ext uri="{FF2B5EF4-FFF2-40B4-BE49-F238E27FC236}">
                <a16:creationId xmlns:a16="http://schemas.microsoft.com/office/drawing/2014/main" id="{5039BCC4-E646-2D9A-10CE-271F6397C3D4}"/>
              </a:ext>
            </a:extLst>
          </p:cNvPr>
          <p:cNvSpPr>
            <a:spLocks noGrp="1"/>
          </p:cNvSpPr>
          <p:nvPr>
            <p:ph type="subTitle" idx="4294967295"/>
          </p:nvPr>
        </p:nvSpPr>
        <p:spPr>
          <a:xfrm>
            <a:off x="1404938" y="1330325"/>
            <a:ext cx="10787062" cy="5121275"/>
          </a:xfrm>
        </p:spPr>
        <p:txBody>
          <a:bodyPr vert="horz" lIns="91440" tIns="45720" rIns="91440" bIns="45720" rtlCol="0" anchor="t">
            <a:normAutofit/>
          </a:bodyPr>
          <a:lstStyle/>
          <a:p>
            <a:endParaRPr lang="en-NZ" sz="2400" b="1">
              <a:solidFill>
                <a:srgbClr val="000000"/>
              </a:solidFill>
              <a:latin typeface="Calibri" panose="020F0502020204030204"/>
              <a:cs typeface="Calibri"/>
            </a:endParaRPr>
          </a:p>
          <a:p>
            <a:endParaRPr lang="en-NZ" sz="2400">
              <a:solidFill>
                <a:schemeClr val="tx1"/>
              </a:solidFill>
              <a:latin typeface="+mn-lt"/>
              <a:ea typeface="Calibri"/>
              <a:cs typeface="Calibri"/>
            </a:endParaRPr>
          </a:p>
        </p:txBody>
      </p:sp>
      <p:sp>
        <p:nvSpPr>
          <p:cNvPr id="7" name="Rectangle 6">
            <a:extLst>
              <a:ext uri="{FF2B5EF4-FFF2-40B4-BE49-F238E27FC236}">
                <a16:creationId xmlns:a16="http://schemas.microsoft.com/office/drawing/2014/main" id="{6FB4A781-F199-484F-BF24-58E337ACA083}"/>
              </a:ext>
            </a:extLst>
          </p:cNvPr>
          <p:cNvSpPr/>
          <p:nvPr/>
        </p:nvSpPr>
        <p:spPr>
          <a:xfrm>
            <a:off x="545040" y="1296090"/>
            <a:ext cx="10800000" cy="2308324"/>
          </a:xfrm>
          <a:prstGeom prst="rect">
            <a:avLst/>
          </a:prstGeom>
        </p:spPr>
        <p:txBody>
          <a:bodyPr wrap="square">
            <a:noAutofit/>
          </a:bodyPr>
          <a:lstStyle/>
          <a:p>
            <a:pPr marL="285750" indent="-285750">
              <a:buFont typeface="Arial" panose="020B0604020202020204" pitchFamily="34" charset="0"/>
              <a:buChar char="•"/>
            </a:pPr>
            <a:endParaRPr lang="en-NZ" sz="2400"/>
          </a:p>
        </p:txBody>
      </p:sp>
      <p:sp>
        <p:nvSpPr>
          <p:cNvPr id="4" name="Rectangle 3">
            <a:extLst>
              <a:ext uri="{FF2B5EF4-FFF2-40B4-BE49-F238E27FC236}">
                <a16:creationId xmlns:a16="http://schemas.microsoft.com/office/drawing/2014/main" id="{C2DE885F-8248-4B00-A4B6-FB2280C15C94}"/>
              </a:ext>
            </a:extLst>
          </p:cNvPr>
          <p:cNvSpPr/>
          <p:nvPr/>
        </p:nvSpPr>
        <p:spPr>
          <a:xfrm>
            <a:off x="545040" y="1340522"/>
            <a:ext cx="10800000" cy="4968203"/>
          </a:xfrm>
          <a:prstGeom prst="rect">
            <a:avLst/>
          </a:prstGeom>
        </p:spPr>
        <p:txBody>
          <a:bodyPr wrap="square" lIns="91440" tIns="45720" rIns="91440" bIns="45720" anchor="t">
            <a:noAutofit/>
          </a:bodyPr>
          <a:lstStyle/>
          <a:p>
            <a:pPr lvl="1"/>
            <a:endParaRPr lang="en-NZ" sz="2400">
              <a:cs typeface="Calibri"/>
            </a:endParaRPr>
          </a:p>
          <a:p>
            <a:pPr lvl="1"/>
            <a:endParaRPr lang="en-NZ" sz="2400">
              <a:cs typeface="Calibri"/>
            </a:endParaRPr>
          </a:p>
          <a:p>
            <a:pPr lvl="1"/>
            <a:r>
              <a:rPr lang="en-NZ" sz="2400">
                <a:cs typeface="Calibri"/>
              </a:rPr>
              <a:t>     </a:t>
            </a:r>
          </a:p>
          <a:p>
            <a:pPr lvl="1"/>
            <a:endParaRPr lang="en-NZ" sz="2400">
              <a:cs typeface="Calibri"/>
            </a:endParaRPr>
          </a:p>
          <a:p>
            <a:pPr lvl="1"/>
            <a:endParaRPr lang="en-NZ" sz="2400"/>
          </a:p>
          <a:p>
            <a:pPr lvl="1"/>
            <a:r>
              <a:rPr lang="en-NZ" sz="2400">
                <a:cs typeface="Calibri"/>
              </a:rPr>
              <a:t>  </a:t>
            </a:r>
          </a:p>
          <a:p>
            <a:pPr lvl="1"/>
            <a:endParaRPr lang="en-NZ" sz="2400">
              <a:cs typeface="Calibri"/>
            </a:endParaRPr>
          </a:p>
          <a:p>
            <a:endParaRPr lang="en-NZ" sz="2400">
              <a:cs typeface="Calibri"/>
            </a:endParaRPr>
          </a:p>
        </p:txBody>
      </p:sp>
    </p:spTree>
    <p:extLst>
      <p:ext uri="{BB962C8B-B14F-4D97-AF65-F5344CB8AC3E}">
        <p14:creationId xmlns:p14="http://schemas.microsoft.com/office/powerpoint/2010/main" val="32765319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52AFD-E1C0-4298-D0A1-F9E97AE8E20D}"/>
              </a:ext>
            </a:extLst>
          </p:cNvPr>
          <p:cNvSpPr>
            <a:spLocks noGrp="1"/>
          </p:cNvSpPr>
          <p:nvPr>
            <p:ph type="title"/>
          </p:nvPr>
        </p:nvSpPr>
        <p:spPr>
          <a:xfrm>
            <a:off x="5715079" y="3843664"/>
            <a:ext cx="5444382" cy="1402470"/>
          </a:xfrm>
        </p:spPr>
        <p:txBody>
          <a:bodyPr anchor="t">
            <a:normAutofit/>
          </a:bodyPr>
          <a:lstStyle/>
          <a:p>
            <a:r>
              <a:rPr lang="en-US" sz="3200"/>
              <a:t>Asset owners</a:t>
            </a:r>
            <a:endParaRPr lang="en-NZ" sz="3200"/>
          </a:p>
        </p:txBody>
      </p:sp>
      <p:pic>
        <p:nvPicPr>
          <p:cNvPr id="5" name="Picture 4">
            <a:extLst>
              <a:ext uri="{FF2B5EF4-FFF2-40B4-BE49-F238E27FC236}">
                <a16:creationId xmlns:a16="http://schemas.microsoft.com/office/drawing/2014/main" id="{022F603A-D577-CF32-EBAD-D26BEEA7B69D}"/>
              </a:ext>
            </a:extLst>
          </p:cNvPr>
          <p:cNvPicPr>
            <a:picLocks noChangeAspect="1"/>
          </p:cNvPicPr>
          <p:nvPr/>
        </p:nvPicPr>
        <p:blipFill>
          <a:blip r:embed="rId4">
            <a:extLst>
              <a:ext uri="{28A0092B-C50C-407E-A947-70E740481C1C}">
                <a14:useLocalDpi xmlns:a14="http://schemas.microsoft.com/office/drawing/2010/main" val="0"/>
              </a:ext>
            </a:extLst>
          </a:blip>
          <a:srcRect l="60"/>
          <a:stretch>
            <a:fillRect/>
          </a:stretch>
        </p:blipFill>
        <p:spPr bwMode="auto">
          <a:xfrm>
            <a:off x="-1" y="10"/>
            <a:ext cx="5151179" cy="6857990"/>
          </a:xfrm>
          <a:prstGeom prst="rect">
            <a:avLst/>
          </a:prstGeom>
          <a:noFill/>
        </p:spPr>
      </p:pic>
      <p:sp>
        <p:nvSpPr>
          <p:cNvPr id="3" name="Content Placeholder 2">
            <a:extLst>
              <a:ext uri="{FF2B5EF4-FFF2-40B4-BE49-F238E27FC236}">
                <a16:creationId xmlns:a16="http://schemas.microsoft.com/office/drawing/2014/main" id="{3904D2E1-ABCC-01B0-9ADC-AC16A34857FF}"/>
              </a:ext>
            </a:extLst>
          </p:cNvPr>
          <p:cNvSpPr>
            <a:spLocks noGrp="1"/>
          </p:cNvSpPr>
          <p:nvPr>
            <p:ph idx="1"/>
          </p:nvPr>
        </p:nvSpPr>
        <p:spPr>
          <a:xfrm>
            <a:off x="5868557" y="4544899"/>
            <a:ext cx="5444382" cy="1033353"/>
          </a:xfrm>
        </p:spPr>
        <p:txBody>
          <a:bodyPr>
            <a:normAutofit/>
          </a:bodyPr>
          <a:lstStyle/>
          <a:p>
            <a:r>
              <a:rPr lang="en-NZ" sz="2000"/>
              <a:t>Check in POCP for detailed dates </a:t>
            </a:r>
          </a:p>
          <a:p>
            <a:r>
              <a:rPr lang="en-NZ" sz="2000"/>
              <a:t>Consider the impact on your own outages</a:t>
            </a:r>
          </a:p>
        </p:txBody>
      </p:sp>
      <p:sp>
        <p:nvSpPr>
          <p:cNvPr id="4" name="TextBox 3">
            <a:extLst>
              <a:ext uri="{FF2B5EF4-FFF2-40B4-BE49-F238E27FC236}">
                <a16:creationId xmlns:a16="http://schemas.microsoft.com/office/drawing/2014/main" id="{DD1743E2-228F-9D25-FE9D-79230AE8083D}"/>
              </a:ext>
            </a:extLst>
          </p:cNvPr>
          <p:cNvSpPr txBox="1"/>
          <p:nvPr/>
        </p:nvSpPr>
        <p:spPr>
          <a:xfrm>
            <a:off x="1851103" y="4683512"/>
            <a:ext cx="802888" cy="646331"/>
          </a:xfrm>
          <a:prstGeom prst="rect">
            <a:avLst/>
          </a:prstGeom>
          <a:noFill/>
        </p:spPr>
        <p:txBody>
          <a:bodyPr wrap="square" rtlCol="0">
            <a:spAutoFit/>
          </a:bodyPr>
          <a:lstStyle/>
          <a:p>
            <a:r>
              <a:rPr lang="en-US"/>
              <a:t>USI	</a:t>
            </a:r>
            <a:endParaRPr lang="en-NZ"/>
          </a:p>
        </p:txBody>
      </p:sp>
      <p:sp>
        <p:nvSpPr>
          <p:cNvPr id="6" name="TextBox 5">
            <a:extLst>
              <a:ext uri="{FF2B5EF4-FFF2-40B4-BE49-F238E27FC236}">
                <a16:creationId xmlns:a16="http://schemas.microsoft.com/office/drawing/2014/main" id="{AC38D520-9C59-D026-F24A-DFD50124C889}"/>
              </a:ext>
            </a:extLst>
          </p:cNvPr>
          <p:cNvSpPr txBox="1"/>
          <p:nvPr/>
        </p:nvSpPr>
        <p:spPr>
          <a:xfrm>
            <a:off x="3553522" y="3105834"/>
            <a:ext cx="802888" cy="646331"/>
          </a:xfrm>
          <a:prstGeom prst="rect">
            <a:avLst/>
          </a:prstGeom>
          <a:noFill/>
        </p:spPr>
        <p:txBody>
          <a:bodyPr wrap="square" rtlCol="0">
            <a:spAutoFit/>
          </a:bodyPr>
          <a:lstStyle/>
          <a:p>
            <a:r>
              <a:rPr lang="en-US"/>
              <a:t>LNI	</a:t>
            </a:r>
            <a:endParaRPr lang="en-NZ"/>
          </a:p>
        </p:txBody>
      </p:sp>
      <p:sp>
        <p:nvSpPr>
          <p:cNvPr id="7" name="TextBox 6">
            <a:extLst>
              <a:ext uri="{FF2B5EF4-FFF2-40B4-BE49-F238E27FC236}">
                <a16:creationId xmlns:a16="http://schemas.microsoft.com/office/drawing/2014/main" id="{393BF579-8D23-A014-4B70-419F36E81804}"/>
              </a:ext>
            </a:extLst>
          </p:cNvPr>
          <p:cNvSpPr txBox="1"/>
          <p:nvPr/>
        </p:nvSpPr>
        <p:spPr>
          <a:xfrm>
            <a:off x="3642732" y="2217340"/>
            <a:ext cx="1129990" cy="646331"/>
          </a:xfrm>
          <a:prstGeom prst="rect">
            <a:avLst/>
          </a:prstGeom>
          <a:noFill/>
        </p:spPr>
        <p:txBody>
          <a:bodyPr wrap="square" rtlCol="0">
            <a:spAutoFit/>
          </a:bodyPr>
          <a:lstStyle/>
          <a:p>
            <a:r>
              <a:rPr lang="en-US"/>
              <a:t>WRK Ring	</a:t>
            </a:r>
            <a:endParaRPr lang="en-NZ"/>
          </a:p>
        </p:txBody>
      </p:sp>
      <p:sp>
        <p:nvSpPr>
          <p:cNvPr id="10" name="Content Placeholder 2">
            <a:extLst>
              <a:ext uri="{FF2B5EF4-FFF2-40B4-BE49-F238E27FC236}">
                <a16:creationId xmlns:a16="http://schemas.microsoft.com/office/drawing/2014/main" id="{3032DD30-4B5C-58A8-288E-EECC086DDCA5}"/>
              </a:ext>
            </a:extLst>
          </p:cNvPr>
          <p:cNvSpPr txBox="1">
            <a:spLocks/>
          </p:cNvSpPr>
          <p:nvPr/>
        </p:nvSpPr>
        <p:spPr>
          <a:xfrm>
            <a:off x="5868557" y="1611866"/>
            <a:ext cx="5444382" cy="103335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sz="2000"/>
              <a:t>LNI outages impacting HVDC limits</a:t>
            </a:r>
          </a:p>
          <a:p>
            <a:r>
              <a:rPr lang="en-NZ" sz="2000"/>
              <a:t>USI outages</a:t>
            </a:r>
          </a:p>
          <a:p>
            <a:r>
              <a:rPr lang="en-NZ" sz="2000"/>
              <a:t>Wairakei ring outages</a:t>
            </a:r>
          </a:p>
        </p:txBody>
      </p:sp>
      <p:sp>
        <p:nvSpPr>
          <p:cNvPr id="11" name="Title 1">
            <a:extLst>
              <a:ext uri="{FF2B5EF4-FFF2-40B4-BE49-F238E27FC236}">
                <a16:creationId xmlns:a16="http://schemas.microsoft.com/office/drawing/2014/main" id="{77EF97DD-6E91-FE93-E1FB-0B2B3A04A3EE}"/>
              </a:ext>
            </a:extLst>
          </p:cNvPr>
          <p:cNvSpPr txBox="1">
            <a:spLocks/>
          </p:cNvSpPr>
          <p:nvPr/>
        </p:nvSpPr>
        <p:spPr>
          <a:xfrm>
            <a:off x="5597211" y="805917"/>
            <a:ext cx="5444382" cy="14024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latin typeface="+mn-lt"/>
              </a:rPr>
              <a:t>Outages</a:t>
            </a:r>
            <a:endParaRPr lang="en-NZ" sz="3200" b="1">
              <a:latin typeface="+mn-lt"/>
            </a:endParaRPr>
          </a:p>
        </p:txBody>
      </p:sp>
    </p:spTree>
    <p:extLst>
      <p:ext uri="{BB962C8B-B14F-4D97-AF65-F5344CB8AC3E}">
        <p14:creationId xmlns:p14="http://schemas.microsoft.com/office/powerpoint/2010/main" val="2924633398"/>
      </p:ext>
    </p:extLst>
  </p:cSld>
  <p:clrMapOvr>
    <a:masterClrMapping/>
  </p:clrMapOvr>
  <p:extLst>
    <p:ext uri="{6950BFC3-D8DA-4A85-94F7-54DA5524770B}">
      <p188:commentRel xmlns:p188="http://schemas.microsoft.com/office/powerpoint/2018/8/main" r:id="rId3"/>
    </p:ext>
  </p:extLst>
</p:sld>
</file>

<file path=ppt/slides/slide38.xml><?xml version="1.0" encoding="utf-8"?>
<p:sld xmlns:a="http://schemas.openxmlformats.org/drawingml/2006/main" xmlns:r="http://schemas.openxmlformats.org/officeDocument/2006/relationships" xmlns:p="http://schemas.openxmlformats.org/presentationml/2006/main" show="0">
  <p:cSld>
    <p:bg>
      <p:bgPr>
        <a:gradFill>
          <a:gsLst>
            <a:gs pos="0">
              <a:schemeClr val="bg1"/>
            </a:gs>
            <a:gs pos="91500">
              <a:srgbClr val="74C4E9"/>
            </a:gs>
            <a:gs pos="100000">
              <a:schemeClr val="accent1">
                <a:lumMod val="45000"/>
                <a:lumOff val="55000"/>
              </a:schemeClr>
            </a:gs>
            <a:gs pos="71000">
              <a:schemeClr val="accent1">
                <a:lumMod val="32000"/>
                <a:lumOff val="68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6E4EE4F7-B3CA-EA7F-F633-F2B0314AF3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90097A-D8C9-007B-59B1-64BB29AFB383}"/>
              </a:ext>
            </a:extLst>
          </p:cNvPr>
          <p:cNvSpPr>
            <a:spLocks noGrp="1"/>
          </p:cNvSpPr>
          <p:nvPr>
            <p:ph type="title"/>
          </p:nvPr>
        </p:nvSpPr>
        <p:spPr>
          <a:xfrm>
            <a:off x="481014" y="647700"/>
            <a:ext cx="2835554" cy="876300"/>
          </a:xfrm>
        </p:spPr>
        <p:txBody>
          <a:bodyPr anchor="ctr">
            <a:normAutofit/>
          </a:bodyPr>
          <a:lstStyle/>
          <a:p>
            <a:r>
              <a:rPr lang="en-NZ" sz="3600"/>
              <a:t>LNI Outages </a:t>
            </a:r>
          </a:p>
        </p:txBody>
      </p:sp>
      <p:sp>
        <p:nvSpPr>
          <p:cNvPr id="3" name="Content Placeholder 2">
            <a:extLst>
              <a:ext uri="{FF2B5EF4-FFF2-40B4-BE49-F238E27FC236}">
                <a16:creationId xmlns:a16="http://schemas.microsoft.com/office/drawing/2014/main" id="{E67CCBBA-D782-F723-7AE8-3CC368F9C50E}"/>
              </a:ext>
            </a:extLst>
          </p:cNvPr>
          <p:cNvSpPr>
            <a:spLocks noGrp="1"/>
          </p:cNvSpPr>
          <p:nvPr>
            <p:ph idx="1"/>
          </p:nvPr>
        </p:nvSpPr>
        <p:spPr>
          <a:xfrm>
            <a:off x="569281" y="1849821"/>
            <a:ext cx="3618162" cy="4250614"/>
          </a:xfrm>
        </p:spPr>
        <p:txBody>
          <a:bodyPr anchor="ctr">
            <a:normAutofit lnSpcReduction="10000"/>
          </a:bodyPr>
          <a:lstStyle/>
          <a:p>
            <a:r>
              <a:rPr lang="en-US" sz="1800"/>
              <a:t>HAY SC3 &amp; SC4 – 11 months</a:t>
            </a:r>
          </a:p>
          <a:p>
            <a:r>
              <a:rPr lang="en-US" sz="1800"/>
              <a:t>HAY_WIL_LTN_1</a:t>
            </a:r>
          </a:p>
          <a:p>
            <a:r>
              <a:rPr lang="en-US" sz="1800"/>
              <a:t>HAY_WIL_LTN_2</a:t>
            </a:r>
          </a:p>
          <a:p>
            <a:r>
              <a:rPr lang="en-US" sz="1800"/>
              <a:t>BPE_PRM_HAY_1 for 2 individual weeks</a:t>
            </a:r>
          </a:p>
          <a:p>
            <a:r>
              <a:rPr lang="en-US" sz="1800"/>
              <a:t>BPE_PRM_HAY_2 for 2 individual weeks</a:t>
            </a:r>
          </a:p>
          <a:p>
            <a:r>
              <a:rPr lang="en-US" sz="1800"/>
              <a:t>BPE_TNG_1</a:t>
            </a:r>
          </a:p>
          <a:p>
            <a:r>
              <a:rPr lang="en-US" sz="1800"/>
              <a:t>HAY_T1</a:t>
            </a:r>
          </a:p>
          <a:p>
            <a:r>
              <a:rPr lang="en-US" sz="1800"/>
              <a:t>HAY_WIL_LTN_1 (JFD_WIL_1)</a:t>
            </a:r>
          </a:p>
          <a:p>
            <a:r>
              <a:rPr lang="en-US" sz="1800"/>
              <a:t>HAY_T5</a:t>
            </a:r>
          </a:p>
          <a:p>
            <a:r>
              <a:rPr lang="en-US" sz="1800"/>
              <a:t>HAY_WIL_LTN_2</a:t>
            </a:r>
          </a:p>
          <a:p>
            <a:r>
              <a:rPr lang="en-US" sz="1800"/>
              <a:t>BPE_TKU_1</a:t>
            </a:r>
          </a:p>
          <a:p>
            <a:pPr marL="0" indent="0">
              <a:buNone/>
            </a:pPr>
            <a:endParaRPr lang="en-NZ" sz="1800"/>
          </a:p>
        </p:txBody>
      </p:sp>
      <p:pic>
        <p:nvPicPr>
          <p:cNvPr id="5" name="Picture 4">
            <a:extLst>
              <a:ext uri="{FF2B5EF4-FFF2-40B4-BE49-F238E27FC236}">
                <a16:creationId xmlns:a16="http://schemas.microsoft.com/office/drawing/2014/main" id="{12380CC0-EB49-66EC-98AF-1BD5B39F0988}"/>
              </a:ext>
            </a:extLst>
          </p:cNvPr>
          <p:cNvPicPr>
            <a:picLocks noChangeAspect="1"/>
          </p:cNvPicPr>
          <p:nvPr/>
        </p:nvPicPr>
        <p:blipFill>
          <a:blip r:embed="rId3">
            <a:extLst>
              <a:ext uri="{28A0092B-C50C-407E-A947-70E740481C1C}">
                <a14:useLocalDpi xmlns:a14="http://schemas.microsoft.com/office/drawing/2010/main" val="0"/>
              </a:ext>
            </a:extLst>
          </a:blip>
          <a:srcRect l="9641" r="9641"/>
          <a:stretch/>
        </p:blipFill>
        <p:spPr>
          <a:xfrm>
            <a:off x="5157117" y="-787"/>
            <a:ext cx="6901711" cy="6857990"/>
          </a:xfrm>
          <a:custGeom>
            <a:avLst/>
            <a:gdLst/>
            <a:ahLst/>
            <a:cxnLst/>
            <a:rect l="l" t="t" r="r" b="b"/>
            <a:pathLst>
              <a:path w="4760702" h="6856413">
                <a:moveTo>
                  <a:pt x="0" y="0"/>
                </a:moveTo>
                <a:lnTo>
                  <a:pt x="4760702" y="0"/>
                </a:lnTo>
                <a:lnTo>
                  <a:pt x="4760702" y="6856413"/>
                </a:lnTo>
                <a:lnTo>
                  <a:pt x="168269" y="6856413"/>
                </a:lnTo>
                <a:lnTo>
                  <a:pt x="228520" y="6494592"/>
                </a:lnTo>
                <a:cubicBezTo>
                  <a:pt x="521784" y="4449343"/>
                  <a:pt x="126947" y="2404092"/>
                  <a:pt x="14408" y="358842"/>
                </a:cubicBezTo>
                <a:close/>
              </a:path>
            </a:pathLst>
          </a:custGeom>
        </p:spPr>
      </p:pic>
    </p:spTree>
    <p:extLst>
      <p:ext uri="{BB962C8B-B14F-4D97-AF65-F5344CB8AC3E}">
        <p14:creationId xmlns:p14="http://schemas.microsoft.com/office/powerpoint/2010/main" val="3844042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5195E-96C9-EB2B-E934-7BEA53C6DBF5}"/>
              </a:ext>
            </a:extLst>
          </p:cNvPr>
          <p:cNvSpPr>
            <a:spLocks noGrp="1"/>
          </p:cNvSpPr>
          <p:nvPr>
            <p:ph type="title"/>
          </p:nvPr>
        </p:nvSpPr>
        <p:spPr>
          <a:xfrm>
            <a:off x="665672" y="385566"/>
            <a:ext cx="10515600" cy="1325563"/>
          </a:xfrm>
        </p:spPr>
        <p:txBody>
          <a:bodyPr/>
          <a:lstStyle/>
          <a:p>
            <a:r>
              <a:rPr lang="en-NZ"/>
              <a:t>HVDC North transfer limit</a:t>
            </a:r>
          </a:p>
        </p:txBody>
      </p:sp>
      <p:graphicFrame>
        <p:nvGraphicFramePr>
          <p:cNvPr id="3" name="Chart 2">
            <a:extLst>
              <a:ext uri="{FF2B5EF4-FFF2-40B4-BE49-F238E27FC236}">
                <a16:creationId xmlns:a16="http://schemas.microsoft.com/office/drawing/2014/main" id="{4A44E9C8-E183-4C3F-A80B-D5FFB54FA298}"/>
              </a:ext>
            </a:extLst>
          </p:cNvPr>
          <p:cNvGraphicFramePr>
            <a:graphicFrameLocks/>
          </p:cNvGraphicFramePr>
          <p:nvPr>
            <p:extLst>
              <p:ext uri="{D42A27DB-BD31-4B8C-83A1-F6EECF244321}">
                <p14:modId xmlns:p14="http://schemas.microsoft.com/office/powerpoint/2010/main" val="238201632"/>
              </p:ext>
            </p:extLst>
          </p:nvPr>
        </p:nvGraphicFramePr>
        <p:xfrm>
          <a:off x="666211" y="1571625"/>
          <a:ext cx="10687050" cy="3714750"/>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02A72DED-CE83-DE24-C465-FBFA487C77C5}"/>
              </a:ext>
            </a:extLst>
          </p:cNvPr>
          <p:cNvSpPr txBox="1"/>
          <p:nvPr/>
        </p:nvSpPr>
        <p:spPr>
          <a:xfrm>
            <a:off x="6824547" y="4059044"/>
            <a:ext cx="1683834" cy="523220"/>
          </a:xfrm>
          <a:prstGeom prst="rect">
            <a:avLst/>
          </a:prstGeom>
          <a:noFill/>
        </p:spPr>
        <p:txBody>
          <a:bodyPr wrap="square" lIns="91440" tIns="45720" rIns="91440" bIns="45720" rtlCol="0" anchor="t">
            <a:spAutoFit/>
          </a:bodyPr>
          <a:lstStyle/>
          <a:p>
            <a:r>
              <a:rPr lang="en-US" sz="1400" b="1">
                <a:latin typeface="Aptos"/>
              </a:rPr>
              <a:t>Annual HVDC Outage</a:t>
            </a:r>
            <a:endParaRPr lang="en-NZ" sz="1400" b="1">
              <a:latin typeface="Aptos"/>
            </a:endParaRPr>
          </a:p>
        </p:txBody>
      </p:sp>
      <p:sp>
        <p:nvSpPr>
          <p:cNvPr id="6" name="TextBox 5">
            <a:extLst>
              <a:ext uri="{FF2B5EF4-FFF2-40B4-BE49-F238E27FC236}">
                <a16:creationId xmlns:a16="http://schemas.microsoft.com/office/drawing/2014/main" id="{AFFD90D7-2ED5-3ABD-9FA8-9E95A5BFF718}"/>
              </a:ext>
            </a:extLst>
          </p:cNvPr>
          <p:cNvSpPr txBox="1"/>
          <p:nvPr/>
        </p:nvSpPr>
        <p:spPr>
          <a:xfrm>
            <a:off x="8189414" y="2911565"/>
            <a:ext cx="3334215" cy="307777"/>
          </a:xfrm>
          <a:prstGeom prst="rect">
            <a:avLst/>
          </a:prstGeom>
          <a:noFill/>
        </p:spPr>
        <p:txBody>
          <a:bodyPr wrap="square" lIns="91440" tIns="45720" rIns="91440" bIns="45720" rtlCol="0" anchor="t">
            <a:spAutoFit/>
          </a:bodyPr>
          <a:lstStyle/>
          <a:p>
            <a:r>
              <a:rPr lang="en-US" sz="1400" b="1">
                <a:latin typeface="Aptos"/>
              </a:rPr>
              <a:t>102 days between 800 and 1000MW</a:t>
            </a:r>
            <a:endParaRPr lang="en-NZ" sz="1400">
              <a:latin typeface="Aptos"/>
              <a:ea typeface="Calibri" panose="020F0502020204030204"/>
              <a:cs typeface="Calibri" panose="020F0502020204030204"/>
            </a:endParaRPr>
          </a:p>
        </p:txBody>
      </p:sp>
    </p:spTree>
    <p:extLst>
      <p:ext uri="{BB962C8B-B14F-4D97-AF65-F5344CB8AC3E}">
        <p14:creationId xmlns:p14="http://schemas.microsoft.com/office/powerpoint/2010/main" val="3108107585"/>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4F8476-D9C1-3348-9107-59228ADD3693}"/>
              </a:ext>
            </a:extLst>
          </p:cNvPr>
          <p:cNvSpPr>
            <a:spLocks noGrp="1"/>
          </p:cNvSpPr>
          <p:nvPr>
            <p:ph type="ctrTitle"/>
          </p:nvPr>
        </p:nvSpPr>
        <p:spPr/>
        <p:txBody>
          <a:bodyPr>
            <a:noAutofit/>
          </a:bodyPr>
          <a:lstStyle/>
          <a:p>
            <a:r>
              <a:rPr lang="en-US" sz="3600">
                <a:solidFill>
                  <a:srgbClr val="FFFFFF"/>
                </a:solidFill>
              </a:rPr>
              <a:t>Market update</a:t>
            </a:r>
            <a:endParaRPr lang="en-US" sz="3600">
              <a:solidFill>
                <a:srgbClr val="FFFFFF"/>
              </a:solidFill>
              <a:cs typeface="Calibri"/>
            </a:endParaRPr>
          </a:p>
        </p:txBody>
      </p:sp>
      <p:sp>
        <p:nvSpPr>
          <p:cNvPr id="5" name="Subtitle 1">
            <a:extLst>
              <a:ext uri="{FF2B5EF4-FFF2-40B4-BE49-F238E27FC236}">
                <a16:creationId xmlns:a16="http://schemas.microsoft.com/office/drawing/2014/main" id="{5039BCC4-E646-2D9A-10CE-271F6397C3D4}"/>
              </a:ext>
            </a:extLst>
          </p:cNvPr>
          <p:cNvSpPr>
            <a:spLocks noGrp="1"/>
          </p:cNvSpPr>
          <p:nvPr>
            <p:ph type="subTitle" idx="4294967295"/>
          </p:nvPr>
        </p:nvSpPr>
        <p:spPr>
          <a:xfrm>
            <a:off x="1404938" y="1330325"/>
            <a:ext cx="10787062" cy="5121275"/>
          </a:xfrm>
        </p:spPr>
        <p:txBody>
          <a:bodyPr vert="horz" lIns="91440" tIns="45720" rIns="91440" bIns="45720" rtlCol="0" anchor="t">
            <a:normAutofit/>
          </a:bodyPr>
          <a:lstStyle/>
          <a:p>
            <a:endParaRPr lang="en-NZ" sz="2400" b="1">
              <a:solidFill>
                <a:srgbClr val="000000"/>
              </a:solidFill>
              <a:latin typeface="Calibri" panose="020F0502020204030204"/>
              <a:cs typeface="Calibri"/>
            </a:endParaRPr>
          </a:p>
          <a:p>
            <a:endParaRPr lang="en-NZ" sz="2400">
              <a:solidFill>
                <a:schemeClr val="tx1"/>
              </a:solidFill>
              <a:latin typeface="+mn-lt"/>
              <a:ea typeface="Calibri"/>
              <a:cs typeface="Calibri"/>
            </a:endParaRPr>
          </a:p>
        </p:txBody>
      </p:sp>
      <p:sp>
        <p:nvSpPr>
          <p:cNvPr id="7" name="Rectangle 6">
            <a:extLst>
              <a:ext uri="{FF2B5EF4-FFF2-40B4-BE49-F238E27FC236}">
                <a16:creationId xmlns:a16="http://schemas.microsoft.com/office/drawing/2014/main" id="{6FB4A781-F199-484F-BF24-58E337ACA083}"/>
              </a:ext>
            </a:extLst>
          </p:cNvPr>
          <p:cNvSpPr/>
          <p:nvPr/>
        </p:nvSpPr>
        <p:spPr>
          <a:xfrm>
            <a:off x="545040" y="1296090"/>
            <a:ext cx="10800000" cy="2308324"/>
          </a:xfrm>
          <a:prstGeom prst="rect">
            <a:avLst/>
          </a:prstGeom>
        </p:spPr>
        <p:txBody>
          <a:bodyPr wrap="square">
            <a:noAutofit/>
          </a:bodyPr>
          <a:lstStyle/>
          <a:p>
            <a:pPr marL="285750" indent="-285750">
              <a:buFont typeface="Arial" panose="020B0604020202020204" pitchFamily="34" charset="0"/>
              <a:buChar char="•"/>
            </a:pPr>
            <a:endParaRPr lang="en-NZ" sz="2400"/>
          </a:p>
        </p:txBody>
      </p:sp>
      <p:sp>
        <p:nvSpPr>
          <p:cNvPr id="4" name="Rectangle 3">
            <a:extLst>
              <a:ext uri="{FF2B5EF4-FFF2-40B4-BE49-F238E27FC236}">
                <a16:creationId xmlns:a16="http://schemas.microsoft.com/office/drawing/2014/main" id="{C2DE885F-8248-4B00-A4B6-FB2280C15C94}"/>
              </a:ext>
            </a:extLst>
          </p:cNvPr>
          <p:cNvSpPr/>
          <p:nvPr/>
        </p:nvSpPr>
        <p:spPr>
          <a:xfrm>
            <a:off x="545040" y="1340522"/>
            <a:ext cx="10800000" cy="4968203"/>
          </a:xfrm>
          <a:prstGeom prst="rect">
            <a:avLst/>
          </a:prstGeom>
        </p:spPr>
        <p:txBody>
          <a:bodyPr wrap="square" lIns="91440" tIns="45720" rIns="91440" bIns="45720" anchor="t">
            <a:noAutofit/>
          </a:bodyPr>
          <a:lstStyle/>
          <a:p>
            <a:pPr lvl="1"/>
            <a:endParaRPr lang="en-NZ" sz="2400">
              <a:cs typeface="Calibri"/>
            </a:endParaRPr>
          </a:p>
          <a:p>
            <a:pPr lvl="1"/>
            <a:endParaRPr lang="en-NZ" sz="2400">
              <a:cs typeface="Calibri"/>
            </a:endParaRPr>
          </a:p>
          <a:p>
            <a:pPr lvl="1"/>
            <a:r>
              <a:rPr lang="en-NZ" sz="2400">
                <a:cs typeface="Calibri"/>
              </a:rPr>
              <a:t>     </a:t>
            </a:r>
          </a:p>
          <a:p>
            <a:pPr lvl="1"/>
            <a:endParaRPr lang="en-NZ" sz="2400">
              <a:cs typeface="Calibri"/>
            </a:endParaRPr>
          </a:p>
          <a:p>
            <a:pPr lvl="1"/>
            <a:endParaRPr lang="en-NZ" sz="2400"/>
          </a:p>
          <a:p>
            <a:pPr lvl="1"/>
            <a:r>
              <a:rPr lang="en-NZ" sz="2400">
                <a:cs typeface="Calibri"/>
              </a:rPr>
              <a:t>  </a:t>
            </a:r>
          </a:p>
          <a:p>
            <a:pPr lvl="1"/>
            <a:endParaRPr lang="en-NZ" sz="2400">
              <a:cs typeface="Calibri"/>
            </a:endParaRPr>
          </a:p>
          <a:p>
            <a:endParaRPr lang="en-NZ" sz="2400">
              <a:cs typeface="Calibri"/>
            </a:endParaRPr>
          </a:p>
        </p:txBody>
      </p:sp>
    </p:spTree>
    <p:extLst>
      <p:ext uri="{BB962C8B-B14F-4D97-AF65-F5344CB8AC3E}">
        <p14:creationId xmlns:p14="http://schemas.microsoft.com/office/powerpoint/2010/main" val="39624867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3CA801F-9EE3-6FEE-2194-8A11FB8B61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5308EB-19B3-D923-5276-FFAE83AD6AA0}"/>
              </a:ext>
            </a:extLst>
          </p:cNvPr>
          <p:cNvSpPr>
            <a:spLocks noGrp="1"/>
          </p:cNvSpPr>
          <p:nvPr>
            <p:ph type="title"/>
          </p:nvPr>
        </p:nvSpPr>
        <p:spPr>
          <a:xfrm>
            <a:off x="640080" y="5576887"/>
            <a:ext cx="10911840" cy="640081"/>
          </a:xfrm>
        </p:spPr>
        <p:txBody>
          <a:bodyPr vert="horz" lIns="91440" tIns="45720" rIns="91440" bIns="45720" rtlCol="0" anchor="ctr">
            <a:normAutofit/>
          </a:bodyPr>
          <a:lstStyle/>
          <a:p>
            <a:pPr algn="ctr"/>
            <a:r>
              <a:rPr lang="en-US" sz="3200"/>
              <a:t>HVDC transfer</a:t>
            </a:r>
          </a:p>
        </p:txBody>
      </p:sp>
      <p:pic>
        <p:nvPicPr>
          <p:cNvPr id="5" name="Picture 4" descr="A screen shot of a computer&#10;&#10;AI-generated content may be incorrect.">
            <a:extLst>
              <a:ext uri="{FF2B5EF4-FFF2-40B4-BE49-F238E27FC236}">
                <a16:creationId xmlns:a16="http://schemas.microsoft.com/office/drawing/2014/main" id="{FC5FE8D0-AA15-8AB5-FA20-60FB71303F46}"/>
              </a:ext>
            </a:extLst>
          </p:cNvPr>
          <p:cNvPicPr>
            <a:picLocks noChangeAspect="1"/>
          </p:cNvPicPr>
          <p:nvPr/>
        </p:nvPicPr>
        <p:blipFill>
          <a:blip r:embed="rId4"/>
          <a:srcRect l="612" r="1253" b="1"/>
          <a:stretch>
            <a:fillRect/>
          </a:stretch>
        </p:blipFill>
        <p:spPr>
          <a:xfrm>
            <a:off x="640080" y="640080"/>
            <a:ext cx="10911840" cy="4836795"/>
          </a:xfrm>
          <a:prstGeom prst="rect">
            <a:avLst/>
          </a:prstGeom>
          <a:ln w="19050">
            <a:solidFill>
              <a:schemeClr val="tx1"/>
            </a:solidFill>
            <a:miter lim="800000"/>
          </a:ln>
        </p:spPr>
      </p:pic>
      <p:sp>
        <p:nvSpPr>
          <p:cNvPr id="3" name="Title 1">
            <a:extLst>
              <a:ext uri="{FF2B5EF4-FFF2-40B4-BE49-F238E27FC236}">
                <a16:creationId xmlns:a16="http://schemas.microsoft.com/office/drawing/2014/main" id="{1DF4ED56-E27F-5736-9702-11FCC78E0E79}"/>
              </a:ext>
            </a:extLst>
          </p:cNvPr>
          <p:cNvSpPr txBox="1">
            <a:spLocks/>
          </p:cNvSpPr>
          <p:nvPr/>
        </p:nvSpPr>
        <p:spPr>
          <a:xfrm>
            <a:off x="-91440" y="1134155"/>
            <a:ext cx="883920" cy="3231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00"/>
              <a:t>800MW</a:t>
            </a:r>
          </a:p>
        </p:txBody>
      </p:sp>
      <p:sp>
        <p:nvSpPr>
          <p:cNvPr id="4" name="Title 1">
            <a:extLst>
              <a:ext uri="{FF2B5EF4-FFF2-40B4-BE49-F238E27FC236}">
                <a16:creationId xmlns:a16="http://schemas.microsoft.com/office/drawing/2014/main" id="{2721B4A8-B8AE-DBEA-8372-2B4E64E482F2}"/>
              </a:ext>
            </a:extLst>
          </p:cNvPr>
          <p:cNvSpPr txBox="1">
            <a:spLocks/>
          </p:cNvSpPr>
          <p:nvPr/>
        </p:nvSpPr>
        <p:spPr>
          <a:xfrm>
            <a:off x="-91440" y="4825704"/>
            <a:ext cx="883920" cy="3231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00"/>
              <a:t>650MW</a:t>
            </a:r>
          </a:p>
        </p:txBody>
      </p:sp>
      <p:sp>
        <p:nvSpPr>
          <p:cNvPr id="6" name="TextBox 5">
            <a:extLst>
              <a:ext uri="{FF2B5EF4-FFF2-40B4-BE49-F238E27FC236}">
                <a16:creationId xmlns:a16="http://schemas.microsoft.com/office/drawing/2014/main" id="{273F383B-7861-3AD5-C916-A9B86E4F052F}"/>
              </a:ext>
            </a:extLst>
          </p:cNvPr>
          <p:cNvSpPr txBox="1"/>
          <p:nvPr/>
        </p:nvSpPr>
        <p:spPr>
          <a:xfrm>
            <a:off x="2085278" y="4641038"/>
            <a:ext cx="2286000" cy="369332"/>
          </a:xfrm>
          <a:prstGeom prst="rect">
            <a:avLst/>
          </a:prstGeom>
          <a:noFill/>
        </p:spPr>
        <p:txBody>
          <a:bodyPr wrap="square" rtlCol="0">
            <a:spAutoFit/>
          </a:bodyPr>
          <a:lstStyle/>
          <a:p>
            <a:r>
              <a:rPr lang="en-US">
                <a:solidFill>
                  <a:schemeClr val="bg1"/>
                </a:solidFill>
              </a:rPr>
              <a:t>HVDC South Limit</a:t>
            </a:r>
            <a:endParaRPr lang="en-NZ">
              <a:solidFill>
                <a:schemeClr val="bg1"/>
              </a:solidFill>
            </a:endParaRPr>
          </a:p>
        </p:txBody>
      </p:sp>
      <p:sp>
        <p:nvSpPr>
          <p:cNvPr id="7" name="TextBox 6">
            <a:extLst>
              <a:ext uri="{FF2B5EF4-FFF2-40B4-BE49-F238E27FC236}">
                <a16:creationId xmlns:a16="http://schemas.microsoft.com/office/drawing/2014/main" id="{7E203D8E-AD8A-5DE8-7182-8E5E78DCE583}"/>
              </a:ext>
            </a:extLst>
          </p:cNvPr>
          <p:cNvSpPr txBox="1"/>
          <p:nvPr/>
        </p:nvSpPr>
        <p:spPr>
          <a:xfrm>
            <a:off x="6096000" y="926408"/>
            <a:ext cx="3505200" cy="369332"/>
          </a:xfrm>
          <a:prstGeom prst="rect">
            <a:avLst/>
          </a:prstGeom>
          <a:noFill/>
        </p:spPr>
        <p:txBody>
          <a:bodyPr wrap="square" rtlCol="0">
            <a:spAutoFit/>
          </a:bodyPr>
          <a:lstStyle/>
          <a:p>
            <a:r>
              <a:rPr lang="en-US">
                <a:solidFill>
                  <a:schemeClr val="bg1"/>
                </a:solidFill>
              </a:rPr>
              <a:t>HVDC North  800MW   </a:t>
            </a:r>
            <a:endParaRPr lang="en-NZ">
              <a:solidFill>
                <a:schemeClr val="bg1"/>
              </a:solidFill>
            </a:endParaRPr>
          </a:p>
        </p:txBody>
      </p:sp>
    </p:spTree>
    <p:extLst>
      <p:ext uri="{BB962C8B-B14F-4D97-AF65-F5344CB8AC3E}">
        <p14:creationId xmlns:p14="http://schemas.microsoft.com/office/powerpoint/2010/main" val="3588877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extLst>
    <p:ext uri="{6950BFC3-D8DA-4A85-94F7-54DA5524770B}">
      <p188:commentRel xmlns:p188="http://schemas.microsoft.com/office/powerpoint/2018/8/main" r:id="rId3"/>
    </p:ext>
  </p:extLs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82CF774B-645E-90DE-004B-7CED6B07CA04}"/>
              </a:ext>
            </a:extLst>
          </p:cNvPr>
          <p:cNvPicPr>
            <a:picLocks noGrp="1" noChangeAspect="1"/>
          </p:cNvPicPr>
          <p:nvPr>
            <p:ph idx="1"/>
          </p:nvPr>
        </p:nvPicPr>
        <p:blipFill>
          <a:blip r:embed="rId4"/>
          <a:srcRect l="1844" r="582" b="-1"/>
          <a:stretch>
            <a:fillRect/>
          </a:stretch>
        </p:blipFill>
        <p:spPr>
          <a:xfrm>
            <a:off x="640080" y="640080"/>
            <a:ext cx="10911840" cy="4836795"/>
          </a:xfrm>
          <a:prstGeom prst="rect">
            <a:avLst/>
          </a:prstGeom>
          <a:ln w="19050">
            <a:solidFill>
              <a:schemeClr val="tx1"/>
            </a:solidFill>
            <a:miter lim="800000"/>
          </a:ln>
        </p:spPr>
      </p:pic>
      <p:sp>
        <p:nvSpPr>
          <p:cNvPr id="3" name="Title 1">
            <a:extLst>
              <a:ext uri="{FF2B5EF4-FFF2-40B4-BE49-F238E27FC236}">
                <a16:creationId xmlns:a16="http://schemas.microsoft.com/office/drawing/2014/main" id="{80A1BA0E-9F9A-8271-993E-A6431CAE4C54}"/>
              </a:ext>
            </a:extLst>
          </p:cNvPr>
          <p:cNvSpPr txBox="1">
            <a:spLocks/>
          </p:cNvSpPr>
          <p:nvPr/>
        </p:nvSpPr>
        <p:spPr>
          <a:xfrm>
            <a:off x="-91440" y="1320504"/>
            <a:ext cx="883920" cy="3231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00"/>
              <a:t>500MW</a:t>
            </a:r>
          </a:p>
        </p:txBody>
      </p:sp>
      <p:sp>
        <p:nvSpPr>
          <p:cNvPr id="4" name="Title 1">
            <a:extLst>
              <a:ext uri="{FF2B5EF4-FFF2-40B4-BE49-F238E27FC236}">
                <a16:creationId xmlns:a16="http://schemas.microsoft.com/office/drawing/2014/main" id="{80DB7C89-A317-3ED3-785A-784D62244DFE}"/>
              </a:ext>
            </a:extLst>
          </p:cNvPr>
          <p:cNvSpPr txBox="1">
            <a:spLocks/>
          </p:cNvSpPr>
          <p:nvPr/>
        </p:nvSpPr>
        <p:spPr>
          <a:xfrm>
            <a:off x="-91440" y="3237104"/>
            <a:ext cx="883920" cy="3231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00"/>
              <a:t>250MW</a:t>
            </a:r>
          </a:p>
        </p:txBody>
      </p:sp>
      <p:sp>
        <p:nvSpPr>
          <p:cNvPr id="2" name="Title 1">
            <a:extLst>
              <a:ext uri="{FF2B5EF4-FFF2-40B4-BE49-F238E27FC236}">
                <a16:creationId xmlns:a16="http://schemas.microsoft.com/office/drawing/2014/main" id="{8D71CCC1-B83C-B8F7-91EB-A67BD9EABB8B}"/>
              </a:ext>
            </a:extLst>
          </p:cNvPr>
          <p:cNvSpPr>
            <a:spLocks noGrp="1"/>
          </p:cNvSpPr>
          <p:nvPr>
            <p:ph type="title"/>
          </p:nvPr>
        </p:nvSpPr>
        <p:spPr>
          <a:xfrm>
            <a:off x="640080" y="5633508"/>
            <a:ext cx="10911840" cy="640081"/>
          </a:xfrm>
        </p:spPr>
        <p:txBody>
          <a:bodyPr vert="horz" lIns="91440" tIns="45720" rIns="91440" bIns="45720" rtlCol="0" anchor="ctr">
            <a:normAutofit/>
          </a:bodyPr>
          <a:lstStyle/>
          <a:p>
            <a:pPr algn="ctr"/>
            <a:r>
              <a:rPr lang="en-US" sz="3200"/>
              <a:t>Wellington load for HVDC</a:t>
            </a:r>
          </a:p>
        </p:txBody>
      </p:sp>
      <p:sp>
        <p:nvSpPr>
          <p:cNvPr id="5" name="TextBox 4">
            <a:extLst>
              <a:ext uri="{FF2B5EF4-FFF2-40B4-BE49-F238E27FC236}">
                <a16:creationId xmlns:a16="http://schemas.microsoft.com/office/drawing/2014/main" id="{51BCDC6B-6568-5DA1-5D77-5DD152C6B671}"/>
              </a:ext>
            </a:extLst>
          </p:cNvPr>
          <p:cNvSpPr txBox="1"/>
          <p:nvPr/>
        </p:nvSpPr>
        <p:spPr>
          <a:xfrm>
            <a:off x="4395439" y="3560274"/>
            <a:ext cx="3401122" cy="369332"/>
          </a:xfrm>
          <a:prstGeom prst="rect">
            <a:avLst/>
          </a:prstGeom>
          <a:noFill/>
        </p:spPr>
        <p:txBody>
          <a:bodyPr wrap="square" rtlCol="0">
            <a:spAutoFit/>
          </a:bodyPr>
          <a:lstStyle/>
          <a:p>
            <a:r>
              <a:rPr lang="en-US">
                <a:solidFill>
                  <a:schemeClr val="bg1"/>
                </a:solidFill>
              </a:rPr>
              <a:t>Full impact on HVDC limit North</a:t>
            </a:r>
            <a:endParaRPr lang="en-NZ">
              <a:solidFill>
                <a:schemeClr val="bg1"/>
              </a:solidFill>
            </a:endParaRPr>
          </a:p>
        </p:txBody>
      </p:sp>
      <p:sp>
        <p:nvSpPr>
          <p:cNvPr id="6" name="TextBox 5">
            <a:extLst>
              <a:ext uri="{FF2B5EF4-FFF2-40B4-BE49-F238E27FC236}">
                <a16:creationId xmlns:a16="http://schemas.microsoft.com/office/drawing/2014/main" id="{734E4C35-56DF-C017-809E-B53E62E9F45E}"/>
              </a:ext>
            </a:extLst>
          </p:cNvPr>
          <p:cNvSpPr txBox="1"/>
          <p:nvPr/>
        </p:nvSpPr>
        <p:spPr>
          <a:xfrm>
            <a:off x="4560476" y="2021657"/>
            <a:ext cx="3434576" cy="369332"/>
          </a:xfrm>
          <a:prstGeom prst="rect">
            <a:avLst/>
          </a:prstGeom>
          <a:noFill/>
        </p:spPr>
        <p:txBody>
          <a:bodyPr wrap="square" rtlCol="0">
            <a:spAutoFit/>
          </a:bodyPr>
          <a:lstStyle/>
          <a:p>
            <a:r>
              <a:rPr lang="en-US">
                <a:solidFill>
                  <a:schemeClr val="bg1"/>
                </a:solidFill>
              </a:rPr>
              <a:t>Sliding impact on HDVC limit</a:t>
            </a:r>
            <a:endParaRPr lang="en-NZ">
              <a:solidFill>
                <a:schemeClr val="bg1"/>
              </a:solidFill>
            </a:endParaRPr>
          </a:p>
        </p:txBody>
      </p:sp>
      <p:sp>
        <p:nvSpPr>
          <p:cNvPr id="8" name="TextBox 7">
            <a:extLst>
              <a:ext uri="{FF2B5EF4-FFF2-40B4-BE49-F238E27FC236}">
                <a16:creationId xmlns:a16="http://schemas.microsoft.com/office/drawing/2014/main" id="{E6209425-4E23-9002-ACF7-C2ABE174E95F}"/>
              </a:ext>
            </a:extLst>
          </p:cNvPr>
          <p:cNvSpPr txBox="1"/>
          <p:nvPr/>
        </p:nvSpPr>
        <p:spPr>
          <a:xfrm>
            <a:off x="4438185" y="992459"/>
            <a:ext cx="3358376" cy="369332"/>
          </a:xfrm>
          <a:prstGeom prst="rect">
            <a:avLst/>
          </a:prstGeom>
          <a:noFill/>
        </p:spPr>
        <p:txBody>
          <a:bodyPr wrap="square" rtlCol="0">
            <a:spAutoFit/>
          </a:bodyPr>
          <a:lstStyle/>
          <a:p>
            <a:r>
              <a:rPr lang="en-US">
                <a:solidFill>
                  <a:schemeClr val="bg1"/>
                </a:solidFill>
              </a:rPr>
              <a:t>No impact on HVDC limit North</a:t>
            </a:r>
            <a:endParaRPr lang="en-NZ">
              <a:solidFill>
                <a:schemeClr val="bg1"/>
              </a:solidFill>
            </a:endParaRPr>
          </a:p>
        </p:txBody>
      </p:sp>
    </p:spTree>
    <p:extLst>
      <p:ext uri="{BB962C8B-B14F-4D97-AF65-F5344CB8AC3E}">
        <p14:creationId xmlns:p14="http://schemas.microsoft.com/office/powerpoint/2010/main" val="3644988921"/>
      </p:ext>
    </p:extLst>
  </p:cSld>
  <p:clrMapOvr>
    <a:masterClrMapping/>
  </p:clrMapOvr>
  <p:extLst>
    <p:ext uri="{6950BFC3-D8DA-4A85-94F7-54DA5524770B}">
      <p188:commentRel xmlns:p188="http://schemas.microsoft.com/office/powerpoint/2018/8/main" r:id="rId3"/>
    </p:ext>
  </p:extLst>
</p:sld>
</file>

<file path=ppt/slides/slide42.xml><?xml version="1.0" encoding="utf-8"?>
<p:sld xmlns:a="http://schemas.openxmlformats.org/drawingml/2006/main" xmlns:r="http://schemas.openxmlformats.org/officeDocument/2006/relationships" xmlns:p="http://schemas.openxmlformats.org/presentationml/2006/main" show="0">
  <p:cSld>
    <p:bg>
      <p:bgPr>
        <a:gradFill>
          <a:gsLst>
            <a:gs pos="0">
              <a:schemeClr val="bg1"/>
            </a:gs>
            <a:gs pos="91500">
              <a:srgbClr val="74C4E9"/>
            </a:gs>
            <a:gs pos="100000">
              <a:schemeClr val="accent1">
                <a:lumMod val="45000"/>
                <a:lumOff val="55000"/>
              </a:schemeClr>
            </a:gs>
            <a:gs pos="71000">
              <a:schemeClr val="accent1">
                <a:lumMod val="32000"/>
                <a:lumOff val="68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D82FB-C7C1-B8EA-5894-79ADDD13303F}"/>
              </a:ext>
            </a:extLst>
          </p:cNvPr>
          <p:cNvSpPr>
            <a:spLocks noGrp="1"/>
          </p:cNvSpPr>
          <p:nvPr>
            <p:ph type="title"/>
          </p:nvPr>
        </p:nvSpPr>
        <p:spPr>
          <a:xfrm>
            <a:off x="7320465" y="364273"/>
            <a:ext cx="4140014" cy="1152577"/>
          </a:xfrm>
        </p:spPr>
        <p:txBody>
          <a:bodyPr>
            <a:normAutofit/>
          </a:bodyPr>
          <a:lstStyle/>
          <a:p>
            <a:r>
              <a:rPr lang="en-NZ"/>
              <a:t>USI Outages </a:t>
            </a:r>
          </a:p>
        </p:txBody>
      </p:sp>
      <p:pic>
        <p:nvPicPr>
          <p:cNvPr id="5" name="Picture 4">
            <a:extLst>
              <a:ext uri="{FF2B5EF4-FFF2-40B4-BE49-F238E27FC236}">
                <a16:creationId xmlns:a16="http://schemas.microsoft.com/office/drawing/2014/main" id="{2C5F35A0-C515-1560-642D-850DBC7052BA}"/>
              </a:ext>
            </a:extLst>
          </p:cNvPr>
          <p:cNvPicPr>
            <a:picLocks noChangeAspect="1"/>
          </p:cNvPicPr>
          <p:nvPr/>
        </p:nvPicPr>
        <p:blipFill>
          <a:blip r:embed="rId4">
            <a:extLst>
              <a:ext uri="{28A0092B-C50C-407E-A947-70E740481C1C}">
                <a14:useLocalDpi xmlns:a14="http://schemas.microsoft.com/office/drawing/2010/main" val="0"/>
              </a:ext>
            </a:extLst>
          </a:blip>
          <a:srcRect t="4416" r="1" b="4417"/>
          <a:stretch>
            <a:fillRect/>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Content Placeholder 2">
            <a:extLst>
              <a:ext uri="{FF2B5EF4-FFF2-40B4-BE49-F238E27FC236}">
                <a16:creationId xmlns:a16="http://schemas.microsoft.com/office/drawing/2014/main" id="{F7A18FAE-05C9-3272-8FC0-6F579334B476}"/>
              </a:ext>
            </a:extLst>
          </p:cNvPr>
          <p:cNvSpPr>
            <a:spLocks noGrp="1"/>
          </p:cNvSpPr>
          <p:nvPr>
            <p:ph idx="1"/>
          </p:nvPr>
        </p:nvSpPr>
        <p:spPr>
          <a:xfrm>
            <a:off x="7320465" y="2194102"/>
            <a:ext cx="4140013" cy="2997330"/>
          </a:xfrm>
        </p:spPr>
        <p:txBody>
          <a:bodyPr>
            <a:normAutofit/>
          </a:bodyPr>
          <a:lstStyle/>
          <a:p>
            <a:r>
              <a:rPr lang="en-US" sz="2000"/>
              <a:t>ISL_TKB (1-7/9)</a:t>
            </a:r>
          </a:p>
          <a:p>
            <a:r>
              <a:rPr lang="en-US" sz="2000"/>
              <a:t>ASB_ISL_1 for 3 weeks (8-26/9)</a:t>
            </a:r>
          </a:p>
          <a:p>
            <a:r>
              <a:rPr lang="en-US" sz="2000"/>
              <a:t>ISL_NWD_1 (29/9-3/10)</a:t>
            </a:r>
          </a:p>
          <a:p>
            <a:r>
              <a:rPr lang="en-US" sz="2000"/>
              <a:t>BRY_ISL_1 (10-13/11)</a:t>
            </a:r>
          </a:p>
          <a:p>
            <a:r>
              <a:rPr lang="en-US" sz="2000"/>
              <a:t>ASB_BRY_1 for 2 weeks (24/11-5/12)</a:t>
            </a:r>
          </a:p>
          <a:p>
            <a:r>
              <a:rPr lang="en-US" sz="2000"/>
              <a:t>ISL_SBK_1 &amp; 2 for 6 weeks of reconductoring (15/9-24/10)</a:t>
            </a:r>
          </a:p>
          <a:p>
            <a:endParaRPr lang="en-US" sz="2000"/>
          </a:p>
          <a:p>
            <a:pPr marL="0" indent="0">
              <a:buNone/>
            </a:pPr>
            <a:endParaRPr lang="en-NZ" sz="2000"/>
          </a:p>
        </p:txBody>
      </p:sp>
      <p:sp>
        <p:nvSpPr>
          <p:cNvPr id="4" name="Title 1">
            <a:extLst>
              <a:ext uri="{FF2B5EF4-FFF2-40B4-BE49-F238E27FC236}">
                <a16:creationId xmlns:a16="http://schemas.microsoft.com/office/drawing/2014/main" id="{CCF1AFD1-BE5F-9D52-EA23-9AB7E0433C19}"/>
              </a:ext>
            </a:extLst>
          </p:cNvPr>
          <p:cNvSpPr txBox="1">
            <a:spLocks/>
          </p:cNvSpPr>
          <p:nvPr/>
        </p:nvSpPr>
        <p:spPr>
          <a:xfrm>
            <a:off x="7320464" y="1282389"/>
            <a:ext cx="4140014" cy="7805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sz="2000"/>
              <a:t>These outages impact Voltage Stability limits </a:t>
            </a:r>
          </a:p>
        </p:txBody>
      </p:sp>
      <p:sp>
        <p:nvSpPr>
          <p:cNvPr id="6" name="Content Placeholder 2">
            <a:extLst>
              <a:ext uri="{FF2B5EF4-FFF2-40B4-BE49-F238E27FC236}">
                <a16:creationId xmlns:a16="http://schemas.microsoft.com/office/drawing/2014/main" id="{84850F85-BB49-A348-F380-12C64A67F5B5}"/>
              </a:ext>
            </a:extLst>
          </p:cNvPr>
          <p:cNvSpPr txBox="1">
            <a:spLocks/>
          </p:cNvSpPr>
          <p:nvPr/>
        </p:nvSpPr>
        <p:spPr>
          <a:xfrm>
            <a:off x="7320464" y="5322558"/>
            <a:ext cx="4035794" cy="101924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a:t>Note: </a:t>
            </a:r>
            <a:r>
              <a:rPr lang="en-US" sz="2000"/>
              <a:t>For LSI outages coming up we will be engaging the Asset Owners due to the developing lower lake levels</a:t>
            </a:r>
          </a:p>
          <a:p>
            <a:endParaRPr lang="en-US" sz="2000"/>
          </a:p>
          <a:p>
            <a:pPr marL="0" indent="0">
              <a:buFont typeface="Arial" panose="020B0604020202020204" pitchFamily="34" charset="0"/>
              <a:buNone/>
            </a:pPr>
            <a:endParaRPr lang="en-NZ" sz="2000"/>
          </a:p>
        </p:txBody>
      </p:sp>
    </p:spTree>
    <p:extLst>
      <p:ext uri="{BB962C8B-B14F-4D97-AF65-F5344CB8AC3E}">
        <p14:creationId xmlns:p14="http://schemas.microsoft.com/office/powerpoint/2010/main" val="2192046155"/>
      </p:ext>
    </p:extLst>
  </p:cSld>
  <p:clrMapOvr>
    <a:masterClrMapping/>
  </p:clrMapOvr>
  <p:extLst>
    <p:ext uri="{6950BFC3-D8DA-4A85-94F7-54DA5524770B}">
      <p188:commentRel xmlns:p188="http://schemas.microsoft.com/office/powerpoint/2018/8/main" r:id="rId3"/>
    </p:ext>
  </p:extLst>
</p:sld>
</file>

<file path=ppt/slides/slide4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3913D9F7-B781-0422-3049-F6283F2738ED}"/>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536FFE3-2D39-C13F-CD97-BFE02C9A897F}"/>
              </a:ext>
            </a:extLst>
          </p:cNvPr>
          <p:cNvPicPr>
            <a:picLocks noChangeAspect="1"/>
          </p:cNvPicPr>
          <p:nvPr/>
        </p:nvPicPr>
        <p:blipFill>
          <a:blip r:embed="rId4">
            <a:extLst>
              <a:ext uri="{28A0092B-C50C-407E-A947-70E740481C1C}">
                <a14:useLocalDpi xmlns:a14="http://schemas.microsoft.com/office/drawing/2010/main" val="0"/>
              </a:ext>
            </a:extLst>
          </a:blip>
          <a:srcRect b="1496"/>
          <a:stretch>
            <a:fillRect/>
          </a:stretch>
        </p:blipFill>
        <p:spPr>
          <a:xfrm>
            <a:off x="2522356" y="10"/>
            <a:ext cx="9669642" cy="6857990"/>
          </a:xfrm>
          <a:prstGeom prst="rect">
            <a:avLst/>
          </a:prstGeom>
        </p:spPr>
      </p:pic>
      <p:sp>
        <p:nvSpPr>
          <p:cNvPr id="22" name="Rectangle 2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D4C1BD-890F-56E0-C52B-BE581D8B87F3}"/>
              </a:ext>
            </a:extLst>
          </p:cNvPr>
          <p:cNvSpPr>
            <a:spLocks noGrp="1"/>
          </p:cNvSpPr>
          <p:nvPr>
            <p:ph type="title"/>
          </p:nvPr>
        </p:nvSpPr>
        <p:spPr>
          <a:xfrm>
            <a:off x="411546" y="267145"/>
            <a:ext cx="4796709" cy="1899912"/>
          </a:xfrm>
        </p:spPr>
        <p:txBody>
          <a:bodyPr>
            <a:normAutofit/>
          </a:bodyPr>
          <a:lstStyle/>
          <a:p>
            <a:r>
              <a:rPr lang="en-NZ" sz="4500" b="1">
                <a:latin typeface="Calibri"/>
                <a:ea typeface="Calibri"/>
                <a:cs typeface="Calibri"/>
              </a:rPr>
              <a:t>WRK Ring</a:t>
            </a:r>
            <a:r>
              <a:rPr lang="en-NZ" sz="4000"/>
              <a:t> </a:t>
            </a:r>
            <a:r>
              <a:rPr lang="en-NZ" sz="4500" b="1">
                <a:latin typeface="Calibri"/>
                <a:ea typeface="Calibri"/>
                <a:cs typeface="Calibri"/>
              </a:rPr>
              <a:t>Outages</a:t>
            </a:r>
            <a:endParaRPr lang="en-NZ" sz="4000"/>
          </a:p>
        </p:txBody>
      </p:sp>
      <p:sp>
        <p:nvSpPr>
          <p:cNvPr id="3" name="Content Placeholder 2">
            <a:extLst>
              <a:ext uri="{FF2B5EF4-FFF2-40B4-BE49-F238E27FC236}">
                <a16:creationId xmlns:a16="http://schemas.microsoft.com/office/drawing/2014/main" id="{CD98BCDE-7425-E25E-D923-3BCA092F9C48}"/>
              </a:ext>
            </a:extLst>
          </p:cNvPr>
          <p:cNvSpPr>
            <a:spLocks noGrp="1"/>
          </p:cNvSpPr>
          <p:nvPr>
            <p:ph idx="1"/>
          </p:nvPr>
        </p:nvSpPr>
        <p:spPr>
          <a:xfrm>
            <a:off x="519717" y="3431177"/>
            <a:ext cx="3822189" cy="3742762"/>
          </a:xfrm>
        </p:spPr>
        <p:txBody>
          <a:bodyPr vert="horz" lIns="91440" tIns="45720" rIns="91440" bIns="45720" rtlCol="0" anchor="t">
            <a:normAutofit/>
          </a:bodyPr>
          <a:lstStyle/>
          <a:p>
            <a:r>
              <a:rPr lang="en-US" sz="2000">
                <a:latin typeface="Calibri Light"/>
                <a:ea typeface="Calibri Light"/>
                <a:cs typeface="Calibri Light"/>
              </a:rPr>
              <a:t>ATI_WKM_1 (4-7/11)</a:t>
            </a:r>
          </a:p>
          <a:p>
            <a:r>
              <a:rPr lang="en-US" sz="2000">
                <a:latin typeface="Calibri Light"/>
                <a:ea typeface="Calibri Light"/>
                <a:cs typeface="Calibri Light"/>
              </a:rPr>
              <a:t>OHK_WRK_1 (20/11)</a:t>
            </a:r>
          </a:p>
          <a:p>
            <a:r>
              <a:rPr lang="en-US" sz="2000">
                <a:latin typeface="Calibri Light"/>
                <a:ea typeface="Calibri Light"/>
                <a:cs typeface="Calibri Light"/>
              </a:rPr>
              <a:t>THI_WKM_1 (26-27/11)</a:t>
            </a:r>
          </a:p>
          <a:p>
            <a:r>
              <a:rPr lang="en-US" sz="2000">
                <a:latin typeface="Calibri Light"/>
                <a:ea typeface="Calibri Light"/>
                <a:cs typeface="Calibri Light"/>
              </a:rPr>
              <a:t>THI_WRK_1 (6-7/12)</a:t>
            </a:r>
          </a:p>
          <a:p>
            <a:r>
              <a:rPr lang="en-US" sz="2000">
                <a:latin typeface="Calibri Light"/>
                <a:ea typeface="Calibri Light"/>
                <a:cs typeface="Calibri Light"/>
              </a:rPr>
              <a:t>WKM_WRK_1 (8-14/12</a:t>
            </a:r>
            <a:r>
              <a:rPr lang="en-US" sz="2000"/>
              <a:t>)</a:t>
            </a:r>
          </a:p>
          <a:p>
            <a:pPr marL="0" indent="0">
              <a:buNone/>
            </a:pPr>
            <a:endParaRPr lang="en-NZ" sz="2000"/>
          </a:p>
        </p:txBody>
      </p:sp>
      <p:sp>
        <p:nvSpPr>
          <p:cNvPr id="6" name="Title 1">
            <a:extLst>
              <a:ext uri="{FF2B5EF4-FFF2-40B4-BE49-F238E27FC236}">
                <a16:creationId xmlns:a16="http://schemas.microsoft.com/office/drawing/2014/main" id="{BB285BDD-F44B-E7A1-5473-FBF5B3274A26}"/>
              </a:ext>
            </a:extLst>
          </p:cNvPr>
          <p:cNvSpPr txBox="1">
            <a:spLocks/>
          </p:cNvSpPr>
          <p:nvPr/>
        </p:nvSpPr>
        <p:spPr>
          <a:xfrm>
            <a:off x="414860" y="1712089"/>
            <a:ext cx="4037107" cy="14050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sz="2000">
                <a:latin typeface="Calibri Light"/>
                <a:ea typeface="Calibri Light"/>
                <a:cs typeface="Calibri Light"/>
              </a:rPr>
              <a:t>These Outages can have a significant impact on generation connected to the Wairakei ring </a:t>
            </a:r>
          </a:p>
        </p:txBody>
      </p:sp>
    </p:spTree>
    <p:extLst>
      <p:ext uri="{BB962C8B-B14F-4D97-AF65-F5344CB8AC3E}">
        <p14:creationId xmlns:p14="http://schemas.microsoft.com/office/powerpoint/2010/main" val="3199571098"/>
      </p:ext>
    </p:extLst>
  </p:cSld>
  <p:clrMapOvr>
    <a:masterClrMapping/>
  </p:clrMapOvr>
  <p:extLst>
    <p:ext uri="{6950BFC3-D8DA-4A85-94F7-54DA5524770B}">
      <p188:commentRel xmlns:p188="http://schemas.microsoft.com/office/powerpoint/2018/8/main" r:id="rId3"/>
    </p:ext>
  </p:extLs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74F0B9F-8260-2277-8972-1815D6C3542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9DD3F32-881F-E8F4-9478-56774B7B313C}"/>
              </a:ext>
            </a:extLst>
          </p:cNvPr>
          <p:cNvSpPr>
            <a:spLocks noGrp="1"/>
          </p:cNvSpPr>
          <p:nvPr>
            <p:ph type="ctrTitle"/>
          </p:nvPr>
        </p:nvSpPr>
        <p:spPr>
          <a:xfrm>
            <a:off x="695324" y="5104969"/>
            <a:ext cx="11249026" cy="647650"/>
          </a:xfrm>
        </p:spPr>
        <p:txBody>
          <a:bodyPr>
            <a:noAutofit/>
          </a:bodyPr>
          <a:lstStyle/>
          <a:p>
            <a:r>
              <a:rPr lang="en-US"/>
              <a:t>SO Generation Commissioning &amp; Testing update</a:t>
            </a:r>
          </a:p>
        </p:txBody>
      </p:sp>
      <p:sp>
        <p:nvSpPr>
          <p:cNvPr id="5" name="Subtitle 1">
            <a:extLst>
              <a:ext uri="{FF2B5EF4-FFF2-40B4-BE49-F238E27FC236}">
                <a16:creationId xmlns:a16="http://schemas.microsoft.com/office/drawing/2014/main" id="{B6932DD0-AEE4-7080-05EB-389792A4D469}"/>
              </a:ext>
            </a:extLst>
          </p:cNvPr>
          <p:cNvSpPr>
            <a:spLocks noGrp="1"/>
          </p:cNvSpPr>
          <p:nvPr>
            <p:ph type="subTitle" idx="4294967295"/>
          </p:nvPr>
        </p:nvSpPr>
        <p:spPr>
          <a:xfrm>
            <a:off x="1404938" y="1330325"/>
            <a:ext cx="10787062" cy="5121275"/>
          </a:xfrm>
        </p:spPr>
        <p:txBody>
          <a:bodyPr vert="horz" lIns="91440" tIns="45720" rIns="91440" bIns="45720" rtlCol="0" anchor="t">
            <a:normAutofit/>
          </a:bodyPr>
          <a:lstStyle/>
          <a:p>
            <a:endParaRPr lang="en-NZ" sz="2400" b="1">
              <a:solidFill>
                <a:srgbClr val="000000"/>
              </a:solidFill>
              <a:latin typeface="Calibri" panose="020F0502020204030204"/>
              <a:cs typeface="Calibri"/>
            </a:endParaRPr>
          </a:p>
          <a:p>
            <a:endParaRPr lang="en-NZ" sz="2400">
              <a:solidFill>
                <a:schemeClr val="tx1"/>
              </a:solidFill>
              <a:latin typeface="+mn-lt"/>
              <a:ea typeface="Calibri"/>
              <a:cs typeface="Calibri"/>
            </a:endParaRPr>
          </a:p>
        </p:txBody>
      </p:sp>
      <p:sp>
        <p:nvSpPr>
          <p:cNvPr id="7" name="Rectangle 6">
            <a:extLst>
              <a:ext uri="{FF2B5EF4-FFF2-40B4-BE49-F238E27FC236}">
                <a16:creationId xmlns:a16="http://schemas.microsoft.com/office/drawing/2014/main" id="{9DE9AC69-B875-C5B3-359A-C574525B7D2F}"/>
              </a:ext>
            </a:extLst>
          </p:cNvPr>
          <p:cNvSpPr/>
          <p:nvPr/>
        </p:nvSpPr>
        <p:spPr>
          <a:xfrm>
            <a:off x="545040" y="1296090"/>
            <a:ext cx="10800000" cy="2308324"/>
          </a:xfrm>
          <a:prstGeom prst="rect">
            <a:avLst/>
          </a:prstGeom>
        </p:spPr>
        <p:txBody>
          <a:bodyPr wrap="square">
            <a:noAutofit/>
          </a:bodyPr>
          <a:lstStyle/>
          <a:p>
            <a:pPr marL="285750" indent="-285750">
              <a:buFont typeface="Arial" panose="020B0604020202020204" pitchFamily="34" charset="0"/>
              <a:buChar char="•"/>
            </a:pPr>
            <a:endParaRPr lang="en-NZ" sz="2400"/>
          </a:p>
        </p:txBody>
      </p:sp>
      <p:sp>
        <p:nvSpPr>
          <p:cNvPr id="4" name="Rectangle 3">
            <a:extLst>
              <a:ext uri="{FF2B5EF4-FFF2-40B4-BE49-F238E27FC236}">
                <a16:creationId xmlns:a16="http://schemas.microsoft.com/office/drawing/2014/main" id="{69E1F55E-3B33-FFAB-5307-1347AF6B5CF0}"/>
              </a:ext>
            </a:extLst>
          </p:cNvPr>
          <p:cNvSpPr/>
          <p:nvPr/>
        </p:nvSpPr>
        <p:spPr>
          <a:xfrm>
            <a:off x="545040" y="1340522"/>
            <a:ext cx="10800000" cy="4968203"/>
          </a:xfrm>
          <a:prstGeom prst="rect">
            <a:avLst/>
          </a:prstGeom>
        </p:spPr>
        <p:txBody>
          <a:bodyPr wrap="square" lIns="91440" tIns="45720" rIns="91440" bIns="45720" anchor="t">
            <a:noAutofit/>
          </a:bodyPr>
          <a:lstStyle/>
          <a:p>
            <a:pPr lvl="1"/>
            <a:endParaRPr lang="en-NZ" sz="2400">
              <a:cs typeface="Calibri"/>
            </a:endParaRPr>
          </a:p>
          <a:p>
            <a:pPr lvl="1"/>
            <a:endParaRPr lang="en-NZ" sz="2400">
              <a:cs typeface="Calibri"/>
            </a:endParaRPr>
          </a:p>
          <a:p>
            <a:pPr lvl="1"/>
            <a:r>
              <a:rPr lang="en-NZ" sz="2400">
                <a:cs typeface="Calibri"/>
              </a:rPr>
              <a:t>     </a:t>
            </a:r>
          </a:p>
          <a:p>
            <a:pPr lvl="1"/>
            <a:endParaRPr lang="en-NZ" sz="2400">
              <a:cs typeface="Calibri"/>
            </a:endParaRPr>
          </a:p>
          <a:p>
            <a:pPr lvl="1"/>
            <a:endParaRPr lang="en-NZ" sz="2400"/>
          </a:p>
          <a:p>
            <a:pPr lvl="1"/>
            <a:r>
              <a:rPr lang="en-NZ" sz="2400">
                <a:cs typeface="Calibri"/>
              </a:rPr>
              <a:t>  </a:t>
            </a:r>
          </a:p>
          <a:p>
            <a:pPr lvl="1"/>
            <a:endParaRPr lang="en-NZ" sz="2400">
              <a:cs typeface="Calibri"/>
            </a:endParaRPr>
          </a:p>
          <a:p>
            <a:endParaRPr lang="en-NZ" sz="2400">
              <a:cs typeface="Calibri"/>
            </a:endParaRPr>
          </a:p>
        </p:txBody>
      </p:sp>
    </p:spTree>
    <p:extLst>
      <p:ext uri="{BB962C8B-B14F-4D97-AF65-F5344CB8AC3E}">
        <p14:creationId xmlns:p14="http://schemas.microsoft.com/office/powerpoint/2010/main" val="19724997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D23F5D-731B-89AA-006B-859BA89AC2EB}"/>
              </a:ext>
            </a:extLst>
          </p:cNvPr>
          <p:cNvPicPr>
            <a:picLocks noChangeAspect="1"/>
          </p:cNvPicPr>
          <p:nvPr/>
        </p:nvPicPr>
        <p:blipFill>
          <a:blip r:embed="rId4"/>
          <a:stretch>
            <a:fillRect/>
          </a:stretch>
        </p:blipFill>
        <p:spPr>
          <a:xfrm>
            <a:off x="1730028" y="760574"/>
            <a:ext cx="8529850" cy="147949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Title 1">
            <a:extLst>
              <a:ext uri="{FF2B5EF4-FFF2-40B4-BE49-F238E27FC236}">
                <a16:creationId xmlns:a16="http://schemas.microsoft.com/office/drawing/2014/main" id="{36AEC21C-EA2E-65D5-DBB2-E612EBDDC062}"/>
              </a:ext>
            </a:extLst>
          </p:cNvPr>
          <p:cNvSpPr>
            <a:spLocks noGrp="1"/>
          </p:cNvSpPr>
          <p:nvPr>
            <p:ph type="ctrTitle"/>
          </p:nvPr>
        </p:nvSpPr>
        <p:spPr>
          <a:xfrm>
            <a:off x="188767" y="0"/>
            <a:ext cx="11203171" cy="654482"/>
          </a:xfrm>
        </p:spPr>
        <p:txBody>
          <a:bodyPr vert="horz" lIns="91440" tIns="45720" rIns="91440" bIns="45720" rtlCol="0" anchor="ctr">
            <a:noAutofit/>
          </a:bodyPr>
          <a:lstStyle/>
          <a:p>
            <a:r>
              <a:rPr lang="en-US" sz="3200">
                <a:solidFill>
                  <a:srgbClr val="00879E"/>
                </a:solidFill>
                <a:latin typeface="+mj-lt"/>
              </a:rPr>
              <a:t>In-flight commissioning, routine testing &amp; upgrade projects</a:t>
            </a:r>
          </a:p>
        </p:txBody>
      </p:sp>
      <p:pic>
        <p:nvPicPr>
          <p:cNvPr id="6" name="Picture 5">
            <a:extLst>
              <a:ext uri="{FF2B5EF4-FFF2-40B4-BE49-F238E27FC236}">
                <a16:creationId xmlns:a16="http://schemas.microsoft.com/office/drawing/2014/main" id="{EB46D404-4A88-8A5F-F548-8C91578C359B}"/>
              </a:ext>
            </a:extLst>
          </p:cNvPr>
          <p:cNvPicPr>
            <a:picLocks noChangeAspect="1"/>
          </p:cNvPicPr>
          <p:nvPr/>
        </p:nvPicPr>
        <p:blipFill>
          <a:blip r:embed="rId5"/>
          <a:stretch>
            <a:fillRect/>
          </a:stretch>
        </p:blipFill>
        <p:spPr>
          <a:xfrm>
            <a:off x="83660" y="2738495"/>
            <a:ext cx="5868635" cy="3144512"/>
          </a:xfrm>
          <a:prstGeom prst="rect">
            <a:avLst/>
          </a:prstGeom>
        </p:spPr>
      </p:pic>
      <p:pic>
        <p:nvPicPr>
          <p:cNvPr id="12" name="Picture 11">
            <a:extLst>
              <a:ext uri="{FF2B5EF4-FFF2-40B4-BE49-F238E27FC236}">
                <a16:creationId xmlns:a16="http://schemas.microsoft.com/office/drawing/2014/main" id="{067A00C2-D2C8-EB1C-CD16-9B33D8D1A650}"/>
              </a:ext>
            </a:extLst>
          </p:cNvPr>
          <p:cNvPicPr>
            <a:picLocks noChangeAspect="1"/>
          </p:cNvPicPr>
          <p:nvPr/>
        </p:nvPicPr>
        <p:blipFill>
          <a:blip r:embed="rId6"/>
          <a:stretch>
            <a:fillRect/>
          </a:stretch>
        </p:blipFill>
        <p:spPr>
          <a:xfrm>
            <a:off x="6096000" y="2738495"/>
            <a:ext cx="5806533" cy="3144512"/>
          </a:xfrm>
          <a:prstGeom prst="rect">
            <a:avLst/>
          </a:prstGeom>
        </p:spPr>
      </p:pic>
      <p:sp>
        <p:nvSpPr>
          <p:cNvPr id="13" name="TextBox 12">
            <a:extLst>
              <a:ext uri="{FF2B5EF4-FFF2-40B4-BE49-F238E27FC236}">
                <a16:creationId xmlns:a16="http://schemas.microsoft.com/office/drawing/2014/main" id="{256F4A44-E608-F2FF-8E56-3012D838E5FD}"/>
              </a:ext>
            </a:extLst>
          </p:cNvPr>
          <p:cNvSpPr txBox="1"/>
          <p:nvPr/>
        </p:nvSpPr>
        <p:spPr>
          <a:xfrm>
            <a:off x="7568590" y="5912759"/>
            <a:ext cx="2401676" cy="584775"/>
          </a:xfrm>
          <a:prstGeom prst="rect">
            <a:avLst/>
          </a:prstGeom>
          <a:noFill/>
        </p:spPr>
        <p:txBody>
          <a:bodyPr wrap="square" rtlCol="0">
            <a:spAutoFit/>
          </a:bodyPr>
          <a:lstStyle/>
          <a:p>
            <a:pPr algn="ctr"/>
            <a:r>
              <a:rPr lang="en-NZ" sz="1600" b="1"/>
              <a:t>Total Projects: 38</a:t>
            </a:r>
          </a:p>
          <a:p>
            <a:pPr algn="ctr"/>
            <a:r>
              <a:rPr lang="en-NZ" sz="1600" b="1"/>
              <a:t>Total New MW: 932 </a:t>
            </a:r>
          </a:p>
        </p:txBody>
      </p:sp>
      <p:sp>
        <p:nvSpPr>
          <p:cNvPr id="14" name="TextBox 13">
            <a:extLst>
              <a:ext uri="{FF2B5EF4-FFF2-40B4-BE49-F238E27FC236}">
                <a16:creationId xmlns:a16="http://schemas.microsoft.com/office/drawing/2014/main" id="{E186408C-025E-6B38-268A-1E361602C3BF}"/>
              </a:ext>
            </a:extLst>
          </p:cNvPr>
          <p:cNvSpPr txBox="1"/>
          <p:nvPr/>
        </p:nvSpPr>
        <p:spPr>
          <a:xfrm>
            <a:off x="1927953" y="5912760"/>
            <a:ext cx="2159306" cy="584775"/>
          </a:xfrm>
          <a:prstGeom prst="rect">
            <a:avLst/>
          </a:prstGeom>
          <a:noFill/>
        </p:spPr>
        <p:txBody>
          <a:bodyPr wrap="square" rtlCol="0">
            <a:spAutoFit/>
          </a:bodyPr>
          <a:lstStyle/>
          <a:p>
            <a:pPr algn="ctr"/>
            <a:r>
              <a:rPr lang="en-NZ" sz="1600" b="1"/>
              <a:t>Total Projects: 42</a:t>
            </a:r>
          </a:p>
          <a:p>
            <a:pPr algn="ctr"/>
            <a:r>
              <a:rPr lang="en-NZ" sz="1600" b="1"/>
              <a:t>Total New MW: 299</a:t>
            </a:r>
          </a:p>
        </p:txBody>
      </p:sp>
    </p:spTree>
    <p:extLst>
      <p:ext uri="{BB962C8B-B14F-4D97-AF65-F5344CB8AC3E}">
        <p14:creationId xmlns:p14="http://schemas.microsoft.com/office/powerpoint/2010/main" val="3429377564"/>
      </p:ext>
    </p:extLst>
  </p:cSld>
  <p:clrMapOvr>
    <a:masterClrMapping/>
  </p:clrMapOvr>
  <p:extLst>
    <p:ext uri="{6950BFC3-D8DA-4A85-94F7-54DA5524770B}">
      <p188:commentRel xmlns:p188="http://schemas.microsoft.com/office/powerpoint/2018/8/main" r:id="rId3"/>
    </p:ext>
  </p:extLs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F2464CEF-4CCF-2F17-77BC-9F67B966F2DC}"/>
              </a:ext>
            </a:extLst>
          </p:cNvPr>
          <p:cNvSpPr txBox="1"/>
          <p:nvPr/>
        </p:nvSpPr>
        <p:spPr>
          <a:xfrm>
            <a:off x="9438803" y="4339446"/>
            <a:ext cx="1879299" cy="1676638"/>
          </a:xfrm>
          <a:prstGeom prst="rect">
            <a:avLst/>
          </a:prstGeom>
          <a:solidFill>
            <a:schemeClr val="bg1">
              <a:lumMod val="85000"/>
              <a:alpha val="40000"/>
            </a:schemeClr>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600" b="0" i="1" u="none" strike="noStrike" kern="1200" cap="none" spc="0" normalizeH="0" baseline="0" noProof="0">
              <a:ln>
                <a:noFill/>
              </a:ln>
              <a:solidFill>
                <a:srgbClr val="414041"/>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FCEE681-5DA8-E876-111F-8FFE76A27B72}"/>
              </a:ext>
            </a:extLst>
          </p:cNvPr>
          <p:cNvSpPr txBox="1"/>
          <p:nvPr/>
        </p:nvSpPr>
        <p:spPr>
          <a:xfrm>
            <a:off x="835249" y="1400621"/>
            <a:ext cx="2595460" cy="4617557"/>
          </a:xfrm>
          <a:prstGeom prst="rect">
            <a:avLst/>
          </a:prstGeom>
          <a:solidFill>
            <a:schemeClr val="accent1">
              <a:lumMod val="20000"/>
              <a:lumOff val="80000"/>
              <a:alpha val="40000"/>
            </a:schemeClr>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600" b="0" i="1" u="none" strike="noStrike" kern="1200" cap="none" spc="0" normalizeH="0" baseline="0" noProof="0">
              <a:ln>
                <a:noFill/>
              </a:ln>
              <a:solidFill>
                <a:srgbClr val="414041"/>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3E4818F-21D8-38AC-88FE-95B2626E06FC}"/>
              </a:ext>
            </a:extLst>
          </p:cNvPr>
          <p:cNvSpPr txBox="1"/>
          <p:nvPr/>
        </p:nvSpPr>
        <p:spPr>
          <a:xfrm>
            <a:off x="3430711" y="2749623"/>
            <a:ext cx="672805" cy="3268556"/>
          </a:xfrm>
          <a:prstGeom prst="rect">
            <a:avLst/>
          </a:prstGeom>
          <a:solidFill>
            <a:schemeClr val="accent3">
              <a:lumMod val="40000"/>
              <a:lumOff val="60000"/>
              <a:alpha val="40000"/>
            </a:schemeClr>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600" b="0" i="1" u="none" strike="noStrike" kern="1200" cap="none" spc="0" normalizeH="0" baseline="0" noProof="0">
              <a:ln>
                <a:noFill/>
              </a:ln>
              <a:solidFill>
                <a:srgbClr val="414041"/>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30FDA238-6945-CAF0-1209-564CFDEDF7E6}"/>
              </a:ext>
            </a:extLst>
          </p:cNvPr>
          <p:cNvSpPr txBox="1"/>
          <p:nvPr/>
        </p:nvSpPr>
        <p:spPr>
          <a:xfrm>
            <a:off x="4723237" y="4225797"/>
            <a:ext cx="4108944" cy="1792381"/>
          </a:xfrm>
          <a:prstGeom prst="rect">
            <a:avLst/>
          </a:prstGeom>
          <a:solidFill>
            <a:schemeClr val="accent6">
              <a:lumMod val="40000"/>
              <a:lumOff val="60000"/>
              <a:alpha val="40000"/>
            </a:schemeClr>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600" b="0" i="1" u="none" strike="noStrike" kern="1200" cap="none" spc="0" normalizeH="0" baseline="0" noProof="0">
              <a:ln>
                <a:noFill/>
              </a:ln>
              <a:solidFill>
                <a:srgbClr val="414041"/>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5A55BF-E5C3-6F42-4802-D143454E63F3}"/>
              </a:ext>
            </a:extLst>
          </p:cNvPr>
          <p:cNvSpPr>
            <a:spLocks noGrp="1"/>
          </p:cNvSpPr>
          <p:nvPr>
            <p:ph type="ctrTitle"/>
          </p:nvPr>
        </p:nvSpPr>
        <p:spPr/>
        <p:txBody>
          <a:bodyPr/>
          <a:lstStyle/>
          <a:p>
            <a:r>
              <a:rPr lang="en-NZ" sz="3200">
                <a:solidFill>
                  <a:srgbClr val="00879E"/>
                </a:solidFill>
                <a:latin typeface="+mj-lt"/>
              </a:rPr>
              <a:t>Information</a:t>
            </a:r>
            <a:r>
              <a:rPr lang="en-NZ"/>
              <a:t> </a:t>
            </a:r>
            <a:r>
              <a:rPr lang="en-NZ" sz="3200">
                <a:solidFill>
                  <a:srgbClr val="00879E"/>
                </a:solidFill>
                <a:latin typeface="+mj-lt"/>
              </a:rPr>
              <a:t>published regarding meeting peak demand</a:t>
            </a:r>
          </a:p>
        </p:txBody>
      </p:sp>
      <p:cxnSp>
        <p:nvCxnSpPr>
          <p:cNvPr id="6" name="Straight Arrow Connector 5">
            <a:extLst>
              <a:ext uri="{FF2B5EF4-FFF2-40B4-BE49-F238E27FC236}">
                <a16:creationId xmlns:a16="http://schemas.microsoft.com/office/drawing/2014/main" id="{C228663B-92C7-57AB-3700-E2D0441EDE29}"/>
              </a:ext>
            </a:extLst>
          </p:cNvPr>
          <p:cNvCxnSpPr/>
          <p:nvPr/>
        </p:nvCxnSpPr>
        <p:spPr>
          <a:xfrm>
            <a:off x="781235" y="5992427"/>
            <a:ext cx="10944000" cy="6214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0DC24EC-47F5-E4E5-CD0B-60A9E4BACBED}"/>
              </a:ext>
            </a:extLst>
          </p:cNvPr>
          <p:cNvSpPr txBox="1"/>
          <p:nvPr/>
        </p:nvSpPr>
        <p:spPr>
          <a:xfrm>
            <a:off x="812772" y="1406489"/>
            <a:ext cx="6385232" cy="648000"/>
          </a:xfrm>
          <a:prstGeom prst="rect">
            <a:avLst/>
          </a:prstGeom>
          <a:solidFill>
            <a:schemeClr val="accent1">
              <a:lumMod val="40000"/>
              <a:lumOff val="60000"/>
            </a:schemeClr>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1" i="0" u="none" strike="noStrike" kern="1200" cap="none" spc="0" normalizeH="0" baseline="0" noProof="0">
                <a:ln>
                  <a:noFill/>
                </a:ln>
                <a:solidFill>
                  <a:srgbClr val="414041"/>
                </a:solidFill>
                <a:effectLst/>
                <a:uLnTx/>
                <a:uFillTx/>
                <a:latin typeface="Calibri" panose="020F0502020204030204"/>
                <a:ea typeface="+mn-ea"/>
                <a:cs typeface="+mn-cs"/>
              </a:rPr>
              <a:t>Annual Security of Supply Assessment (SOSA)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1" u="none" strike="noStrike" kern="1200" cap="none" spc="0" normalizeH="0" baseline="0" noProof="0">
                <a:ln>
                  <a:noFill/>
                </a:ln>
                <a:solidFill>
                  <a:srgbClr val="414041"/>
                </a:solidFill>
                <a:effectLst/>
                <a:uLnTx/>
                <a:uFillTx/>
                <a:latin typeface="Calibri" panose="020F0502020204030204"/>
                <a:ea typeface="+mn-ea"/>
                <a:cs typeface="+mn-cs"/>
              </a:rPr>
              <a:t>Forecast winter energy and capacity margins relative to security standards</a:t>
            </a:r>
          </a:p>
        </p:txBody>
      </p:sp>
      <p:sp>
        <p:nvSpPr>
          <p:cNvPr id="8" name="TextBox 7">
            <a:extLst>
              <a:ext uri="{FF2B5EF4-FFF2-40B4-BE49-F238E27FC236}">
                <a16:creationId xmlns:a16="http://schemas.microsoft.com/office/drawing/2014/main" id="{5A7B3468-F991-8F53-69B3-A89728C53E79}"/>
              </a:ext>
            </a:extLst>
          </p:cNvPr>
          <p:cNvSpPr txBox="1"/>
          <p:nvPr/>
        </p:nvSpPr>
        <p:spPr>
          <a:xfrm>
            <a:off x="4103516" y="2828235"/>
            <a:ext cx="5713399" cy="648000"/>
          </a:xfrm>
          <a:prstGeom prst="rect">
            <a:avLst/>
          </a:prstGeom>
          <a:solidFill>
            <a:schemeClr val="accent5">
              <a:lumMod val="40000"/>
              <a:lumOff val="60000"/>
            </a:schemeClr>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1" i="0" u="none" strike="noStrike" kern="1200" cap="none" spc="0" normalizeH="0" baseline="0" noProof="0">
                <a:ln>
                  <a:noFill/>
                </a:ln>
                <a:solidFill>
                  <a:srgbClr val="414041"/>
                </a:solidFill>
                <a:effectLst/>
                <a:uLnTx/>
                <a:uFillTx/>
                <a:latin typeface="Calibri" panose="020F0502020204030204"/>
                <a:ea typeface="+mn-ea"/>
                <a:cs typeface="+mn-cs"/>
              </a:rPr>
              <a:t>Winter Outlook / Quarterly Security of Supply Outlook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1" u="none" strike="noStrike" kern="1200" cap="none" spc="0" normalizeH="0" baseline="0" noProof="0">
                <a:ln>
                  <a:noFill/>
                </a:ln>
                <a:solidFill>
                  <a:srgbClr val="414041"/>
                </a:solidFill>
                <a:effectLst/>
                <a:uLnTx/>
                <a:uFillTx/>
                <a:latin typeface="Calibri" panose="020F0502020204030204"/>
                <a:ea typeface="+mn-ea"/>
                <a:cs typeface="+mn-cs"/>
              </a:rPr>
              <a:t>Shape and size of energy and capacity risks for period</a:t>
            </a:r>
          </a:p>
        </p:txBody>
      </p:sp>
      <p:sp>
        <p:nvSpPr>
          <p:cNvPr id="9" name="TextBox 8">
            <a:extLst>
              <a:ext uri="{FF2B5EF4-FFF2-40B4-BE49-F238E27FC236}">
                <a16:creationId xmlns:a16="http://schemas.microsoft.com/office/drawing/2014/main" id="{B6C0C1D7-518A-F31B-2BE7-7B2C7875B6C0}"/>
              </a:ext>
            </a:extLst>
          </p:cNvPr>
          <p:cNvSpPr txBox="1"/>
          <p:nvPr/>
        </p:nvSpPr>
        <p:spPr>
          <a:xfrm>
            <a:off x="3431684" y="2101622"/>
            <a:ext cx="6385232" cy="648000"/>
          </a:xfrm>
          <a:prstGeom prst="rect">
            <a:avLst/>
          </a:prstGeom>
          <a:solidFill>
            <a:schemeClr val="accent3">
              <a:lumMod val="40000"/>
              <a:lumOff val="60000"/>
            </a:schemeClr>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1" i="0" u="none" strike="noStrike" kern="1200" cap="none" spc="0" normalizeH="0" baseline="0" noProof="0">
                <a:ln>
                  <a:noFill/>
                </a:ln>
                <a:solidFill>
                  <a:srgbClr val="414041"/>
                </a:solidFill>
                <a:effectLst/>
                <a:uLnTx/>
                <a:uFillTx/>
                <a:latin typeface="Calibri" panose="020F0502020204030204"/>
                <a:ea typeface="+mn-ea"/>
                <a:cs typeface="+mn-cs"/>
              </a:rPr>
              <a:t>New Zealand Generation Balance (NZGB)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1" u="none" strike="noStrike" kern="1200" cap="none" spc="0" normalizeH="0" baseline="0" noProof="0">
                <a:ln>
                  <a:noFill/>
                </a:ln>
                <a:solidFill>
                  <a:srgbClr val="414041"/>
                </a:solidFill>
                <a:effectLst/>
                <a:uLnTx/>
                <a:uFillTx/>
                <a:latin typeface="Calibri" panose="020F0502020204030204"/>
                <a:ea typeface="+mn-ea"/>
                <a:cs typeface="+mn-cs"/>
              </a:rPr>
              <a:t>Generation margins for the next 200 days</a:t>
            </a:r>
          </a:p>
        </p:txBody>
      </p:sp>
      <p:sp>
        <p:nvSpPr>
          <p:cNvPr id="10" name="TextBox 9">
            <a:extLst>
              <a:ext uri="{FF2B5EF4-FFF2-40B4-BE49-F238E27FC236}">
                <a16:creationId xmlns:a16="http://schemas.microsoft.com/office/drawing/2014/main" id="{7D1BB696-9CCE-74FA-7FB4-4220F8C9067E}"/>
              </a:ext>
            </a:extLst>
          </p:cNvPr>
          <p:cNvSpPr txBox="1"/>
          <p:nvPr/>
        </p:nvSpPr>
        <p:spPr>
          <a:xfrm>
            <a:off x="4730043" y="3577797"/>
            <a:ext cx="6385232" cy="648000"/>
          </a:xfrm>
          <a:prstGeom prst="rect">
            <a:avLst/>
          </a:prstGeom>
          <a:solidFill>
            <a:schemeClr val="accent6">
              <a:lumMod val="40000"/>
              <a:lumOff val="60000"/>
            </a:schemeClr>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1" i="0" u="none" strike="noStrike" kern="1200" cap="none" spc="0" normalizeH="0" baseline="0" noProof="0">
                <a:ln>
                  <a:noFill/>
                </a:ln>
                <a:solidFill>
                  <a:srgbClr val="414041"/>
                </a:solidFill>
                <a:effectLst/>
                <a:uLnTx/>
                <a:uFillTx/>
                <a:latin typeface="Calibri" panose="020F0502020204030204"/>
                <a:ea typeface="+mn-ea"/>
                <a:cs typeface="+mn-cs"/>
              </a:rPr>
              <a:t>Forward market schedules (WDS, NRS, PRS)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1" u="none" strike="noStrike" kern="1200" cap="none" spc="0" normalizeH="0" baseline="0" noProof="0">
                <a:ln>
                  <a:noFill/>
                </a:ln>
                <a:solidFill>
                  <a:srgbClr val="414041"/>
                </a:solidFill>
                <a:effectLst/>
                <a:uLnTx/>
                <a:uFillTx/>
                <a:latin typeface="Calibri" panose="020F0502020204030204"/>
                <a:ea typeface="+mn-ea"/>
                <a:cs typeface="+mn-cs"/>
              </a:rPr>
              <a:t>Forecast market schedules, prices</a:t>
            </a:r>
          </a:p>
        </p:txBody>
      </p:sp>
      <p:sp>
        <p:nvSpPr>
          <p:cNvPr id="11" name="TextBox 10">
            <a:extLst>
              <a:ext uri="{FF2B5EF4-FFF2-40B4-BE49-F238E27FC236}">
                <a16:creationId xmlns:a16="http://schemas.microsoft.com/office/drawing/2014/main" id="{76DAB0A2-50CF-2851-A7C2-1D3EC7C5B852}"/>
              </a:ext>
            </a:extLst>
          </p:cNvPr>
          <p:cNvSpPr txBox="1"/>
          <p:nvPr/>
        </p:nvSpPr>
        <p:spPr>
          <a:xfrm>
            <a:off x="9438803" y="4278064"/>
            <a:ext cx="1879298" cy="654482"/>
          </a:xfrm>
          <a:prstGeom prst="rect">
            <a:avLst/>
          </a:prstGeom>
          <a:solidFill>
            <a:schemeClr val="bg1">
              <a:lumMod val="85000"/>
            </a:schemeClr>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1" i="0" u="none" strike="noStrike" kern="1200" cap="none" spc="0" normalizeH="0" baseline="0" noProof="0">
                <a:ln>
                  <a:noFill/>
                </a:ln>
                <a:solidFill>
                  <a:srgbClr val="414041"/>
                </a:solidFill>
                <a:effectLst/>
                <a:uLnTx/>
                <a:uFillTx/>
                <a:latin typeface="Calibri" panose="020F0502020204030204"/>
                <a:ea typeface="+mn-ea"/>
                <a:cs typeface="+mn-cs"/>
              </a:rPr>
              <a:t>Real-time dispatch </a:t>
            </a:r>
            <a:r>
              <a:rPr kumimoji="0" lang="en-NZ" sz="1600" b="0" i="1" u="none" strike="noStrike" kern="1200" cap="none" spc="0" normalizeH="0" baseline="0" noProof="0">
                <a:ln>
                  <a:noFill/>
                </a:ln>
                <a:solidFill>
                  <a:srgbClr val="414041"/>
                </a:solidFill>
                <a:effectLst/>
                <a:uLnTx/>
                <a:uFillTx/>
                <a:latin typeface="Calibri" panose="020F0502020204030204"/>
                <a:ea typeface="+mn-ea"/>
                <a:cs typeface="+mn-cs"/>
              </a:rPr>
              <a:t>(RTD)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600" b="0" i="1" u="none" strike="noStrike" kern="1200" cap="none" spc="0" normalizeH="0" baseline="0" noProof="0">
              <a:ln>
                <a:noFill/>
              </a:ln>
              <a:solidFill>
                <a:srgbClr val="414041"/>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016E339A-B24A-DBCD-CB01-D5308043ACE7}"/>
              </a:ext>
            </a:extLst>
          </p:cNvPr>
          <p:cNvSpPr txBox="1"/>
          <p:nvPr/>
        </p:nvSpPr>
        <p:spPr>
          <a:xfrm>
            <a:off x="641221" y="6004823"/>
            <a:ext cx="9084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a:ln>
                  <a:noFill/>
                </a:ln>
                <a:solidFill>
                  <a:srgbClr val="414041"/>
                </a:solidFill>
                <a:effectLst/>
                <a:uLnTx/>
                <a:uFillTx/>
                <a:latin typeface="Calibri" panose="020F0502020204030204"/>
                <a:ea typeface="+mn-ea"/>
                <a:cs typeface="+mn-cs"/>
              </a:rPr>
              <a:t>10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600" b="0" i="1" u="none" strike="noStrike" kern="1200" cap="none" spc="0" normalizeH="0" baseline="0" noProof="0">
              <a:ln>
                <a:noFill/>
              </a:ln>
              <a:solidFill>
                <a:srgbClr val="414041"/>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06571028-8BDF-9FAB-B1D3-C751F1289C0A}"/>
              </a:ext>
            </a:extLst>
          </p:cNvPr>
          <p:cNvSpPr txBox="1"/>
          <p:nvPr/>
        </p:nvSpPr>
        <p:spPr>
          <a:xfrm>
            <a:off x="2840842" y="6037898"/>
            <a:ext cx="9084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a:ln>
                  <a:noFill/>
                </a:ln>
                <a:solidFill>
                  <a:srgbClr val="414041"/>
                </a:solidFill>
                <a:effectLst/>
                <a:uLnTx/>
                <a:uFillTx/>
                <a:latin typeface="Calibri" panose="020F0502020204030204"/>
                <a:ea typeface="+mn-ea"/>
                <a:cs typeface="+mn-cs"/>
              </a:rPr>
              <a:t>200 days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600" b="0" i="1" u="none" strike="noStrike" kern="1200" cap="none" spc="0" normalizeH="0" baseline="0" noProof="0">
              <a:ln>
                <a:noFill/>
              </a:ln>
              <a:solidFill>
                <a:srgbClr val="414041"/>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7AD2FA28-7641-48C0-9B5B-0EC678C88217}"/>
              </a:ext>
            </a:extLst>
          </p:cNvPr>
          <p:cNvSpPr txBox="1"/>
          <p:nvPr/>
        </p:nvSpPr>
        <p:spPr>
          <a:xfrm>
            <a:off x="4436508" y="6028796"/>
            <a:ext cx="9084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a:ln>
                  <a:noFill/>
                </a:ln>
                <a:solidFill>
                  <a:srgbClr val="414041"/>
                </a:solidFill>
                <a:effectLst/>
                <a:uLnTx/>
                <a:uFillTx/>
                <a:latin typeface="Calibri" panose="020F0502020204030204"/>
                <a:ea typeface="+mn-ea"/>
                <a:cs typeface="+mn-cs"/>
              </a:rPr>
              <a:t>1 week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600" b="0" i="1" u="none" strike="noStrike" kern="1200" cap="none" spc="0" normalizeH="0" baseline="0" noProof="0">
              <a:ln>
                <a:noFill/>
              </a:ln>
              <a:solidFill>
                <a:srgbClr val="414041"/>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92422BA0-C146-B087-5C5F-8598FBE12DCD}"/>
              </a:ext>
            </a:extLst>
          </p:cNvPr>
          <p:cNvSpPr txBox="1"/>
          <p:nvPr/>
        </p:nvSpPr>
        <p:spPr>
          <a:xfrm>
            <a:off x="5586270" y="6035011"/>
            <a:ext cx="9084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a:ln>
                  <a:noFill/>
                </a:ln>
                <a:solidFill>
                  <a:srgbClr val="414041"/>
                </a:solidFill>
                <a:effectLst/>
                <a:uLnTx/>
                <a:uFillTx/>
                <a:latin typeface="Calibri" panose="020F0502020204030204"/>
                <a:ea typeface="+mn-ea"/>
                <a:cs typeface="+mn-cs"/>
              </a:rPr>
              <a:t>36 hours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600" b="0" i="1" u="none" strike="noStrike" kern="1200" cap="none" spc="0" normalizeH="0" baseline="0" noProof="0">
              <a:ln>
                <a:noFill/>
              </a:ln>
              <a:solidFill>
                <a:srgbClr val="414041"/>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818036F5-89B3-80B8-FE90-A1C741DF7499}"/>
              </a:ext>
            </a:extLst>
          </p:cNvPr>
          <p:cNvSpPr txBox="1"/>
          <p:nvPr/>
        </p:nvSpPr>
        <p:spPr>
          <a:xfrm>
            <a:off x="6810463" y="6048926"/>
            <a:ext cx="9084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a:ln>
                  <a:noFill/>
                </a:ln>
                <a:solidFill>
                  <a:srgbClr val="414041"/>
                </a:solidFill>
                <a:effectLst/>
                <a:uLnTx/>
                <a:uFillTx/>
                <a:latin typeface="Calibri" panose="020F0502020204030204"/>
                <a:ea typeface="+mn-ea"/>
                <a:cs typeface="+mn-cs"/>
              </a:rPr>
              <a:t>4 hours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600" b="0" i="1" u="none" strike="noStrike" kern="1200" cap="none" spc="0" normalizeH="0" baseline="0" noProof="0">
              <a:ln>
                <a:noFill/>
              </a:ln>
              <a:solidFill>
                <a:srgbClr val="414041"/>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CAB35361-119C-DE48-F224-1C69E2140940}"/>
              </a:ext>
            </a:extLst>
          </p:cNvPr>
          <p:cNvSpPr txBox="1"/>
          <p:nvPr/>
        </p:nvSpPr>
        <p:spPr>
          <a:xfrm>
            <a:off x="8034656" y="6048926"/>
            <a:ext cx="9084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a:ln>
                  <a:noFill/>
                </a:ln>
                <a:solidFill>
                  <a:srgbClr val="414041"/>
                </a:solidFill>
                <a:effectLst/>
                <a:uLnTx/>
                <a:uFillTx/>
                <a:latin typeface="Calibri" panose="020F0502020204030204"/>
                <a:ea typeface="+mn-ea"/>
                <a:cs typeface="+mn-cs"/>
              </a:rPr>
              <a:t>1 hour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600" b="0" i="1" u="none" strike="noStrike" kern="1200" cap="none" spc="0" normalizeH="0" baseline="0" noProof="0">
              <a:ln>
                <a:noFill/>
              </a:ln>
              <a:solidFill>
                <a:srgbClr val="414041"/>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DC5D9795-4F0D-08D3-4A3A-0A039958B96E}"/>
              </a:ext>
            </a:extLst>
          </p:cNvPr>
          <p:cNvSpPr txBox="1"/>
          <p:nvPr/>
        </p:nvSpPr>
        <p:spPr>
          <a:xfrm>
            <a:off x="9258849" y="6048926"/>
            <a:ext cx="9084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a:ln>
                  <a:noFill/>
                </a:ln>
                <a:solidFill>
                  <a:srgbClr val="414041"/>
                </a:solidFill>
                <a:effectLst/>
                <a:uLnTx/>
                <a:uFillTx/>
                <a:latin typeface="Calibri" panose="020F0502020204030204"/>
                <a:ea typeface="+mn-ea"/>
                <a:cs typeface="+mn-cs"/>
              </a:rPr>
              <a:t>5 mins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600" b="0" i="1" u="none" strike="noStrike" kern="1200" cap="none" spc="0" normalizeH="0" baseline="0" noProof="0">
              <a:ln>
                <a:noFill/>
              </a:ln>
              <a:solidFill>
                <a:srgbClr val="414041"/>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E61B2970-C3DB-BEE6-281A-2C7A34774888}"/>
              </a:ext>
            </a:extLst>
          </p:cNvPr>
          <p:cNvSpPr txBox="1"/>
          <p:nvPr/>
        </p:nvSpPr>
        <p:spPr>
          <a:xfrm>
            <a:off x="10448754" y="6048926"/>
            <a:ext cx="11644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a:ln>
                  <a:noFill/>
                </a:ln>
                <a:solidFill>
                  <a:srgbClr val="414041"/>
                </a:solidFill>
                <a:effectLst/>
                <a:uLnTx/>
                <a:uFillTx/>
                <a:latin typeface="Calibri" panose="020F0502020204030204"/>
                <a:ea typeface="+mn-ea"/>
                <a:cs typeface="+mn-cs"/>
              </a:rPr>
              <a:t>Real time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600" b="0" i="1" u="none" strike="noStrike" kern="1200" cap="none" spc="0" normalizeH="0" baseline="0" noProof="0">
              <a:ln>
                <a:noFill/>
              </a:ln>
              <a:solidFill>
                <a:srgbClr val="414041"/>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19D99025-88B1-87FE-E838-EDDABA4F7A2E}"/>
              </a:ext>
            </a:extLst>
          </p:cNvPr>
          <p:cNvSpPr txBox="1"/>
          <p:nvPr/>
        </p:nvSpPr>
        <p:spPr>
          <a:xfrm>
            <a:off x="5864433" y="5000201"/>
            <a:ext cx="3532648" cy="340155"/>
          </a:xfrm>
          <a:prstGeom prst="rect">
            <a:avLst/>
          </a:prstGeom>
          <a:solidFill>
            <a:schemeClr val="accent1">
              <a:lumMod val="40000"/>
              <a:lumOff val="60000"/>
            </a:schemeClr>
          </a:solidFill>
          <a:ln w="19050">
            <a:solidFill>
              <a:schemeClr val="accent1">
                <a:lumMod val="50000"/>
              </a:schemeClr>
            </a:solidFill>
          </a:ln>
        </p:spPr>
        <p:txBody>
          <a:bodyPr wrap="square" lIns="180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1" i="0" u="none" strike="noStrike" kern="1200" cap="none" spc="0" normalizeH="0" baseline="0" noProof="0">
                <a:ln>
                  <a:noFill/>
                </a:ln>
                <a:solidFill>
                  <a:srgbClr val="414041"/>
                </a:solidFill>
                <a:effectLst/>
                <a:uLnTx/>
                <a:uFillTx/>
                <a:latin typeface="Calibri" panose="020F0502020204030204"/>
                <a:ea typeface="+mn-ea"/>
                <a:cs typeface="+mn-cs"/>
              </a:rPr>
              <a:t>Wind generation forecast</a:t>
            </a:r>
            <a:endParaRPr kumimoji="0" lang="en-NZ" sz="1600" b="0" i="1" u="none" strike="noStrike" kern="1200" cap="none" spc="0" normalizeH="0" baseline="0" noProof="0">
              <a:ln>
                <a:noFill/>
              </a:ln>
              <a:solidFill>
                <a:srgbClr val="414041"/>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9A26E4F7-80E0-08A8-C951-8A7825C76B95}"/>
              </a:ext>
            </a:extLst>
          </p:cNvPr>
          <p:cNvSpPr txBox="1"/>
          <p:nvPr/>
        </p:nvSpPr>
        <p:spPr>
          <a:xfrm>
            <a:off x="5866702" y="4648158"/>
            <a:ext cx="3530379" cy="321105"/>
          </a:xfrm>
          <a:prstGeom prst="rect">
            <a:avLst/>
          </a:prstGeom>
          <a:solidFill>
            <a:schemeClr val="accent1">
              <a:lumMod val="40000"/>
              <a:lumOff val="60000"/>
            </a:schemeClr>
          </a:solidFill>
          <a:ln w="19050">
            <a:solidFill>
              <a:schemeClr val="accent1">
                <a:lumMod val="50000"/>
              </a:schemeClr>
            </a:solidFill>
          </a:ln>
        </p:spPr>
        <p:txBody>
          <a:bodyPr wrap="square" lIns="180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1" i="0" u="none" strike="noStrike" kern="1200" cap="none" spc="0" normalizeH="0" baseline="0" noProof="0">
                <a:ln>
                  <a:noFill/>
                </a:ln>
                <a:solidFill>
                  <a:srgbClr val="414041"/>
                </a:solidFill>
                <a:effectLst/>
                <a:uLnTx/>
                <a:uFillTx/>
                <a:latin typeface="Calibri" panose="020F0502020204030204"/>
                <a:ea typeface="+mn-ea"/>
                <a:cs typeface="+mn-cs"/>
              </a:rPr>
              <a:t>Sensitivity schedules</a:t>
            </a:r>
            <a:endParaRPr kumimoji="0" lang="en-NZ" sz="1600" b="0" i="1" u="none" strike="noStrike" kern="1200" cap="none" spc="0" normalizeH="0" baseline="0" noProof="0">
              <a:ln>
                <a:noFill/>
              </a:ln>
              <a:solidFill>
                <a:srgbClr val="414041"/>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7E2A8DC9-594D-DD63-5822-55E335D6A2C0}"/>
              </a:ext>
            </a:extLst>
          </p:cNvPr>
          <p:cNvSpPr txBox="1"/>
          <p:nvPr/>
        </p:nvSpPr>
        <p:spPr>
          <a:xfrm>
            <a:off x="4723237" y="4276492"/>
            <a:ext cx="4673844" cy="340155"/>
          </a:xfrm>
          <a:prstGeom prst="rect">
            <a:avLst/>
          </a:prstGeom>
          <a:solidFill>
            <a:schemeClr val="accent1">
              <a:lumMod val="40000"/>
              <a:lumOff val="60000"/>
            </a:schemeClr>
          </a:solidFill>
          <a:ln w="19050">
            <a:solidFill>
              <a:schemeClr val="accent1">
                <a:lumMod val="50000"/>
              </a:schemeClr>
            </a:solidFill>
          </a:ln>
        </p:spPr>
        <p:txBody>
          <a:bodyPr wrap="square" lIns="180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1" i="0" u="none" strike="noStrike" kern="1200" cap="none" spc="0" normalizeH="0" baseline="0" noProof="0">
                <a:ln>
                  <a:noFill/>
                </a:ln>
                <a:solidFill>
                  <a:srgbClr val="414041"/>
                </a:solidFill>
                <a:effectLst/>
                <a:uLnTx/>
                <a:uFillTx/>
                <a:latin typeface="Calibri" panose="020F0502020204030204"/>
                <a:ea typeface="+mn-ea"/>
                <a:cs typeface="+mn-cs"/>
              </a:rPr>
              <a:t>Residual capacity</a:t>
            </a:r>
            <a:endParaRPr kumimoji="0" lang="en-NZ" sz="1600" b="0" i="1" u="none" strike="noStrike" kern="1200" cap="none" spc="0" normalizeH="0" baseline="0" noProof="0">
              <a:ln>
                <a:noFill/>
              </a:ln>
              <a:solidFill>
                <a:srgbClr val="414041"/>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4283E2B0-9A57-29BB-F57B-F7812469639A}"/>
              </a:ext>
            </a:extLst>
          </p:cNvPr>
          <p:cNvSpPr txBox="1"/>
          <p:nvPr/>
        </p:nvSpPr>
        <p:spPr>
          <a:xfrm>
            <a:off x="5864433" y="5371485"/>
            <a:ext cx="3532648" cy="340155"/>
          </a:xfrm>
          <a:prstGeom prst="rect">
            <a:avLst/>
          </a:prstGeom>
          <a:solidFill>
            <a:schemeClr val="accent1">
              <a:lumMod val="40000"/>
              <a:lumOff val="60000"/>
            </a:schemeClr>
          </a:solidFill>
          <a:ln w="19050">
            <a:solidFill>
              <a:schemeClr val="accent1">
                <a:lumMod val="50000"/>
              </a:schemeClr>
            </a:solidFill>
          </a:ln>
        </p:spPr>
        <p:txBody>
          <a:bodyPr wrap="square" lIns="180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1" i="0" u="none" strike="noStrike" kern="1200" cap="none" spc="0" normalizeH="0" baseline="0" noProof="0">
                <a:ln>
                  <a:noFill/>
                </a:ln>
                <a:solidFill>
                  <a:srgbClr val="414041"/>
                </a:solidFill>
                <a:effectLst/>
                <a:uLnTx/>
                <a:uFillTx/>
                <a:latin typeface="Calibri" panose="020F0502020204030204"/>
                <a:ea typeface="+mn-ea"/>
                <a:cs typeface="+mn-cs"/>
              </a:rPr>
              <a:t>Controllable load visibility</a:t>
            </a:r>
            <a:endParaRPr kumimoji="0" lang="en-NZ" sz="1600" b="0" i="1" u="none" strike="noStrike" kern="1200" cap="none" spc="0" normalizeH="0" baseline="0" noProof="0">
              <a:ln>
                <a:noFill/>
              </a:ln>
              <a:solidFill>
                <a:srgbClr val="414041"/>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80D463EF-2D1F-361A-428A-5CCDF890A362}"/>
              </a:ext>
            </a:extLst>
          </p:cNvPr>
          <p:cNvSpPr txBox="1"/>
          <p:nvPr/>
        </p:nvSpPr>
        <p:spPr>
          <a:xfrm>
            <a:off x="4103514" y="3429000"/>
            <a:ext cx="619722" cy="2589178"/>
          </a:xfrm>
          <a:prstGeom prst="rect">
            <a:avLst/>
          </a:prstGeom>
          <a:solidFill>
            <a:schemeClr val="accent5">
              <a:lumMod val="40000"/>
              <a:lumOff val="60000"/>
              <a:alpha val="40000"/>
            </a:schemeClr>
          </a:solidFill>
        </p:spPr>
        <p:txBody>
          <a:bodyPr wrap="square" rtlCol="0">
            <a:noAutofit/>
          </a:bodyPr>
          <a:lstStyle/>
          <a:p>
            <a:endParaRPr lang="en-NZ" sz="1600" i="1"/>
          </a:p>
        </p:txBody>
      </p:sp>
      <p:sp>
        <p:nvSpPr>
          <p:cNvPr id="32" name="TextBox 31">
            <a:extLst>
              <a:ext uri="{FF2B5EF4-FFF2-40B4-BE49-F238E27FC236}">
                <a16:creationId xmlns:a16="http://schemas.microsoft.com/office/drawing/2014/main" id="{05B590FB-C99F-AB10-C7AF-6A54D99E1D49}"/>
              </a:ext>
            </a:extLst>
          </p:cNvPr>
          <p:cNvSpPr txBox="1"/>
          <p:nvPr/>
        </p:nvSpPr>
        <p:spPr>
          <a:xfrm>
            <a:off x="3630368" y="6021637"/>
            <a:ext cx="98084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a:ln>
                  <a:noFill/>
                </a:ln>
                <a:solidFill>
                  <a:srgbClr val="414041"/>
                </a:solidFill>
                <a:effectLst/>
                <a:uLnTx/>
                <a:uFillTx/>
                <a:latin typeface="Calibri" panose="020F0502020204030204"/>
                <a:ea typeface="+mn-ea"/>
                <a:cs typeface="+mn-cs"/>
              </a:rPr>
              <a:t>6 months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600" b="0" i="1" u="none" strike="noStrike" kern="1200" cap="none" spc="0" normalizeH="0" baseline="0" noProof="0">
              <a:ln>
                <a:noFill/>
              </a:ln>
              <a:solidFill>
                <a:srgbClr val="41404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90712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4F8476-D9C1-3348-9107-59228ADD3693}"/>
              </a:ext>
            </a:extLst>
          </p:cNvPr>
          <p:cNvSpPr>
            <a:spLocks noGrp="1"/>
          </p:cNvSpPr>
          <p:nvPr>
            <p:ph type="title"/>
          </p:nvPr>
        </p:nvSpPr>
        <p:spPr>
          <a:xfrm>
            <a:off x="1417407" y="248192"/>
            <a:ext cx="9562993" cy="515985"/>
          </a:xfrm>
        </p:spPr>
        <p:txBody>
          <a:bodyPr>
            <a:noAutofit/>
          </a:bodyPr>
          <a:lstStyle/>
          <a:p>
            <a:r>
              <a:rPr lang="en-US" sz="3600">
                <a:solidFill>
                  <a:srgbClr val="00879E"/>
                </a:solidFill>
              </a:rPr>
              <a:t>Roster</a:t>
            </a:r>
          </a:p>
        </p:txBody>
      </p:sp>
      <p:graphicFrame>
        <p:nvGraphicFramePr>
          <p:cNvPr id="4" name="Table 3">
            <a:extLst>
              <a:ext uri="{FF2B5EF4-FFF2-40B4-BE49-F238E27FC236}">
                <a16:creationId xmlns:a16="http://schemas.microsoft.com/office/drawing/2014/main" id="{50C4655D-3575-46FF-86FB-2D82D3AEB857}"/>
              </a:ext>
            </a:extLst>
          </p:cNvPr>
          <p:cNvGraphicFramePr>
            <a:graphicFrameLocks noGrp="1"/>
          </p:cNvGraphicFramePr>
          <p:nvPr>
            <p:extLst>
              <p:ext uri="{D42A27DB-BD31-4B8C-83A1-F6EECF244321}">
                <p14:modId xmlns:p14="http://schemas.microsoft.com/office/powerpoint/2010/main" val="2329582470"/>
              </p:ext>
            </p:extLst>
          </p:nvPr>
        </p:nvGraphicFramePr>
        <p:xfrm>
          <a:off x="99753" y="764177"/>
          <a:ext cx="11955730" cy="6943954"/>
        </p:xfrm>
        <a:graphic>
          <a:graphicData uri="http://schemas.openxmlformats.org/drawingml/2006/table">
            <a:tbl>
              <a:tblPr firstRow="1" bandRow="1">
                <a:tableStyleId>{5C22544A-7EE6-4342-B048-85BDC9FD1C3A}</a:tableStyleId>
              </a:tblPr>
              <a:tblGrid>
                <a:gridCol w="1113905">
                  <a:extLst>
                    <a:ext uri="{9D8B030D-6E8A-4147-A177-3AD203B41FA5}">
                      <a16:colId xmlns:a16="http://schemas.microsoft.com/office/drawing/2014/main" val="391921843"/>
                    </a:ext>
                  </a:extLst>
                </a:gridCol>
                <a:gridCol w="987080">
                  <a:extLst>
                    <a:ext uri="{9D8B030D-6E8A-4147-A177-3AD203B41FA5}">
                      <a16:colId xmlns:a16="http://schemas.microsoft.com/office/drawing/2014/main" val="351923907"/>
                    </a:ext>
                  </a:extLst>
                </a:gridCol>
                <a:gridCol w="1137848">
                  <a:extLst>
                    <a:ext uri="{9D8B030D-6E8A-4147-A177-3AD203B41FA5}">
                      <a16:colId xmlns:a16="http://schemas.microsoft.com/office/drawing/2014/main" val="3919957768"/>
                    </a:ext>
                  </a:extLst>
                </a:gridCol>
                <a:gridCol w="1245271">
                  <a:extLst>
                    <a:ext uri="{9D8B030D-6E8A-4147-A177-3AD203B41FA5}">
                      <a16:colId xmlns:a16="http://schemas.microsoft.com/office/drawing/2014/main" val="3360104464"/>
                    </a:ext>
                  </a:extLst>
                </a:gridCol>
                <a:gridCol w="1245271">
                  <a:extLst>
                    <a:ext uri="{9D8B030D-6E8A-4147-A177-3AD203B41FA5}">
                      <a16:colId xmlns:a16="http://schemas.microsoft.com/office/drawing/2014/main" val="724945884"/>
                    </a:ext>
                  </a:extLst>
                </a:gridCol>
                <a:gridCol w="1245271">
                  <a:extLst>
                    <a:ext uri="{9D8B030D-6E8A-4147-A177-3AD203B41FA5}">
                      <a16:colId xmlns:a16="http://schemas.microsoft.com/office/drawing/2014/main" val="88046316"/>
                    </a:ext>
                  </a:extLst>
                </a:gridCol>
                <a:gridCol w="1245271">
                  <a:extLst>
                    <a:ext uri="{9D8B030D-6E8A-4147-A177-3AD203B41FA5}">
                      <a16:colId xmlns:a16="http://schemas.microsoft.com/office/drawing/2014/main" val="2111406809"/>
                    </a:ext>
                  </a:extLst>
                </a:gridCol>
                <a:gridCol w="1245271">
                  <a:extLst>
                    <a:ext uri="{9D8B030D-6E8A-4147-A177-3AD203B41FA5}">
                      <a16:colId xmlns:a16="http://schemas.microsoft.com/office/drawing/2014/main" val="101870426"/>
                    </a:ext>
                  </a:extLst>
                </a:gridCol>
                <a:gridCol w="1245271">
                  <a:extLst>
                    <a:ext uri="{9D8B030D-6E8A-4147-A177-3AD203B41FA5}">
                      <a16:colId xmlns:a16="http://schemas.microsoft.com/office/drawing/2014/main" val="3085016219"/>
                    </a:ext>
                  </a:extLst>
                </a:gridCol>
                <a:gridCol w="1245271">
                  <a:extLst>
                    <a:ext uri="{9D8B030D-6E8A-4147-A177-3AD203B41FA5}">
                      <a16:colId xmlns:a16="http://schemas.microsoft.com/office/drawing/2014/main" val="1537124769"/>
                    </a:ext>
                  </a:extLst>
                </a:gridCol>
              </a:tblGrid>
              <a:tr h="541501">
                <a:tc>
                  <a:txBody>
                    <a:bodyPr/>
                    <a:lstStyle/>
                    <a:p>
                      <a:pPr marL="0" lvl="0" indent="0">
                        <a:buFont typeface="Arial" panose="020B0604020202020204" pitchFamily="34" charset="0"/>
                        <a:buNone/>
                      </a:pPr>
                      <a:r>
                        <a:rPr lang="en-NZ" sz="1400"/>
                        <a:t>Date</a:t>
                      </a:r>
                      <a:endParaRPr lang="en-US"/>
                    </a:p>
                  </a:txBody>
                  <a:tcPr/>
                </a:tc>
                <a:tc>
                  <a:txBody>
                    <a:bodyPr/>
                    <a:lstStyle/>
                    <a:p>
                      <a:pPr marL="0" lvl="0" indent="0">
                        <a:buFont typeface="Arial" panose="020B0604020202020204" pitchFamily="34" charset="0"/>
                        <a:buNone/>
                      </a:pPr>
                      <a:r>
                        <a:rPr lang="en-NZ" sz="1400"/>
                        <a:t>Chair</a:t>
                      </a:r>
                      <a:endParaRPr lang="en-US"/>
                    </a:p>
                  </a:txBody>
                  <a:tcPr/>
                </a:tc>
                <a:tc>
                  <a:txBody>
                    <a:bodyPr/>
                    <a:lstStyle/>
                    <a:p>
                      <a:pPr marL="0" marR="0" lvl="0" indent="0" algn="l" rtl="0">
                        <a:lnSpc>
                          <a:spcPct val="100000"/>
                        </a:lnSpc>
                        <a:spcBef>
                          <a:spcPts val="0"/>
                        </a:spcBef>
                        <a:spcAft>
                          <a:spcPts val="0"/>
                        </a:spcAft>
                        <a:buClrTx/>
                        <a:buSzTx/>
                        <a:buFont typeface="Arial" panose="020B0604020202020204" pitchFamily="34" charset="0"/>
                        <a:buNone/>
                      </a:pPr>
                      <a:r>
                        <a:rPr lang="en-NZ" sz="1400"/>
                        <a:t>Markets</a:t>
                      </a:r>
                      <a:endParaRPr lang="en-US"/>
                    </a:p>
                  </a:txBody>
                  <a:tcPr/>
                </a:tc>
                <a:tc>
                  <a:txBody>
                    <a:bodyPr/>
                    <a:lstStyle/>
                    <a:p>
                      <a:pPr marL="0" marR="0" lvl="0" indent="0" algn="l" rtl="0">
                        <a:lnSpc>
                          <a:spcPct val="100000"/>
                        </a:lnSpc>
                        <a:spcBef>
                          <a:spcPts val="0"/>
                        </a:spcBef>
                        <a:spcAft>
                          <a:spcPts val="0"/>
                        </a:spcAft>
                        <a:buClrTx/>
                        <a:buSzTx/>
                        <a:buFont typeface="Arial" panose="020B0604020202020204" pitchFamily="34" charset="0"/>
                        <a:buNone/>
                      </a:pPr>
                      <a:r>
                        <a:rPr lang="en-NZ" sz="1400"/>
                        <a:t>Planning</a:t>
                      </a:r>
                      <a:endParaRPr lang="en-US"/>
                    </a:p>
                  </a:txBody>
                  <a:tcPr/>
                </a:tc>
                <a:tc>
                  <a:txBody>
                    <a:bodyPr/>
                    <a:lstStyle/>
                    <a:p>
                      <a:pPr marL="0" lvl="0" indent="0">
                        <a:buFont typeface="Arial" panose="020B0604020202020204" pitchFamily="34" charset="0"/>
                        <a:buNone/>
                      </a:pPr>
                      <a:r>
                        <a:rPr lang="en-NZ" sz="1400"/>
                        <a:t>Operational</a:t>
                      </a:r>
                      <a:endParaRPr lang="en-US"/>
                    </a:p>
                  </a:txBody>
                  <a:tcPr/>
                </a:tc>
                <a:tc>
                  <a:txBody>
                    <a:bodyPr/>
                    <a:lstStyle/>
                    <a:p>
                      <a:pPr marL="0" lvl="0" indent="0">
                        <a:buFont typeface="Arial" panose="020B0604020202020204" pitchFamily="34" charset="0"/>
                        <a:buNone/>
                      </a:pPr>
                      <a:r>
                        <a:rPr lang="en-NZ" sz="1400" b="0" i="0" u="none" strike="noStrike" noProof="0">
                          <a:latin typeface="Calibri"/>
                        </a:rPr>
                        <a:t>Next chair</a:t>
                      </a:r>
                      <a:endParaRPr lang="en-US"/>
                    </a:p>
                  </a:txBody>
                  <a:tcPr/>
                </a:tc>
                <a:tc>
                  <a:txBody>
                    <a:bodyPr/>
                    <a:lstStyle/>
                    <a:p>
                      <a:pPr marL="0" lvl="0" indent="0">
                        <a:buFont typeface="Arial" panose="020B0604020202020204" pitchFamily="34" charset="0"/>
                        <a:buNone/>
                      </a:pPr>
                      <a:r>
                        <a:rPr lang="en-NZ" sz="1400"/>
                        <a:t>Comms</a:t>
                      </a:r>
                      <a:endParaRPr lang="en-US"/>
                    </a:p>
                  </a:txBody>
                  <a:tcPr/>
                </a:tc>
                <a:tc>
                  <a:txBody>
                    <a:bodyPr/>
                    <a:lstStyle/>
                    <a:p>
                      <a:pPr marL="0" lvl="0" indent="0">
                        <a:buFont typeface="Arial" panose="020B0604020202020204" pitchFamily="34" charset="0"/>
                        <a:buNone/>
                      </a:pPr>
                      <a:r>
                        <a:rPr lang="en-NZ" sz="1400"/>
                        <a:t>Impartiality / compliance</a:t>
                      </a:r>
                      <a:endParaRPr lang="en-US"/>
                    </a:p>
                  </a:txBody>
                  <a:tcPr/>
                </a:tc>
                <a:tc>
                  <a:txBody>
                    <a:bodyPr/>
                    <a:lstStyle/>
                    <a:p>
                      <a:pPr marL="0" lvl="0" indent="0">
                        <a:buFont typeface="Arial" panose="020B0604020202020204" pitchFamily="34" charset="0"/>
                        <a:buNone/>
                      </a:pPr>
                      <a:r>
                        <a:rPr lang="en-NZ" sz="1400"/>
                        <a:t>Tech Sec</a:t>
                      </a:r>
                      <a:endParaRPr lang="en-US"/>
                    </a:p>
                  </a:txBody>
                  <a:tcPr/>
                </a:tc>
                <a:tc>
                  <a:txBody>
                    <a:bodyPr/>
                    <a:lstStyle/>
                    <a:p>
                      <a:pPr marL="0" lvl="0" indent="0">
                        <a:buFont typeface="Arial" panose="020B0604020202020204" pitchFamily="34" charset="0"/>
                        <a:buNone/>
                      </a:pPr>
                      <a:r>
                        <a:rPr lang="en-NZ" sz="1400"/>
                        <a:t>Sponsor</a:t>
                      </a:r>
                      <a:endParaRPr lang="en-US"/>
                    </a:p>
                  </a:txBody>
                  <a:tcPr/>
                </a:tc>
                <a:extLst>
                  <a:ext uri="{0D108BD9-81ED-4DB2-BD59-A6C34878D82A}">
                    <a16:rowId xmlns:a16="http://schemas.microsoft.com/office/drawing/2014/main" val="3944162938"/>
                  </a:ext>
                </a:extLst>
              </a:tr>
              <a:tr h="382236">
                <a:tc>
                  <a:txBody>
                    <a:bodyPr/>
                    <a:lstStyle/>
                    <a:p>
                      <a:pPr marL="0" lvl="0" indent="0" algn="l">
                        <a:buNone/>
                      </a:pPr>
                      <a:r>
                        <a:rPr lang="en-US" sz="1400" strike="noStrike" kern="1200">
                          <a:solidFill>
                            <a:schemeClr val="tx1"/>
                          </a:solidFill>
                          <a:highlight>
                            <a:srgbClr val="FFFF00"/>
                          </a:highlight>
                          <a:latin typeface="+mn-lt"/>
                          <a:ea typeface="+mn-ea"/>
                          <a:cs typeface="+mn-cs"/>
                        </a:rPr>
                        <a:t>1 Apr</a:t>
                      </a:r>
                    </a:p>
                  </a:txBody>
                  <a:tcPr>
                    <a:solidFill>
                      <a:schemeClr val="accent1">
                        <a:lumMod val="60000"/>
                        <a:lumOff val="40000"/>
                      </a:schemeClr>
                    </a:solidFill>
                  </a:tcPr>
                </a:tc>
                <a:tc>
                  <a:txBody>
                    <a:bodyPr/>
                    <a:lstStyle/>
                    <a:p>
                      <a:pPr marL="0" lvl="0" indent="0" algn="l" defTabSz="914400">
                        <a:buNone/>
                      </a:pPr>
                      <a:r>
                        <a:rPr lang="en-US" sz="1400" b="0" i="0" u="none" strike="noStrike" kern="1200" noProof="0">
                          <a:solidFill>
                            <a:schemeClr val="tx1"/>
                          </a:solidFill>
                          <a:highlight>
                            <a:srgbClr val="FFFF00"/>
                          </a:highlight>
                          <a:latin typeface="+mn-lt"/>
                        </a:rPr>
                        <a:t>Matt</a:t>
                      </a: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extLst>
                  <a:ext uri="{0D108BD9-81ED-4DB2-BD59-A6C34878D82A}">
                    <a16:rowId xmlns:a16="http://schemas.microsoft.com/office/drawing/2014/main" val="3933817369"/>
                  </a:ext>
                </a:extLst>
              </a:tr>
              <a:tr h="382236">
                <a:tc>
                  <a:txBody>
                    <a:bodyPr/>
                    <a:lstStyle/>
                    <a:p>
                      <a:pPr marL="0" lvl="0" indent="0" algn="l">
                        <a:buNone/>
                      </a:pPr>
                      <a:r>
                        <a:rPr lang="en-US" sz="1400" strike="noStrike" kern="1200">
                          <a:solidFill>
                            <a:schemeClr val="dk1"/>
                          </a:solidFill>
                          <a:highlight>
                            <a:srgbClr val="FFFF00"/>
                          </a:highlight>
                          <a:latin typeface="+mn-lt"/>
                          <a:ea typeface="+mn-ea"/>
                          <a:cs typeface="+mn-cs"/>
                        </a:rPr>
                        <a:t>15 April</a:t>
                      </a:r>
                    </a:p>
                  </a:txBody>
                  <a:tcPr>
                    <a:solidFill>
                      <a:schemeClr val="accent1">
                        <a:lumMod val="60000"/>
                        <a:lumOff val="40000"/>
                      </a:schemeClr>
                    </a:solidFill>
                  </a:tcPr>
                </a:tc>
                <a:tc>
                  <a:txBody>
                    <a:bodyPr/>
                    <a:lstStyle/>
                    <a:p>
                      <a:pPr marL="0" lvl="0" indent="0" algn="l" defTabSz="914400">
                        <a:buNone/>
                      </a:pPr>
                      <a:r>
                        <a:rPr lang="en-US" sz="1400" b="0" i="0" u="none" strike="noStrike" kern="1200" noProof="0">
                          <a:solidFill>
                            <a:schemeClr val="dk1"/>
                          </a:solidFill>
                          <a:highlight>
                            <a:srgbClr val="FFFF00"/>
                          </a:highlight>
                          <a:latin typeface="+mn-lt"/>
                        </a:rPr>
                        <a:t>David</a:t>
                      </a: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extLst>
                  <a:ext uri="{0D108BD9-81ED-4DB2-BD59-A6C34878D82A}">
                    <a16:rowId xmlns:a16="http://schemas.microsoft.com/office/drawing/2014/main" val="2320962133"/>
                  </a:ext>
                </a:extLst>
              </a:tr>
              <a:tr h="382236">
                <a:tc>
                  <a:txBody>
                    <a:bodyPr/>
                    <a:lstStyle/>
                    <a:p>
                      <a:pPr marL="0" lvl="0" indent="0" algn="l">
                        <a:buNone/>
                      </a:pPr>
                      <a:r>
                        <a:rPr lang="en-US" sz="1400" strike="noStrike" kern="1200">
                          <a:solidFill>
                            <a:schemeClr val="dk1"/>
                          </a:solidFill>
                          <a:highlight>
                            <a:srgbClr val="FFFF00"/>
                          </a:highlight>
                          <a:latin typeface="+mn-lt"/>
                          <a:ea typeface="+mn-ea"/>
                          <a:cs typeface="+mn-cs"/>
                        </a:rPr>
                        <a:t>29 April</a:t>
                      </a:r>
                    </a:p>
                  </a:txBody>
                  <a:tcPr>
                    <a:solidFill>
                      <a:schemeClr val="accent1">
                        <a:lumMod val="60000"/>
                        <a:lumOff val="40000"/>
                      </a:schemeClr>
                    </a:solidFill>
                  </a:tcPr>
                </a:tc>
                <a:tc>
                  <a:txBody>
                    <a:bodyPr/>
                    <a:lstStyle/>
                    <a:p>
                      <a:pPr marL="0" lvl="0" indent="0" algn="l" defTabSz="914400">
                        <a:buNone/>
                      </a:pPr>
                      <a:r>
                        <a:rPr lang="en-US" sz="1400" b="0" i="0" u="none" strike="noStrike" noProof="0">
                          <a:solidFill>
                            <a:srgbClr val="000000"/>
                          </a:solidFill>
                          <a:highlight>
                            <a:srgbClr val="FFFF00"/>
                          </a:highlight>
                          <a:latin typeface="Calibri"/>
                        </a:rPr>
                        <a:t>Katherine</a:t>
                      </a:r>
                      <a:endParaRPr lang="en-US"/>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extLst>
                  <a:ext uri="{0D108BD9-81ED-4DB2-BD59-A6C34878D82A}">
                    <a16:rowId xmlns:a16="http://schemas.microsoft.com/office/drawing/2014/main" val="3817192941"/>
                  </a:ext>
                </a:extLst>
              </a:tr>
              <a:tr h="382236">
                <a:tc>
                  <a:txBody>
                    <a:bodyPr/>
                    <a:lstStyle/>
                    <a:p>
                      <a:pPr marL="0" lvl="0" indent="0" algn="l">
                        <a:buNone/>
                      </a:pPr>
                      <a:r>
                        <a:rPr lang="en-US" sz="1400" strike="noStrike" kern="1200">
                          <a:solidFill>
                            <a:schemeClr val="dk1"/>
                          </a:solidFill>
                          <a:highlight>
                            <a:srgbClr val="FFFF00"/>
                          </a:highlight>
                          <a:latin typeface="+mn-lt"/>
                          <a:ea typeface="+mn-ea"/>
                          <a:cs typeface="+mn-cs"/>
                        </a:rPr>
                        <a:t>13 May</a:t>
                      </a:r>
                    </a:p>
                  </a:txBody>
                  <a:tcPr>
                    <a:solidFill>
                      <a:schemeClr val="accent1">
                        <a:lumMod val="60000"/>
                        <a:lumOff val="40000"/>
                      </a:schemeClr>
                    </a:solidFill>
                  </a:tcPr>
                </a:tc>
                <a:tc>
                  <a:txBody>
                    <a:bodyPr/>
                    <a:lstStyle/>
                    <a:p>
                      <a:pPr marL="0" lvl="0" indent="0" algn="l">
                        <a:buNone/>
                      </a:pPr>
                      <a:r>
                        <a:rPr lang="en-US" sz="1400" strike="noStrike">
                          <a:highlight>
                            <a:srgbClr val="FFFF00"/>
                          </a:highlight>
                        </a:rPr>
                        <a:t>Rebecca</a:t>
                      </a: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extLst>
                  <a:ext uri="{0D108BD9-81ED-4DB2-BD59-A6C34878D82A}">
                    <a16:rowId xmlns:a16="http://schemas.microsoft.com/office/drawing/2014/main" val="314995019"/>
                  </a:ext>
                </a:extLst>
              </a:tr>
              <a:tr h="382236">
                <a:tc>
                  <a:txBody>
                    <a:bodyPr/>
                    <a:lstStyle/>
                    <a:p>
                      <a:pPr marL="0" lvl="0" indent="0" algn="l">
                        <a:buNone/>
                      </a:pPr>
                      <a:r>
                        <a:rPr lang="en-US" sz="1400" strike="noStrike" kern="1200">
                          <a:solidFill>
                            <a:schemeClr val="dk1"/>
                          </a:solidFill>
                          <a:highlight>
                            <a:srgbClr val="FFFF00"/>
                          </a:highlight>
                          <a:latin typeface="+mn-lt"/>
                          <a:ea typeface="+mn-ea"/>
                          <a:cs typeface="+mn-cs"/>
                        </a:rPr>
                        <a:t>27 May</a:t>
                      </a:r>
                    </a:p>
                  </a:txBody>
                  <a:tcPr>
                    <a:solidFill>
                      <a:schemeClr val="accent1">
                        <a:lumMod val="60000"/>
                        <a:lumOff val="40000"/>
                      </a:schemeClr>
                    </a:solidFill>
                  </a:tcPr>
                </a:tc>
                <a:tc>
                  <a:txBody>
                    <a:bodyPr/>
                    <a:lstStyle/>
                    <a:p>
                      <a:pPr marL="0" lvl="0" indent="0" algn="l" defTabSz="914400">
                        <a:buNone/>
                      </a:pPr>
                      <a:r>
                        <a:rPr lang="en-US" sz="1400" strike="noStrike">
                          <a:highlight>
                            <a:srgbClr val="FFFF00"/>
                          </a:highlight>
                        </a:rPr>
                        <a:t>David</a:t>
                      </a: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extLst>
                  <a:ext uri="{0D108BD9-81ED-4DB2-BD59-A6C34878D82A}">
                    <a16:rowId xmlns:a16="http://schemas.microsoft.com/office/drawing/2014/main" val="1587367788"/>
                  </a:ext>
                </a:extLst>
              </a:tr>
              <a:tr h="382236">
                <a:tc>
                  <a:txBody>
                    <a:bodyPr/>
                    <a:lstStyle/>
                    <a:p>
                      <a:pPr marL="0" lvl="0" indent="0" algn="l" rtl="0" eaLnBrk="1" latinLnBrk="0" hangingPunct="1">
                        <a:buNone/>
                      </a:pPr>
                      <a:r>
                        <a:rPr lang="en-US" sz="1400" strike="noStrike" kern="1200">
                          <a:solidFill>
                            <a:schemeClr val="tx1"/>
                          </a:solidFill>
                          <a:highlight>
                            <a:srgbClr val="FFFF00"/>
                          </a:highlight>
                          <a:latin typeface="+mn-lt"/>
                          <a:ea typeface="+mn-ea"/>
                          <a:cs typeface="+mn-cs"/>
                        </a:rPr>
                        <a:t>10 June</a:t>
                      </a:r>
                    </a:p>
                  </a:txBody>
                  <a:tcPr>
                    <a:solidFill>
                      <a:schemeClr val="accent1">
                        <a:lumMod val="60000"/>
                        <a:lumOff val="40000"/>
                      </a:schemeClr>
                    </a:solidFill>
                  </a:tcPr>
                </a:tc>
                <a:tc>
                  <a:txBody>
                    <a:bodyPr/>
                    <a:lstStyle/>
                    <a:p>
                      <a:pPr marL="0" lvl="0" indent="0" algn="l" defTabSz="914400" rtl="0" eaLnBrk="1" latinLnBrk="0" hangingPunct="1">
                        <a:buNone/>
                      </a:pPr>
                      <a:r>
                        <a:rPr lang="en-US" sz="1400" strike="noStrike" kern="1200" noProof="0">
                          <a:solidFill>
                            <a:schemeClr val="tx1"/>
                          </a:solidFill>
                          <a:highlight>
                            <a:srgbClr val="FFFF00"/>
                          </a:highlight>
                          <a:latin typeface="+mn-lt"/>
                          <a:ea typeface="+mn-ea"/>
                          <a:cs typeface="+mn-cs"/>
                        </a:rPr>
                        <a:t>Matt</a:t>
                      </a:r>
                    </a:p>
                  </a:txBody>
                  <a:tcPr>
                    <a:solidFill>
                      <a:schemeClr val="accent1">
                        <a:lumMod val="60000"/>
                        <a:lumOff val="40000"/>
                      </a:schemeClr>
                    </a:solidFill>
                  </a:tcPr>
                </a:tc>
                <a:tc>
                  <a:txBody>
                    <a:bodyPr/>
                    <a:lstStyle/>
                    <a:p>
                      <a:pPr marL="0" lvl="0" indent="0" algn="l" defTabSz="914400">
                        <a:buNone/>
                      </a:pPr>
                      <a:endParaRPr lang="en-US" sz="1400" strike="noStrike"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extLst>
                  <a:ext uri="{0D108BD9-81ED-4DB2-BD59-A6C34878D82A}">
                    <a16:rowId xmlns:a16="http://schemas.microsoft.com/office/drawing/2014/main" val="2663424138"/>
                  </a:ext>
                </a:extLst>
              </a:tr>
              <a:tr h="382236">
                <a:tc>
                  <a:txBody>
                    <a:bodyPr/>
                    <a:lstStyle/>
                    <a:p>
                      <a:pPr marL="0" lvl="0" indent="0" algn="l" rtl="0" eaLnBrk="1" latinLnBrk="0" hangingPunct="1">
                        <a:buNone/>
                      </a:pPr>
                      <a:r>
                        <a:rPr lang="en-US" sz="1400" strike="noStrike" kern="1200">
                          <a:solidFill>
                            <a:schemeClr val="tx1"/>
                          </a:solidFill>
                          <a:highlight>
                            <a:srgbClr val="FFFF00"/>
                          </a:highlight>
                          <a:latin typeface="+mn-lt"/>
                          <a:ea typeface="+mn-ea"/>
                          <a:cs typeface="+mn-cs"/>
                        </a:rPr>
                        <a:t>24 June</a:t>
                      </a:r>
                    </a:p>
                  </a:txBody>
                  <a:tcPr>
                    <a:solidFill>
                      <a:schemeClr val="accent1">
                        <a:lumMod val="60000"/>
                        <a:lumOff val="40000"/>
                      </a:schemeClr>
                    </a:solidFill>
                  </a:tcPr>
                </a:tc>
                <a:tc>
                  <a:txBody>
                    <a:bodyPr/>
                    <a:lstStyle/>
                    <a:p>
                      <a:pPr marL="0" lvl="0" indent="0" algn="l" rtl="0" eaLnBrk="1" latinLnBrk="0" hangingPunct="1">
                        <a:buNone/>
                      </a:pPr>
                      <a:r>
                        <a:rPr lang="en-US" sz="1400" strike="noStrike" kern="1200" noProof="0">
                          <a:solidFill>
                            <a:schemeClr val="tx1"/>
                          </a:solidFill>
                          <a:highlight>
                            <a:srgbClr val="FFFF00"/>
                          </a:highlight>
                          <a:latin typeface="+mn-lt"/>
                          <a:ea typeface="+mn-ea"/>
                          <a:cs typeface="+mn-cs"/>
                        </a:rPr>
                        <a:t>Katherine</a:t>
                      </a: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extLst>
                  <a:ext uri="{0D108BD9-81ED-4DB2-BD59-A6C34878D82A}">
                    <a16:rowId xmlns:a16="http://schemas.microsoft.com/office/drawing/2014/main" val="3423663433"/>
                  </a:ext>
                </a:extLst>
              </a:tr>
              <a:tr h="382236">
                <a:tc>
                  <a:txBody>
                    <a:bodyPr/>
                    <a:lstStyle/>
                    <a:p>
                      <a:pPr marL="0" lvl="0" indent="0" algn="l">
                        <a:buNone/>
                      </a:pPr>
                      <a:r>
                        <a:rPr lang="en-US" sz="1400" strike="noStrike" kern="1200">
                          <a:solidFill>
                            <a:schemeClr val="tx1"/>
                          </a:solidFill>
                          <a:highlight>
                            <a:srgbClr val="FFFF00"/>
                          </a:highlight>
                          <a:latin typeface="+mn-lt"/>
                          <a:ea typeface="+mn-ea"/>
                          <a:cs typeface="+mn-cs"/>
                        </a:rPr>
                        <a:t>8 July</a:t>
                      </a:r>
                    </a:p>
                  </a:txBody>
                  <a:tcPr>
                    <a:solidFill>
                      <a:schemeClr val="accent1">
                        <a:lumMod val="60000"/>
                        <a:lumOff val="40000"/>
                      </a:schemeClr>
                    </a:solidFill>
                  </a:tcPr>
                </a:tc>
                <a:tc>
                  <a:txBody>
                    <a:bodyPr/>
                    <a:lstStyle/>
                    <a:p>
                      <a:pPr marL="0" lvl="0" indent="0" algn="l" defTabSz="914400">
                        <a:buNone/>
                      </a:pPr>
                      <a:r>
                        <a:rPr lang="en-US" sz="1400" strike="noStrike">
                          <a:solidFill>
                            <a:schemeClr val="tx1"/>
                          </a:solidFill>
                          <a:highlight>
                            <a:srgbClr val="FFFF00"/>
                          </a:highlight>
                        </a:rPr>
                        <a:t>Rebecca</a:t>
                      </a: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extLst>
                  <a:ext uri="{0D108BD9-81ED-4DB2-BD59-A6C34878D82A}">
                    <a16:rowId xmlns:a16="http://schemas.microsoft.com/office/drawing/2014/main" val="3376057445"/>
                  </a:ext>
                </a:extLst>
              </a:tr>
              <a:tr h="382236">
                <a:tc>
                  <a:txBody>
                    <a:bodyPr/>
                    <a:lstStyle/>
                    <a:p>
                      <a:pPr marL="0" lvl="0" indent="0" algn="l">
                        <a:buNone/>
                      </a:pPr>
                      <a:r>
                        <a:rPr lang="en-US" sz="1400" strike="noStrike" kern="1200">
                          <a:solidFill>
                            <a:schemeClr val="tx1"/>
                          </a:solidFill>
                          <a:highlight>
                            <a:srgbClr val="FFFF00"/>
                          </a:highlight>
                          <a:latin typeface="+mn-lt"/>
                          <a:ea typeface="+mn-ea"/>
                          <a:cs typeface="+mn-cs"/>
                        </a:rPr>
                        <a:t>22 July</a:t>
                      </a:r>
                    </a:p>
                  </a:txBody>
                  <a:tcPr>
                    <a:solidFill>
                      <a:schemeClr val="accent1">
                        <a:lumMod val="60000"/>
                        <a:lumOff val="40000"/>
                      </a:schemeClr>
                    </a:solidFill>
                  </a:tcPr>
                </a:tc>
                <a:tc>
                  <a:txBody>
                    <a:bodyPr/>
                    <a:lstStyle/>
                    <a:p>
                      <a:pPr marL="0" lvl="0" indent="0" algn="l" defTabSz="914400">
                        <a:buNone/>
                      </a:pPr>
                      <a:r>
                        <a:rPr lang="en-US" sz="1400" strike="noStrike">
                          <a:solidFill>
                            <a:schemeClr val="tx1"/>
                          </a:solidFill>
                          <a:highlight>
                            <a:srgbClr val="FFFF00"/>
                          </a:highlight>
                        </a:rPr>
                        <a:t>David</a:t>
                      </a: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extLst>
                  <a:ext uri="{0D108BD9-81ED-4DB2-BD59-A6C34878D82A}">
                    <a16:rowId xmlns:a16="http://schemas.microsoft.com/office/drawing/2014/main" val="1773692998"/>
                  </a:ext>
                </a:extLst>
              </a:tr>
              <a:tr h="382236">
                <a:tc>
                  <a:txBody>
                    <a:bodyPr/>
                    <a:lstStyle/>
                    <a:p>
                      <a:pPr marL="0" lvl="0" indent="0" algn="l">
                        <a:buNone/>
                      </a:pPr>
                      <a:r>
                        <a:rPr lang="en-US" sz="1400" strike="noStrike" kern="1200">
                          <a:solidFill>
                            <a:schemeClr val="tx1"/>
                          </a:solidFill>
                          <a:highlight>
                            <a:srgbClr val="FFFF00"/>
                          </a:highlight>
                          <a:latin typeface="+mn-lt"/>
                          <a:ea typeface="+mn-ea"/>
                          <a:cs typeface="+mn-cs"/>
                        </a:rPr>
                        <a:t>5 August</a:t>
                      </a:r>
                    </a:p>
                  </a:txBody>
                  <a:tcPr>
                    <a:solidFill>
                      <a:schemeClr val="accent1">
                        <a:lumMod val="60000"/>
                        <a:lumOff val="40000"/>
                      </a:schemeClr>
                    </a:solidFill>
                  </a:tcPr>
                </a:tc>
                <a:tc>
                  <a:txBody>
                    <a:bodyPr/>
                    <a:lstStyle/>
                    <a:p>
                      <a:pPr marL="0" lvl="0" indent="0" algn="l" defTabSz="914400">
                        <a:buNone/>
                      </a:pPr>
                      <a:r>
                        <a:rPr lang="en-US" sz="1400" b="0" i="0" u="none" strike="noStrike" kern="1200" noProof="0">
                          <a:solidFill>
                            <a:schemeClr val="tx1"/>
                          </a:solidFill>
                          <a:highlight>
                            <a:srgbClr val="FFFF00"/>
                          </a:highlight>
                          <a:latin typeface="+mn-lt"/>
                        </a:rPr>
                        <a:t>Matt</a:t>
                      </a: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extLst>
                  <a:ext uri="{0D108BD9-81ED-4DB2-BD59-A6C34878D82A}">
                    <a16:rowId xmlns:a16="http://schemas.microsoft.com/office/drawing/2014/main" val="2881760068"/>
                  </a:ext>
                </a:extLst>
              </a:tr>
              <a:tr h="382236">
                <a:tc>
                  <a:txBody>
                    <a:bodyPr/>
                    <a:lstStyle/>
                    <a:p>
                      <a:pPr marL="0" lvl="0" indent="0" algn="l">
                        <a:buNone/>
                      </a:pPr>
                      <a:r>
                        <a:rPr lang="en-US" sz="1400" strike="noStrike" kern="1200">
                          <a:solidFill>
                            <a:schemeClr val="dk1"/>
                          </a:solidFill>
                          <a:highlight>
                            <a:srgbClr val="FFFF00"/>
                          </a:highlight>
                          <a:latin typeface="+mn-lt"/>
                          <a:ea typeface="+mn-ea"/>
                          <a:cs typeface="+mn-cs"/>
                        </a:rPr>
                        <a:t>19 August</a:t>
                      </a:r>
                    </a:p>
                  </a:txBody>
                  <a:tcPr>
                    <a:solidFill>
                      <a:schemeClr val="accent1">
                        <a:lumMod val="60000"/>
                        <a:lumOff val="40000"/>
                      </a:schemeClr>
                    </a:solidFill>
                  </a:tcPr>
                </a:tc>
                <a:tc>
                  <a:txBody>
                    <a:bodyPr/>
                    <a:lstStyle/>
                    <a:p>
                      <a:pPr marL="0" lvl="0" indent="0" algn="l" defTabSz="914400">
                        <a:buNone/>
                      </a:pPr>
                      <a:r>
                        <a:rPr lang="en-US" sz="1400" b="0" i="0" u="none" strike="noStrike" kern="1200" noProof="0">
                          <a:solidFill>
                            <a:schemeClr val="dk1"/>
                          </a:solidFill>
                          <a:highlight>
                            <a:srgbClr val="FFFF00"/>
                          </a:highlight>
                          <a:latin typeface="+mn-lt"/>
                        </a:rPr>
                        <a:t>Katherine</a:t>
                      </a: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extLst>
                  <a:ext uri="{0D108BD9-81ED-4DB2-BD59-A6C34878D82A}">
                    <a16:rowId xmlns:a16="http://schemas.microsoft.com/office/drawing/2014/main" val="317946551"/>
                  </a:ext>
                </a:extLst>
              </a:tr>
              <a:tr h="668913">
                <a:tc>
                  <a:txBody>
                    <a:bodyPr/>
                    <a:lstStyle/>
                    <a:p>
                      <a:pPr marL="0" lvl="0" indent="0" algn="l">
                        <a:buNone/>
                      </a:pPr>
                      <a:r>
                        <a:rPr lang="en-US" sz="1400" strike="noStrike" kern="1200">
                          <a:solidFill>
                            <a:schemeClr val="dk1"/>
                          </a:solidFill>
                          <a:highlight>
                            <a:srgbClr val="FFFF00"/>
                          </a:highlight>
                          <a:latin typeface="+mn-lt"/>
                          <a:ea typeface="+mn-ea"/>
                          <a:cs typeface="+mn-cs"/>
                        </a:rPr>
                        <a:t>2 Sept</a:t>
                      </a:r>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strike="noStrike">
                          <a:solidFill>
                            <a:schemeClr val="tx1"/>
                          </a:solidFill>
                          <a:highlight>
                            <a:srgbClr val="FFFF00"/>
                          </a:highlight>
                        </a:rPr>
                        <a:t>Rebecca</a:t>
                      </a:r>
                    </a:p>
                    <a:p>
                      <a:pPr marL="0" lvl="0" indent="0" algn="l" defTabSz="914400">
                        <a:buNone/>
                      </a:pPr>
                      <a:endParaRPr lang="en-US"/>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extLst>
                  <a:ext uri="{0D108BD9-81ED-4DB2-BD59-A6C34878D82A}">
                    <a16:rowId xmlns:a16="http://schemas.microsoft.com/office/drawing/2014/main" val="2864954452"/>
                  </a:ext>
                </a:extLst>
              </a:tr>
              <a:tr h="382236">
                <a:tc>
                  <a:txBody>
                    <a:bodyPr/>
                    <a:lstStyle/>
                    <a:p>
                      <a:pPr marL="0" lvl="0" indent="0" algn="l">
                        <a:buNone/>
                      </a:pPr>
                      <a:r>
                        <a:rPr lang="en-US" sz="1400" strike="noStrike" kern="1200">
                          <a:solidFill>
                            <a:schemeClr val="dk1"/>
                          </a:solidFill>
                          <a:highlight>
                            <a:srgbClr val="FFFF00"/>
                          </a:highlight>
                          <a:latin typeface="+mn-lt"/>
                          <a:ea typeface="+mn-ea"/>
                          <a:cs typeface="+mn-cs"/>
                        </a:rPr>
                        <a:t>16 Sept</a:t>
                      </a:r>
                    </a:p>
                  </a:txBody>
                  <a:tcPr>
                    <a:solidFill>
                      <a:schemeClr val="accent1">
                        <a:lumMod val="60000"/>
                        <a:lumOff val="40000"/>
                      </a:schemeClr>
                    </a:solidFill>
                  </a:tcPr>
                </a:tc>
                <a:tc>
                  <a:txBody>
                    <a:bodyPr/>
                    <a:lstStyle/>
                    <a:p>
                      <a:pPr marL="0" lvl="0" indent="0" algn="l">
                        <a:buNone/>
                      </a:pPr>
                      <a:r>
                        <a:rPr lang="en-US" sz="1400" strike="noStrike">
                          <a:highlight>
                            <a:srgbClr val="FFFF00"/>
                          </a:highlight>
                        </a:rPr>
                        <a:t>Matt</a:t>
                      </a: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extLst>
                  <a:ext uri="{0D108BD9-81ED-4DB2-BD59-A6C34878D82A}">
                    <a16:rowId xmlns:a16="http://schemas.microsoft.com/office/drawing/2014/main" val="2839468357"/>
                  </a:ext>
                </a:extLst>
              </a:tr>
              <a:tr h="382236">
                <a:tc>
                  <a:txBody>
                    <a:bodyPr/>
                    <a:lstStyle/>
                    <a:p>
                      <a:pPr marL="0" lvl="0" indent="0" algn="l">
                        <a:buNone/>
                      </a:pPr>
                      <a:r>
                        <a:rPr lang="en-US" sz="1400" strike="noStrike" kern="1200">
                          <a:solidFill>
                            <a:schemeClr val="dk1"/>
                          </a:solidFill>
                          <a:highlight>
                            <a:srgbClr val="FFFF00"/>
                          </a:highlight>
                          <a:latin typeface="+mn-lt"/>
                          <a:ea typeface="+mn-ea"/>
                          <a:cs typeface="+mn-cs"/>
                        </a:rPr>
                        <a:t>30 Sept</a:t>
                      </a:r>
                    </a:p>
                  </a:txBody>
                  <a:tcPr>
                    <a:solidFill>
                      <a:schemeClr val="accent1">
                        <a:lumMod val="60000"/>
                        <a:lumOff val="40000"/>
                      </a:schemeClr>
                    </a:solidFill>
                  </a:tcPr>
                </a:tc>
                <a:tc>
                  <a:txBody>
                    <a:bodyPr/>
                    <a:lstStyle/>
                    <a:p>
                      <a:pPr marL="0" lvl="0" indent="0" algn="l" defTabSz="914400">
                        <a:buNone/>
                      </a:pPr>
                      <a:r>
                        <a:rPr lang="en-US" sz="1400" strike="noStrike">
                          <a:highlight>
                            <a:srgbClr val="FFFF00"/>
                          </a:highlight>
                        </a:rPr>
                        <a:t>David</a:t>
                      </a: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extLst>
                  <a:ext uri="{0D108BD9-81ED-4DB2-BD59-A6C34878D82A}">
                    <a16:rowId xmlns:a16="http://schemas.microsoft.com/office/drawing/2014/main" val="2873679932"/>
                  </a:ext>
                </a:extLst>
              </a:tr>
              <a:tr h="382236">
                <a:tc>
                  <a:txBody>
                    <a:bodyPr/>
                    <a:lstStyle/>
                    <a:p>
                      <a:pPr marL="0" lvl="0" indent="0" algn="l">
                        <a:buNone/>
                      </a:pPr>
                      <a:r>
                        <a:rPr lang="en-US" sz="1400" strike="noStrike" kern="1200">
                          <a:solidFill>
                            <a:schemeClr val="dk1"/>
                          </a:solidFill>
                          <a:highlight>
                            <a:srgbClr val="FFFF00"/>
                          </a:highlight>
                          <a:latin typeface="+mn-lt"/>
                          <a:ea typeface="+mn-ea"/>
                          <a:cs typeface="+mn-cs"/>
                        </a:rPr>
                        <a:t>14 Oct</a:t>
                      </a:r>
                    </a:p>
                  </a:txBody>
                  <a:tcPr>
                    <a:solidFill>
                      <a:schemeClr val="accent1">
                        <a:lumMod val="60000"/>
                        <a:lumOff val="40000"/>
                      </a:schemeClr>
                    </a:solidFill>
                  </a:tcPr>
                </a:tc>
                <a:tc>
                  <a:txBody>
                    <a:bodyPr/>
                    <a:lstStyle/>
                    <a:p>
                      <a:pPr marL="0" lvl="0" indent="0" algn="l" defTabSz="914400">
                        <a:buNone/>
                      </a:pPr>
                      <a:r>
                        <a:rPr lang="en-US" sz="1400" strike="noStrike">
                          <a:highlight>
                            <a:srgbClr val="FFFF00"/>
                          </a:highlight>
                        </a:rPr>
                        <a:t>Rebecca</a:t>
                      </a: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extLst>
                  <a:ext uri="{0D108BD9-81ED-4DB2-BD59-A6C34878D82A}">
                    <a16:rowId xmlns:a16="http://schemas.microsoft.com/office/drawing/2014/main" val="162178042"/>
                  </a:ext>
                </a:extLst>
              </a:tr>
              <a:tr h="382236">
                <a:tc>
                  <a:txBody>
                    <a:bodyPr/>
                    <a:lstStyle/>
                    <a:p>
                      <a:pPr marL="0" lvl="0" indent="0" algn="l">
                        <a:buNone/>
                      </a:pPr>
                      <a:r>
                        <a:rPr lang="en-US" sz="1400" strike="noStrike" kern="1200">
                          <a:solidFill>
                            <a:schemeClr val="dk1"/>
                          </a:solidFill>
                          <a:highlight>
                            <a:srgbClr val="FFFF00"/>
                          </a:highlight>
                          <a:latin typeface="+mn-lt"/>
                          <a:ea typeface="+mn-ea"/>
                          <a:cs typeface="+mn-cs"/>
                        </a:rPr>
                        <a:t>28 Oct</a:t>
                      </a:r>
                    </a:p>
                  </a:txBody>
                  <a:tcPr>
                    <a:solidFill>
                      <a:schemeClr val="accent1">
                        <a:lumMod val="60000"/>
                        <a:lumOff val="40000"/>
                      </a:schemeClr>
                    </a:solidFill>
                  </a:tcPr>
                </a:tc>
                <a:tc>
                  <a:txBody>
                    <a:bodyPr/>
                    <a:lstStyle/>
                    <a:p>
                      <a:pPr marL="0" lvl="0" indent="0" algn="l" defTabSz="914400">
                        <a:buNone/>
                      </a:pPr>
                      <a:endParaRPr lang="en-US" sz="1400" strike="noStrike">
                        <a:highlight>
                          <a:srgbClr val="FFFF00"/>
                        </a:highlight>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extLst>
                  <a:ext uri="{0D108BD9-81ED-4DB2-BD59-A6C34878D82A}">
                    <a16:rowId xmlns:a16="http://schemas.microsoft.com/office/drawing/2014/main" val="1642478402"/>
                  </a:ext>
                </a:extLst>
              </a:tr>
            </a:tbl>
          </a:graphicData>
        </a:graphic>
      </p:graphicFrame>
      <p:sp>
        <p:nvSpPr>
          <p:cNvPr id="5" name="Rectangle 4">
            <a:extLst>
              <a:ext uri="{FF2B5EF4-FFF2-40B4-BE49-F238E27FC236}">
                <a16:creationId xmlns:a16="http://schemas.microsoft.com/office/drawing/2014/main" id="{6281A200-AF0F-4CCD-8F23-67A8BFFEE72B}"/>
              </a:ext>
            </a:extLst>
          </p:cNvPr>
          <p:cNvSpPr/>
          <p:nvPr/>
        </p:nvSpPr>
        <p:spPr>
          <a:xfrm>
            <a:off x="9051479" y="0"/>
            <a:ext cx="2857492" cy="664029"/>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solidFill>
                  <a:srgbClr val="FF0000"/>
                </a:solidFill>
              </a:rPr>
              <a:t>Internal only</a:t>
            </a:r>
          </a:p>
        </p:txBody>
      </p:sp>
    </p:spTree>
    <p:extLst>
      <p:ext uri="{BB962C8B-B14F-4D97-AF65-F5344CB8AC3E}">
        <p14:creationId xmlns:p14="http://schemas.microsoft.com/office/powerpoint/2010/main" val="14923316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4F8476-D9C1-3348-9107-59228ADD3693}"/>
              </a:ext>
            </a:extLst>
          </p:cNvPr>
          <p:cNvSpPr>
            <a:spLocks noGrp="1"/>
          </p:cNvSpPr>
          <p:nvPr>
            <p:ph type="title"/>
          </p:nvPr>
        </p:nvSpPr>
        <p:spPr>
          <a:xfrm>
            <a:off x="700970" y="207718"/>
            <a:ext cx="9562993" cy="515985"/>
          </a:xfrm>
        </p:spPr>
        <p:txBody>
          <a:bodyPr>
            <a:noAutofit/>
          </a:bodyPr>
          <a:lstStyle/>
          <a:p>
            <a:r>
              <a:rPr lang="en-US" sz="3600">
                <a:solidFill>
                  <a:srgbClr val="00879E"/>
                </a:solidFill>
              </a:rPr>
              <a:t>Process overview</a:t>
            </a:r>
          </a:p>
        </p:txBody>
      </p:sp>
      <p:graphicFrame>
        <p:nvGraphicFramePr>
          <p:cNvPr id="2" name="Table 3">
            <a:extLst>
              <a:ext uri="{FF2B5EF4-FFF2-40B4-BE49-F238E27FC236}">
                <a16:creationId xmlns:a16="http://schemas.microsoft.com/office/drawing/2014/main" id="{2D9D0B4F-37BA-449B-8202-E0490E881D2D}"/>
              </a:ext>
            </a:extLst>
          </p:cNvPr>
          <p:cNvGraphicFramePr>
            <a:graphicFrameLocks noGrp="1"/>
          </p:cNvGraphicFramePr>
          <p:nvPr/>
        </p:nvGraphicFramePr>
        <p:xfrm>
          <a:off x="116731" y="740456"/>
          <a:ext cx="11974748" cy="6330814"/>
        </p:xfrm>
        <a:graphic>
          <a:graphicData uri="http://schemas.openxmlformats.org/drawingml/2006/table">
            <a:tbl>
              <a:tblPr firstRow="1" bandRow="1">
                <a:tableStyleId>{5C22544A-7EE6-4342-B048-85BDC9FD1C3A}</a:tableStyleId>
              </a:tblPr>
              <a:tblGrid>
                <a:gridCol w="1260439">
                  <a:extLst>
                    <a:ext uri="{9D8B030D-6E8A-4147-A177-3AD203B41FA5}">
                      <a16:colId xmlns:a16="http://schemas.microsoft.com/office/drawing/2014/main" val="391921843"/>
                    </a:ext>
                  </a:extLst>
                </a:gridCol>
                <a:gridCol w="2698719">
                  <a:extLst>
                    <a:ext uri="{9D8B030D-6E8A-4147-A177-3AD203B41FA5}">
                      <a16:colId xmlns:a16="http://schemas.microsoft.com/office/drawing/2014/main" val="351923907"/>
                    </a:ext>
                  </a:extLst>
                </a:gridCol>
                <a:gridCol w="4279748">
                  <a:extLst>
                    <a:ext uri="{9D8B030D-6E8A-4147-A177-3AD203B41FA5}">
                      <a16:colId xmlns:a16="http://schemas.microsoft.com/office/drawing/2014/main" val="3919957768"/>
                    </a:ext>
                  </a:extLst>
                </a:gridCol>
                <a:gridCol w="3735842">
                  <a:extLst>
                    <a:ext uri="{9D8B030D-6E8A-4147-A177-3AD203B41FA5}">
                      <a16:colId xmlns:a16="http://schemas.microsoft.com/office/drawing/2014/main" val="3360104464"/>
                    </a:ext>
                  </a:extLst>
                </a:gridCol>
              </a:tblGrid>
              <a:tr h="355841">
                <a:tc>
                  <a:txBody>
                    <a:bodyPr/>
                    <a:lstStyle/>
                    <a:p>
                      <a:r>
                        <a:rPr lang="en-NZ" sz="1400"/>
                        <a:t>Activity</a:t>
                      </a:r>
                    </a:p>
                  </a:txBody>
                  <a:tcPr/>
                </a:tc>
                <a:tc>
                  <a:txBody>
                    <a:bodyPr/>
                    <a:lstStyle/>
                    <a:p>
                      <a:r>
                        <a:rPr lang="en-NZ" sz="1400"/>
                        <a:t>When</a:t>
                      </a:r>
                    </a:p>
                  </a:txBody>
                  <a:tcPr/>
                </a:tc>
                <a:tc>
                  <a:txBody>
                    <a:bodyPr/>
                    <a:lstStyle/>
                    <a:p>
                      <a:r>
                        <a:rPr lang="en-NZ" sz="1400"/>
                        <a:t>Who </a:t>
                      </a:r>
                      <a:r>
                        <a:rPr lang="en-NZ" sz="1400" b="0"/>
                        <a:t>(lead in </a:t>
                      </a:r>
                      <a:r>
                        <a:rPr lang="en-NZ" sz="1400"/>
                        <a:t>bold</a:t>
                      </a:r>
                      <a:r>
                        <a:rPr lang="en-NZ" sz="1400" b="0"/>
                        <a:t>)</a:t>
                      </a:r>
                    </a:p>
                  </a:txBody>
                  <a:tcPr/>
                </a:tc>
                <a:tc>
                  <a:txBody>
                    <a:bodyPr/>
                    <a:lstStyle/>
                    <a:p>
                      <a:r>
                        <a:rPr lang="en-NZ" sz="1400"/>
                        <a:t>What</a:t>
                      </a:r>
                    </a:p>
                  </a:txBody>
                  <a:tcPr/>
                </a:tc>
                <a:extLst>
                  <a:ext uri="{0D108BD9-81ED-4DB2-BD59-A6C34878D82A}">
                    <a16:rowId xmlns:a16="http://schemas.microsoft.com/office/drawing/2014/main" val="2975076585"/>
                  </a:ext>
                </a:extLst>
              </a:tr>
              <a:tr h="1520856">
                <a:tc>
                  <a:txBody>
                    <a:bodyPr/>
                    <a:lstStyle/>
                    <a:p>
                      <a:pPr marL="342900" indent="-342900">
                        <a:buAutoNum type="arabicPeriod"/>
                      </a:pPr>
                      <a:r>
                        <a:rPr lang="en-NZ" sz="1400"/>
                        <a:t>Prep</a:t>
                      </a:r>
                    </a:p>
                  </a:txBody>
                  <a:tcPr/>
                </a:tc>
                <a:tc>
                  <a:txBody>
                    <a:bodyPr/>
                    <a:lstStyle/>
                    <a:p>
                      <a:r>
                        <a:rPr lang="en-NZ" sz="1400"/>
                        <a:t>Tues 9.30am</a:t>
                      </a:r>
                    </a:p>
                  </a:txBody>
                  <a:tcPr/>
                </a:tc>
                <a:tc>
                  <a:txBody>
                    <a:bodyPr/>
                    <a:lstStyle/>
                    <a:p>
                      <a:r>
                        <a:rPr lang="en-NZ" sz="1400" b="1"/>
                        <a:t>Chair</a:t>
                      </a:r>
                      <a:r>
                        <a:rPr lang="en-NZ" sz="1400"/>
                        <a:t> </a:t>
                      </a:r>
                    </a:p>
                    <a:p>
                      <a:r>
                        <a:rPr lang="en-NZ" sz="1400"/>
                        <a:t>Presenters (Markets, Outages, Operations)</a:t>
                      </a:r>
                    </a:p>
                    <a:p>
                      <a:pPr lvl="0">
                        <a:buNone/>
                      </a:pPr>
                      <a:r>
                        <a:rPr lang="en-NZ" sz="1400" b="0" i="0" u="none" strike="noStrike" noProof="0">
                          <a:latin typeface="Calibri"/>
                        </a:rPr>
                        <a:t>Note does not need all 3 every week – could include PS as well)</a:t>
                      </a:r>
                      <a:endParaRPr lang="en-NZ"/>
                    </a:p>
                    <a:p>
                      <a:r>
                        <a:rPr lang="en-NZ" sz="1400"/>
                        <a:t>Assurance (Richard)</a:t>
                      </a:r>
                    </a:p>
                    <a:p>
                      <a:r>
                        <a:rPr lang="en-NZ" sz="1400"/>
                        <a:t>Comms (Nathan) </a:t>
                      </a:r>
                    </a:p>
                    <a:p>
                      <a:r>
                        <a:rPr lang="en-NZ" sz="1400"/>
                        <a:t>Tech Sec (Carol)</a:t>
                      </a:r>
                    </a:p>
                  </a:txBody>
                  <a:tcPr/>
                </a:tc>
                <a:tc>
                  <a:txBody>
                    <a:bodyPr/>
                    <a:lstStyle/>
                    <a:p>
                      <a:pPr marL="285750" indent="-285750">
                        <a:buFont typeface="Arial" panose="020B0604020202020204" pitchFamily="34" charset="0"/>
                        <a:buChar char="•"/>
                      </a:pPr>
                      <a:r>
                        <a:rPr lang="en-NZ" sz="1400"/>
                        <a:t>Confirming and checking material and roles (material should be pre-loaded)</a:t>
                      </a:r>
                    </a:p>
                    <a:p>
                      <a:pPr marL="285750" indent="-285750">
                        <a:buFont typeface="Arial" panose="020B0604020202020204" pitchFamily="34" charset="0"/>
                        <a:buChar char="•"/>
                      </a:pPr>
                      <a:r>
                        <a:rPr lang="en-NZ" sz="1400"/>
                        <a:t>Reviewing answers to </a:t>
                      </a:r>
                      <a:r>
                        <a:rPr lang="en-NZ" sz="1400" err="1"/>
                        <a:t>prev</a:t>
                      </a:r>
                      <a:r>
                        <a:rPr lang="en-NZ" sz="1400"/>
                        <a:t> Q&amp;A</a:t>
                      </a:r>
                    </a:p>
                  </a:txBody>
                  <a:tcPr/>
                </a:tc>
                <a:extLst>
                  <a:ext uri="{0D108BD9-81ED-4DB2-BD59-A6C34878D82A}">
                    <a16:rowId xmlns:a16="http://schemas.microsoft.com/office/drawing/2014/main" val="2594069949"/>
                  </a:ext>
                </a:extLst>
              </a:tr>
              <a:tr h="1520856">
                <a:tc>
                  <a:txBody>
                    <a:bodyPr/>
                    <a:lstStyle/>
                    <a:p>
                      <a:r>
                        <a:rPr lang="en-NZ" sz="1400"/>
                        <a:t>2. Industry Forum</a:t>
                      </a:r>
                    </a:p>
                  </a:txBody>
                  <a:tcPr/>
                </a:tc>
                <a:tc>
                  <a:txBody>
                    <a:bodyPr/>
                    <a:lstStyle/>
                    <a:p>
                      <a:r>
                        <a:rPr lang="en-NZ" sz="1400"/>
                        <a:t>Tues 11am</a:t>
                      </a:r>
                    </a:p>
                  </a:txBody>
                  <a:tcPr/>
                </a:tc>
                <a:tc>
                  <a:txBody>
                    <a:bodyPr/>
                    <a:lstStyle/>
                    <a:p>
                      <a:r>
                        <a:rPr lang="en-NZ" sz="1400" b="1"/>
                        <a:t>Chair</a:t>
                      </a:r>
                      <a:r>
                        <a:rPr lang="en-NZ" sz="1400"/>
                        <a:t> </a:t>
                      </a:r>
                    </a:p>
                    <a:p>
                      <a:r>
                        <a:rPr lang="en-NZ" sz="1400"/>
                        <a:t>3x Presenters (Markets, Outages, Operations) </a:t>
                      </a:r>
                    </a:p>
                    <a:p>
                      <a:pPr lvl="0">
                        <a:buNone/>
                      </a:pPr>
                      <a:r>
                        <a:rPr lang="en-NZ" sz="1400"/>
                        <a:t>Note does not need all 3 every week – could include PS as well)</a:t>
                      </a:r>
                    </a:p>
                    <a:p>
                      <a:r>
                        <a:rPr lang="en-NZ" sz="1400"/>
                        <a:t>Assurance (Richard)</a:t>
                      </a:r>
                    </a:p>
                    <a:p>
                      <a:r>
                        <a:rPr lang="en-NZ" sz="1400"/>
                        <a:t>Comms (Nathan) </a:t>
                      </a:r>
                    </a:p>
                    <a:p>
                      <a:r>
                        <a:rPr lang="en-NZ" sz="1400"/>
                        <a:t>Tech Sec (Carol)</a:t>
                      </a:r>
                    </a:p>
                  </a:txBody>
                  <a:tcPr/>
                </a:tc>
                <a:tc>
                  <a:txBody>
                    <a:bodyPr/>
                    <a:lstStyle/>
                    <a:p>
                      <a:pPr marL="285750" indent="-285750">
                        <a:buFont typeface="Arial" panose="020B0604020202020204" pitchFamily="34" charset="0"/>
                        <a:buChar char="•"/>
                      </a:pPr>
                      <a:r>
                        <a:rPr lang="en-NZ" sz="1400"/>
                        <a:t>Deliver forum!</a:t>
                      </a:r>
                    </a:p>
                  </a:txBody>
                  <a:tcPr/>
                </a:tc>
                <a:extLst>
                  <a:ext uri="{0D108BD9-81ED-4DB2-BD59-A6C34878D82A}">
                    <a16:rowId xmlns:a16="http://schemas.microsoft.com/office/drawing/2014/main" val="1260974499"/>
                  </a:ext>
                </a:extLst>
              </a:tr>
              <a:tr h="1316125">
                <a:tc>
                  <a:txBody>
                    <a:bodyPr/>
                    <a:lstStyle/>
                    <a:p>
                      <a:r>
                        <a:rPr lang="en-NZ" sz="1400"/>
                        <a:t>3. Debrief</a:t>
                      </a:r>
                    </a:p>
                  </a:txBody>
                  <a:tcPr/>
                </a:tc>
                <a:tc>
                  <a:txBody>
                    <a:bodyPr/>
                    <a:lstStyle/>
                    <a:p>
                      <a:r>
                        <a:rPr lang="en-NZ" sz="1400"/>
                        <a:t>Tues 11.40am</a:t>
                      </a:r>
                    </a:p>
                  </a:txBody>
                  <a:tcPr/>
                </a:tc>
                <a:tc>
                  <a:txBody>
                    <a:bodyPr/>
                    <a:lstStyle/>
                    <a:p>
                      <a:r>
                        <a:rPr lang="en-NZ" sz="1400" b="1"/>
                        <a:t>Chair</a:t>
                      </a:r>
                      <a:r>
                        <a:rPr lang="en-NZ" sz="1400"/>
                        <a:t> </a:t>
                      </a:r>
                    </a:p>
                    <a:p>
                      <a:r>
                        <a:rPr lang="en-NZ" sz="1400"/>
                        <a:t>Presenters (Markets, Outages, Operations)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400"/>
                        <a:t>Next chair</a:t>
                      </a:r>
                    </a:p>
                    <a:p>
                      <a:r>
                        <a:rPr lang="en-NZ" sz="1400"/>
                        <a:t>Assurance (Richard)</a:t>
                      </a:r>
                    </a:p>
                    <a:p>
                      <a:r>
                        <a:rPr lang="en-NZ" sz="1400"/>
                        <a:t>Comms (Nathan) </a:t>
                      </a:r>
                    </a:p>
                    <a:p>
                      <a:r>
                        <a:rPr lang="en-NZ" sz="1400"/>
                        <a:t>Tech Sec (Carol)</a:t>
                      </a:r>
                    </a:p>
                  </a:txBody>
                  <a:tcPr/>
                </a:tc>
                <a:tc>
                  <a:txBody>
                    <a:bodyPr/>
                    <a:lstStyle/>
                    <a:p>
                      <a:pPr marL="285750" indent="-285750">
                        <a:buFont typeface="Arial" panose="020B0604020202020204" pitchFamily="34" charset="0"/>
                        <a:buChar char="•"/>
                      </a:pPr>
                      <a:r>
                        <a:rPr lang="en-NZ" sz="1400"/>
                        <a:t>Review feedback (internal and from audience)</a:t>
                      </a:r>
                    </a:p>
                    <a:p>
                      <a:pPr marL="285750" indent="-285750">
                        <a:buFont typeface="Arial" panose="020B0604020202020204" pitchFamily="34" charset="0"/>
                        <a:buChar char="•"/>
                      </a:pPr>
                      <a:r>
                        <a:rPr lang="en-NZ" sz="1400"/>
                        <a:t>Assign owners to offline Q&amp;A </a:t>
                      </a:r>
                    </a:p>
                    <a:p>
                      <a:pPr marL="285750" indent="-285750">
                        <a:buFont typeface="Arial" panose="020B0604020202020204" pitchFamily="34" charset="0"/>
                        <a:buChar char="•"/>
                      </a:pPr>
                      <a:r>
                        <a:rPr lang="en-NZ" sz="1400"/>
                        <a:t>Identify opportunities to improve / change in future</a:t>
                      </a:r>
                    </a:p>
                  </a:txBody>
                  <a:tcPr/>
                </a:tc>
                <a:extLst>
                  <a:ext uri="{0D108BD9-81ED-4DB2-BD59-A6C34878D82A}">
                    <a16:rowId xmlns:a16="http://schemas.microsoft.com/office/drawing/2014/main" val="594934695"/>
                  </a:ext>
                </a:extLst>
              </a:tr>
              <a:tr h="701933">
                <a:tc rowSpan="2">
                  <a:txBody>
                    <a:bodyPr/>
                    <a:lstStyle/>
                    <a:p>
                      <a:r>
                        <a:rPr lang="en-NZ" sz="1400"/>
                        <a:t>4. Offline checks</a:t>
                      </a:r>
                    </a:p>
                  </a:txBody>
                  <a:tcPr/>
                </a:tc>
                <a:tc rowSpan="2">
                  <a:txBody>
                    <a:bodyPr/>
                    <a:lstStyle/>
                    <a:p>
                      <a:r>
                        <a:rPr lang="en-NZ" sz="1400"/>
                        <a:t>Using Teams channel during alternate week</a:t>
                      </a:r>
                    </a:p>
                  </a:txBody>
                  <a:tcPr/>
                </a:tc>
                <a:tc>
                  <a:txBody>
                    <a:bodyPr/>
                    <a:lstStyle/>
                    <a:p>
                      <a:r>
                        <a:rPr lang="en-NZ" sz="1400" b="1"/>
                        <a:t>Tech Sec (Carol)</a:t>
                      </a:r>
                    </a:p>
                    <a:p>
                      <a:r>
                        <a:rPr lang="en-NZ" sz="1400"/>
                        <a:t>Chair</a:t>
                      </a:r>
                    </a:p>
                    <a:p>
                      <a:endParaRPr lang="en-NZ" sz="1400"/>
                    </a:p>
                  </a:txBody>
                  <a:tcPr/>
                </a:tc>
                <a:tc>
                  <a:txBody>
                    <a:bodyPr/>
                    <a:lstStyle/>
                    <a:p>
                      <a:pPr marL="285750" indent="-285750">
                        <a:buFont typeface="Arial" panose="020B0604020202020204" pitchFamily="34" charset="0"/>
                        <a:buChar char="•"/>
                      </a:pPr>
                      <a:r>
                        <a:rPr lang="en-NZ" sz="1400"/>
                        <a:t>Confirm attendees against roster</a:t>
                      </a:r>
                    </a:p>
                    <a:p>
                      <a:pPr marL="285750" indent="-285750">
                        <a:buFont typeface="Arial" panose="020B0604020202020204" pitchFamily="34" charset="0"/>
                        <a:buChar char="•"/>
                      </a:pPr>
                      <a:r>
                        <a:rPr lang="en-NZ" sz="1400"/>
                        <a:t>Confirm horizon of diary invitations</a:t>
                      </a:r>
                    </a:p>
                    <a:p>
                      <a:pPr marL="285750" indent="-285750">
                        <a:buFont typeface="Arial" panose="020B0604020202020204" pitchFamily="34" charset="0"/>
                        <a:buChar char="•"/>
                      </a:pPr>
                      <a:endParaRPr lang="en-NZ" sz="1400"/>
                    </a:p>
                  </a:txBody>
                  <a:tcPr/>
                </a:tc>
                <a:extLst>
                  <a:ext uri="{0D108BD9-81ED-4DB2-BD59-A6C34878D82A}">
                    <a16:rowId xmlns:a16="http://schemas.microsoft.com/office/drawing/2014/main" val="3871650478"/>
                  </a:ext>
                </a:extLst>
              </a:tr>
              <a:tr h="701933">
                <a:tc vMerge="1">
                  <a:txBody>
                    <a:bodyPr/>
                    <a:lstStyle/>
                    <a:p>
                      <a:endParaRPr lang="en-NZ"/>
                    </a:p>
                  </a:txBody>
                  <a:tcPr/>
                </a:tc>
                <a:tc vMerge="1">
                  <a:txBody>
                    <a:bodyPr/>
                    <a:lstStyle/>
                    <a:p>
                      <a:endParaRPr lang="en-NZ"/>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400" b="1" kern="1200">
                          <a:solidFill>
                            <a:schemeClr val="dk1"/>
                          </a:solidFill>
                          <a:latin typeface="+mn-lt"/>
                          <a:ea typeface="+mn-ea"/>
                          <a:cs typeface="+mn-cs"/>
                        </a:rPr>
                        <a:t>Tech Sec (Carol)</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400" kern="1200">
                          <a:solidFill>
                            <a:schemeClr val="dk1"/>
                          </a:solidFill>
                          <a:latin typeface="+mn-lt"/>
                          <a:ea typeface="+mn-ea"/>
                          <a:cs typeface="+mn-cs"/>
                        </a:rPr>
                        <a:t>Comms (Nathan), Assurance (Richard), next Chair</a:t>
                      </a:r>
                    </a:p>
                  </a:txBody>
                  <a:tcPr>
                    <a:solidFill>
                      <a:srgbClr val="E9EBF5"/>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400" kern="1200">
                          <a:solidFill>
                            <a:schemeClr val="dk1"/>
                          </a:solidFill>
                          <a:latin typeface="+mn-lt"/>
                          <a:ea typeface="+mn-ea"/>
                          <a:cs typeface="+mn-cs"/>
                        </a:rPr>
                        <a:t>Check progress of offline Q&amp;A responses</a:t>
                      </a:r>
                    </a:p>
                  </a:txBody>
                  <a:tcPr>
                    <a:solidFill>
                      <a:srgbClr val="E9EBF5"/>
                    </a:solidFill>
                  </a:tcPr>
                </a:tc>
                <a:extLst>
                  <a:ext uri="{0D108BD9-81ED-4DB2-BD59-A6C34878D82A}">
                    <a16:rowId xmlns:a16="http://schemas.microsoft.com/office/drawing/2014/main" val="3930460429"/>
                  </a:ext>
                </a:extLst>
              </a:tr>
            </a:tbl>
          </a:graphicData>
        </a:graphic>
      </p:graphicFrame>
      <p:sp>
        <p:nvSpPr>
          <p:cNvPr id="6" name="Rectangle 5">
            <a:extLst>
              <a:ext uri="{FF2B5EF4-FFF2-40B4-BE49-F238E27FC236}">
                <a16:creationId xmlns:a16="http://schemas.microsoft.com/office/drawing/2014/main" id="{1B1399A6-E2B6-4AC4-9403-1BD41AB25AE8}"/>
              </a:ext>
            </a:extLst>
          </p:cNvPr>
          <p:cNvSpPr/>
          <p:nvPr/>
        </p:nvSpPr>
        <p:spPr>
          <a:xfrm>
            <a:off x="9051479" y="224471"/>
            <a:ext cx="2174240" cy="649606"/>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solidFill>
                  <a:srgbClr val="FF0000"/>
                </a:solidFill>
              </a:rPr>
              <a:t>Internal only</a:t>
            </a:r>
          </a:p>
        </p:txBody>
      </p:sp>
    </p:spTree>
    <p:extLst>
      <p:ext uri="{BB962C8B-B14F-4D97-AF65-F5344CB8AC3E}">
        <p14:creationId xmlns:p14="http://schemas.microsoft.com/office/powerpoint/2010/main" val="4060974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4F8476-D9C1-3348-9107-59228ADD3693}"/>
              </a:ext>
            </a:extLst>
          </p:cNvPr>
          <p:cNvSpPr>
            <a:spLocks noGrp="1"/>
          </p:cNvSpPr>
          <p:nvPr>
            <p:ph type="title"/>
          </p:nvPr>
        </p:nvSpPr>
        <p:spPr>
          <a:xfrm>
            <a:off x="700970" y="549274"/>
            <a:ext cx="9562993" cy="515985"/>
          </a:xfrm>
        </p:spPr>
        <p:txBody>
          <a:bodyPr>
            <a:noAutofit/>
          </a:bodyPr>
          <a:lstStyle/>
          <a:p>
            <a:r>
              <a:rPr lang="en-US" sz="3600">
                <a:solidFill>
                  <a:srgbClr val="00879E"/>
                </a:solidFill>
              </a:rPr>
              <a:t>1. Prep meeting – 9.30am Tuesday</a:t>
            </a:r>
          </a:p>
        </p:txBody>
      </p:sp>
      <p:graphicFrame>
        <p:nvGraphicFramePr>
          <p:cNvPr id="5" name="Table 3">
            <a:extLst>
              <a:ext uri="{FF2B5EF4-FFF2-40B4-BE49-F238E27FC236}">
                <a16:creationId xmlns:a16="http://schemas.microsoft.com/office/drawing/2014/main" id="{A0649A41-BD02-44F4-B884-B3887503F8C1}"/>
              </a:ext>
            </a:extLst>
          </p:cNvPr>
          <p:cNvGraphicFramePr>
            <a:graphicFrameLocks noGrp="1"/>
          </p:cNvGraphicFramePr>
          <p:nvPr/>
        </p:nvGraphicFramePr>
        <p:xfrm>
          <a:off x="523734" y="1930724"/>
          <a:ext cx="10813791" cy="4226559"/>
        </p:xfrm>
        <a:graphic>
          <a:graphicData uri="http://schemas.openxmlformats.org/drawingml/2006/table">
            <a:tbl>
              <a:tblPr firstRow="1" bandRow="1">
                <a:tableStyleId>{5C22544A-7EE6-4342-B048-85BDC9FD1C3A}</a:tableStyleId>
              </a:tblPr>
              <a:tblGrid>
                <a:gridCol w="6956836">
                  <a:extLst>
                    <a:ext uri="{9D8B030D-6E8A-4147-A177-3AD203B41FA5}">
                      <a16:colId xmlns:a16="http://schemas.microsoft.com/office/drawing/2014/main" val="3919957768"/>
                    </a:ext>
                  </a:extLst>
                </a:gridCol>
                <a:gridCol w="2811294">
                  <a:extLst>
                    <a:ext uri="{9D8B030D-6E8A-4147-A177-3AD203B41FA5}">
                      <a16:colId xmlns:a16="http://schemas.microsoft.com/office/drawing/2014/main" val="3360104464"/>
                    </a:ext>
                  </a:extLst>
                </a:gridCol>
                <a:gridCol w="1045661">
                  <a:extLst>
                    <a:ext uri="{9D8B030D-6E8A-4147-A177-3AD203B41FA5}">
                      <a16:colId xmlns:a16="http://schemas.microsoft.com/office/drawing/2014/main" val="2321926868"/>
                    </a:ext>
                  </a:extLst>
                </a:gridCol>
              </a:tblGrid>
              <a:tr h="370840">
                <a:tc gridSpan="3">
                  <a:txBody>
                    <a:bodyPr/>
                    <a:lstStyle/>
                    <a:p>
                      <a:r>
                        <a:rPr lang="en-NZ" sz="1400"/>
                        <a:t>Checklist</a:t>
                      </a:r>
                    </a:p>
                  </a:txBody>
                  <a:tcPr/>
                </a:tc>
                <a:tc hMerge="1">
                  <a:txBody>
                    <a:bodyPr/>
                    <a:lstStyle/>
                    <a:p>
                      <a:endParaRPr lang="en-NZ" sz="1600"/>
                    </a:p>
                  </a:txBody>
                  <a:tcPr/>
                </a:tc>
                <a:tc hMerge="1">
                  <a:txBody>
                    <a:bodyPr/>
                    <a:lstStyle/>
                    <a:p>
                      <a:endParaRPr lang="en-NZ" sz="1600"/>
                    </a:p>
                  </a:txBody>
                  <a:tcPr/>
                </a:tc>
                <a:extLst>
                  <a:ext uri="{0D108BD9-81ED-4DB2-BD59-A6C34878D82A}">
                    <a16:rowId xmlns:a16="http://schemas.microsoft.com/office/drawing/2014/main" val="2050545198"/>
                  </a:ext>
                </a:extLst>
              </a:tr>
              <a:tr h="370840">
                <a:tc>
                  <a:txBody>
                    <a:bodyPr/>
                    <a:lstStyle/>
                    <a:p>
                      <a:r>
                        <a:rPr lang="en-NZ" sz="1400" b="1">
                          <a:solidFill>
                            <a:schemeClr val="bg1"/>
                          </a:solidFill>
                        </a:rPr>
                        <a:t>Item</a:t>
                      </a:r>
                    </a:p>
                  </a:txBody>
                  <a:tcPr>
                    <a:solidFill>
                      <a:srgbClr val="4472C4"/>
                    </a:solidFill>
                  </a:tcPr>
                </a:tc>
                <a:tc>
                  <a:txBody>
                    <a:bodyPr/>
                    <a:lstStyle/>
                    <a:p>
                      <a:r>
                        <a:rPr lang="en-NZ" sz="1400" b="1">
                          <a:solidFill>
                            <a:schemeClr val="bg1"/>
                          </a:solidFill>
                        </a:rPr>
                        <a:t>Confirmed by</a:t>
                      </a:r>
                    </a:p>
                  </a:txBody>
                  <a:tcPr>
                    <a:solidFill>
                      <a:srgbClr val="4472C4"/>
                    </a:solidFill>
                  </a:tcPr>
                </a:tc>
                <a:tc>
                  <a:txBody>
                    <a:bodyPr/>
                    <a:lstStyle/>
                    <a:p>
                      <a:r>
                        <a:rPr lang="en-NZ" sz="1400" b="1">
                          <a:solidFill>
                            <a:schemeClr val="bg1"/>
                          </a:solidFill>
                        </a:rPr>
                        <a:t>Y / N</a:t>
                      </a:r>
                    </a:p>
                  </a:txBody>
                  <a:tcPr>
                    <a:solidFill>
                      <a:srgbClr val="4472C4"/>
                    </a:solidFill>
                  </a:tcPr>
                </a:tc>
                <a:extLst>
                  <a:ext uri="{0D108BD9-81ED-4DB2-BD59-A6C34878D82A}">
                    <a16:rowId xmlns:a16="http://schemas.microsoft.com/office/drawing/2014/main" val="2975076585"/>
                  </a:ext>
                </a:extLst>
              </a:tr>
              <a:tr h="370840">
                <a:tc>
                  <a:txBody>
                    <a:bodyPr/>
                    <a:lstStyle/>
                    <a:p>
                      <a:r>
                        <a:rPr lang="en-NZ" sz="1400"/>
                        <a:t>Every slide has a presenter (unless decided there is no update for an item)</a:t>
                      </a:r>
                    </a:p>
                  </a:txBody>
                  <a:tcPr/>
                </a:tc>
                <a:tc>
                  <a:txBody>
                    <a:bodyPr/>
                    <a:lstStyle/>
                    <a:p>
                      <a:pPr marL="0" indent="0">
                        <a:buFont typeface="Arial" panose="020B0604020202020204" pitchFamily="34" charset="0"/>
                        <a:buNone/>
                      </a:pPr>
                      <a:r>
                        <a:rPr lang="en-NZ" sz="1400"/>
                        <a:t>Chair</a:t>
                      </a:r>
                    </a:p>
                  </a:txBody>
                  <a:tcPr/>
                </a:tc>
                <a:tc>
                  <a:txBody>
                    <a:bodyPr/>
                    <a:lstStyle/>
                    <a:p>
                      <a:pPr marL="0" indent="0">
                        <a:buFont typeface="Arial" panose="020B0604020202020204" pitchFamily="34" charset="0"/>
                        <a:buNone/>
                      </a:pPr>
                      <a:endParaRPr lang="en-NZ" sz="1400"/>
                    </a:p>
                  </a:txBody>
                  <a:tcPr/>
                </a:tc>
                <a:extLst>
                  <a:ext uri="{0D108BD9-81ED-4DB2-BD59-A6C34878D82A}">
                    <a16:rowId xmlns:a16="http://schemas.microsoft.com/office/drawing/2014/main" val="2594069949"/>
                  </a:ext>
                </a:extLst>
              </a:tr>
              <a:tr h="370840">
                <a:tc>
                  <a:txBody>
                    <a:bodyPr/>
                    <a:lstStyle/>
                    <a:p>
                      <a:r>
                        <a:rPr lang="en-NZ" sz="1400"/>
                        <a:t>Every slide has material (if there is no update for an item then say this on a placeholder slide)</a:t>
                      </a:r>
                    </a:p>
                  </a:txBody>
                  <a:tcPr/>
                </a:tc>
                <a:tc>
                  <a:txBody>
                    <a:bodyPr/>
                    <a:lstStyle/>
                    <a:p>
                      <a:pPr marL="0" indent="0">
                        <a:buFont typeface="Arial" panose="020B0604020202020204" pitchFamily="34" charset="0"/>
                        <a:buNone/>
                      </a:pPr>
                      <a:r>
                        <a:rPr lang="en-NZ" sz="1400"/>
                        <a:t>Chair</a:t>
                      </a:r>
                    </a:p>
                  </a:txBody>
                  <a:tcPr/>
                </a:tc>
                <a:tc>
                  <a:txBody>
                    <a:bodyPr/>
                    <a:lstStyle/>
                    <a:p>
                      <a:pPr marL="0" indent="0">
                        <a:buFont typeface="Arial" panose="020B0604020202020204" pitchFamily="34" charset="0"/>
                        <a:buNone/>
                      </a:pPr>
                      <a:endParaRPr lang="en-NZ" sz="1400"/>
                    </a:p>
                  </a:txBody>
                  <a:tcPr/>
                </a:tc>
                <a:extLst>
                  <a:ext uri="{0D108BD9-81ED-4DB2-BD59-A6C34878D82A}">
                    <a16:rowId xmlns:a16="http://schemas.microsoft.com/office/drawing/2014/main" val="2391646677"/>
                  </a:ext>
                </a:extLst>
              </a:tr>
              <a:tr h="370840">
                <a:tc>
                  <a:txBody>
                    <a:bodyPr/>
                    <a:lstStyle/>
                    <a:p>
                      <a:r>
                        <a:rPr lang="en-NZ" sz="1400"/>
                        <a:t>Material is appropriate: SO independence</a:t>
                      </a:r>
                    </a:p>
                  </a:txBody>
                  <a:tcPr/>
                </a:tc>
                <a:tc>
                  <a:txBody>
                    <a:bodyPr/>
                    <a:lstStyle/>
                    <a:p>
                      <a:pPr marL="0" indent="0">
                        <a:buFont typeface="Arial" panose="020B0604020202020204" pitchFamily="34" charset="0"/>
                        <a:buNone/>
                      </a:pPr>
                      <a:r>
                        <a:rPr lang="en-NZ" sz="1400"/>
                        <a:t>Assurance (Richard)</a:t>
                      </a:r>
                    </a:p>
                  </a:txBody>
                  <a:tcPr/>
                </a:tc>
                <a:tc>
                  <a:txBody>
                    <a:bodyPr/>
                    <a:lstStyle/>
                    <a:p>
                      <a:pPr marL="0" indent="0">
                        <a:buFont typeface="Arial" panose="020B0604020202020204" pitchFamily="34" charset="0"/>
                        <a:buNone/>
                      </a:pPr>
                      <a:endParaRPr lang="en-NZ" sz="1400"/>
                    </a:p>
                  </a:txBody>
                  <a:tcPr/>
                </a:tc>
                <a:extLst>
                  <a:ext uri="{0D108BD9-81ED-4DB2-BD59-A6C34878D82A}">
                    <a16:rowId xmlns:a16="http://schemas.microsoft.com/office/drawing/2014/main" val="3924494709"/>
                  </a:ext>
                </a:extLst>
              </a:tr>
              <a:tr h="370840">
                <a:tc>
                  <a:txBody>
                    <a:bodyPr/>
                    <a:lstStyle/>
                    <a:p>
                      <a:r>
                        <a:rPr lang="en-NZ" sz="1400"/>
                        <a:t>Material is appropriate: audience lens (relevance, tone, level of detail)</a:t>
                      </a:r>
                    </a:p>
                  </a:txBody>
                  <a:tcPr/>
                </a:tc>
                <a:tc>
                  <a:txBody>
                    <a:bodyPr/>
                    <a:lstStyle/>
                    <a:p>
                      <a:pPr marL="0" indent="0">
                        <a:buFont typeface="Arial" panose="020B0604020202020204" pitchFamily="34" charset="0"/>
                        <a:buNone/>
                      </a:pPr>
                      <a:r>
                        <a:rPr lang="en-NZ" sz="1400"/>
                        <a:t>Comms (Nathan)</a:t>
                      </a:r>
                    </a:p>
                  </a:txBody>
                  <a:tcPr/>
                </a:tc>
                <a:tc>
                  <a:txBody>
                    <a:bodyPr/>
                    <a:lstStyle/>
                    <a:p>
                      <a:pPr marL="0" indent="0">
                        <a:buFont typeface="Arial" panose="020B0604020202020204" pitchFamily="34" charset="0"/>
                        <a:buNone/>
                      </a:pPr>
                      <a:endParaRPr lang="en-NZ" sz="1400"/>
                    </a:p>
                  </a:txBody>
                  <a:tcPr/>
                </a:tc>
                <a:extLst>
                  <a:ext uri="{0D108BD9-81ED-4DB2-BD59-A6C34878D82A}">
                    <a16:rowId xmlns:a16="http://schemas.microsoft.com/office/drawing/2014/main" val="867381207"/>
                  </a:ext>
                </a:extLst>
              </a:tr>
              <a:tr h="370840">
                <a:tc>
                  <a:txBody>
                    <a:bodyPr/>
                    <a:lstStyle/>
                    <a:p>
                      <a:r>
                        <a:rPr lang="en-NZ" sz="1400"/>
                        <a:t>Material is appropriate: duration of presentation items &lt; allocated timeslots</a:t>
                      </a:r>
                    </a:p>
                  </a:txBody>
                  <a:tcPr/>
                </a:tc>
                <a:tc>
                  <a:txBody>
                    <a:bodyPr/>
                    <a:lstStyle/>
                    <a:p>
                      <a:pPr marL="0" indent="0">
                        <a:buFont typeface="Arial" panose="020B0604020202020204" pitchFamily="34" charset="0"/>
                        <a:buNone/>
                      </a:pPr>
                      <a:r>
                        <a:rPr lang="en-NZ" sz="1400" kern="1200">
                          <a:solidFill>
                            <a:schemeClr val="dk1"/>
                          </a:solidFill>
                          <a:latin typeface="+mn-lt"/>
                          <a:ea typeface="+mn-ea"/>
                          <a:cs typeface="+mn-cs"/>
                        </a:rPr>
                        <a:t>Chair</a:t>
                      </a:r>
                    </a:p>
                  </a:txBody>
                  <a:tcPr/>
                </a:tc>
                <a:tc>
                  <a:txBody>
                    <a:bodyPr/>
                    <a:lstStyle/>
                    <a:p>
                      <a:pPr marL="0" indent="0">
                        <a:buNone/>
                      </a:pPr>
                      <a:endParaRPr lang="en-NZ" sz="1400"/>
                    </a:p>
                  </a:txBody>
                  <a:tcPr/>
                </a:tc>
                <a:extLst>
                  <a:ext uri="{0D108BD9-81ED-4DB2-BD59-A6C34878D82A}">
                    <a16:rowId xmlns:a16="http://schemas.microsoft.com/office/drawing/2014/main" val="975207441"/>
                  </a:ext>
                </a:extLst>
              </a:tr>
              <a:tr h="370840">
                <a:tc>
                  <a:txBody>
                    <a:bodyPr/>
                    <a:lstStyle/>
                    <a:p>
                      <a:r>
                        <a:rPr lang="en-NZ" sz="1400" kern="1200">
                          <a:solidFill>
                            <a:schemeClr val="dk1"/>
                          </a:solidFill>
                          <a:latin typeface="+mn-lt"/>
                          <a:ea typeface="+mn-ea"/>
                          <a:cs typeface="+mn-cs"/>
                        </a:rPr>
                        <a:t>Q&amp;A from last time: all questions have an answer or placeholder </a:t>
                      </a:r>
                    </a:p>
                  </a:txBody>
                  <a:tcPr/>
                </a:tc>
                <a:tc>
                  <a:txBody>
                    <a:bodyPr/>
                    <a:lstStyle/>
                    <a:p>
                      <a:r>
                        <a:rPr lang="en-NZ" sz="1400" kern="1200">
                          <a:solidFill>
                            <a:schemeClr val="dk1"/>
                          </a:solidFill>
                          <a:latin typeface="+mn-lt"/>
                          <a:ea typeface="+mn-ea"/>
                          <a:cs typeface="+mn-cs"/>
                        </a:rPr>
                        <a:t>Chair</a:t>
                      </a:r>
                    </a:p>
                  </a:txBody>
                  <a:tcPr/>
                </a:tc>
                <a:tc>
                  <a:txBody>
                    <a:bodyPr/>
                    <a:lstStyle/>
                    <a:p>
                      <a:pPr marL="0" indent="0">
                        <a:buNone/>
                      </a:pPr>
                      <a:endParaRPr lang="en-NZ" sz="1400"/>
                    </a:p>
                  </a:txBody>
                  <a:tcPr/>
                </a:tc>
                <a:extLst>
                  <a:ext uri="{0D108BD9-81ED-4DB2-BD59-A6C34878D82A}">
                    <a16:rowId xmlns:a16="http://schemas.microsoft.com/office/drawing/2014/main" val="470497339"/>
                  </a:ext>
                </a:extLst>
              </a:tr>
              <a:tr h="370840">
                <a:tc>
                  <a:txBody>
                    <a:bodyPr/>
                    <a:lstStyle/>
                    <a:p>
                      <a:r>
                        <a:rPr lang="en-NZ" sz="1400"/>
                        <a:t>Q&amp;A from last time: assurance on all answers (SO independence, compliance risk)</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NZ" sz="1400"/>
                        <a:t>Assurance (Richard)</a:t>
                      </a:r>
                    </a:p>
                    <a:p>
                      <a:pPr marL="0" indent="0">
                        <a:buFont typeface="Arial" panose="020B0604020202020204" pitchFamily="34" charset="0"/>
                        <a:buNone/>
                      </a:pPr>
                      <a:endParaRPr lang="en-NZ" sz="1400"/>
                    </a:p>
                  </a:txBody>
                  <a:tcPr/>
                </a:tc>
                <a:tc>
                  <a:txBody>
                    <a:bodyPr/>
                    <a:lstStyle/>
                    <a:p>
                      <a:pPr marL="0" indent="0">
                        <a:buNone/>
                      </a:pPr>
                      <a:endParaRPr lang="en-NZ" sz="1400"/>
                    </a:p>
                  </a:txBody>
                  <a:tcPr/>
                </a:tc>
                <a:extLst>
                  <a:ext uri="{0D108BD9-81ED-4DB2-BD59-A6C34878D82A}">
                    <a16:rowId xmlns:a16="http://schemas.microsoft.com/office/drawing/2014/main" val="3627831987"/>
                  </a:ext>
                </a:extLst>
              </a:tr>
              <a:tr h="370840">
                <a:tc>
                  <a:txBody>
                    <a:bodyPr/>
                    <a:lstStyle/>
                    <a:p>
                      <a:r>
                        <a:rPr lang="en-NZ" sz="1400"/>
                        <a:t>Backup presenter and offline version of slides prepared</a:t>
                      </a:r>
                    </a:p>
                  </a:txBody>
                  <a:tcPr/>
                </a:tc>
                <a:tc>
                  <a:txBody>
                    <a:bodyPr/>
                    <a:lstStyle/>
                    <a:p>
                      <a:pPr marL="0" indent="0">
                        <a:buFont typeface="Arial" panose="020B0604020202020204" pitchFamily="34" charset="0"/>
                        <a:buNone/>
                      </a:pPr>
                      <a:r>
                        <a:rPr lang="en-NZ" sz="1400"/>
                        <a:t>Tech Sec</a:t>
                      </a:r>
                    </a:p>
                  </a:txBody>
                  <a:tcPr/>
                </a:tc>
                <a:tc>
                  <a:txBody>
                    <a:bodyPr/>
                    <a:lstStyle/>
                    <a:p>
                      <a:pPr marL="0" indent="0">
                        <a:buNone/>
                      </a:pPr>
                      <a:endParaRPr lang="en-NZ" sz="1400"/>
                    </a:p>
                  </a:txBody>
                  <a:tcPr/>
                </a:tc>
                <a:extLst>
                  <a:ext uri="{0D108BD9-81ED-4DB2-BD59-A6C34878D82A}">
                    <a16:rowId xmlns:a16="http://schemas.microsoft.com/office/drawing/2014/main" val="2411489501"/>
                  </a:ext>
                </a:extLst>
              </a:tr>
              <a:tr h="370839">
                <a:tc>
                  <a:txBody>
                    <a:bodyPr/>
                    <a:lstStyle/>
                    <a:p>
                      <a:pPr lvl="0">
                        <a:buNone/>
                      </a:pPr>
                      <a:r>
                        <a:rPr lang="en-NZ" sz="1400" b="0" i="0" u="none" strike="noStrike" noProof="0">
                          <a:latin typeface="Calibri"/>
                        </a:rPr>
                        <a:t>Pre-check that all presenters have the right invitation</a:t>
                      </a:r>
                      <a:endParaRPr lang="en-US"/>
                    </a:p>
                  </a:txBody>
                  <a:tcPr/>
                </a:tc>
                <a:tc>
                  <a:txBody>
                    <a:bodyPr/>
                    <a:lstStyle/>
                    <a:p>
                      <a:pPr marL="0" lvl="0" indent="0">
                        <a:buNone/>
                      </a:pPr>
                      <a:r>
                        <a:rPr lang="en-NZ" sz="1400"/>
                        <a:t>Chair</a:t>
                      </a:r>
                    </a:p>
                  </a:txBody>
                  <a:tcPr/>
                </a:tc>
                <a:tc>
                  <a:txBody>
                    <a:bodyPr/>
                    <a:lstStyle/>
                    <a:p>
                      <a:pPr marL="0" lvl="0" indent="0">
                        <a:buNone/>
                      </a:pPr>
                      <a:endParaRPr lang="en-NZ" sz="1400"/>
                    </a:p>
                  </a:txBody>
                  <a:tcPr/>
                </a:tc>
                <a:extLst>
                  <a:ext uri="{0D108BD9-81ED-4DB2-BD59-A6C34878D82A}">
                    <a16:rowId xmlns:a16="http://schemas.microsoft.com/office/drawing/2014/main" val="2536651524"/>
                  </a:ext>
                </a:extLst>
              </a:tr>
            </a:tbl>
          </a:graphicData>
        </a:graphic>
      </p:graphicFrame>
      <p:sp>
        <p:nvSpPr>
          <p:cNvPr id="6" name="Rectangle 5">
            <a:extLst>
              <a:ext uri="{FF2B5EF4-FFF2-40B4-BE49-F238E27FC236}">
                <a16:creationId xmlns:a16="http://schemas.microsoft.com/office/drawing/2014/main" id="{54432ED3-3C8B-4810-9CDA-A56CB51C0BE3}"/>
              </a:ext>
            </a:extLst>
          </p:cNvPr>
          <p:cNvSpPr/>
          <p:nvPr/>
        </p:nvSpPr>
        <p:spPr>
          <a:xfrm>
            <a:off x="9051479" y="224471"/>
            <a:ext cx="2174240" cy="649606"/>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solidFill>
                  <a:srgbClr val="FF0000"/>
                </a:solidFill>
              </a:rPr>
              <a:t>Internal only</a:t>
            </a:r>
          </a:p>
        </p:txBody>
      </p:sp>
      <p:sp>
        <p:nvSpPr>
          <p:cNvPr id="7" name="Rectangle 6">
            <a:extLst>
              <a:ext uri="{FF2B5EF4-FFF2-40B4-BE49-F238E27FC236}">
                <a16:creationId xmlns:a16="http://schemas.microsoft.com/office/drawing/2014/main" id="{85C3F8DD-05C6-4811-9CCE-ADD9BF2C24B3}"/>
              </a:ext>
            </a:extLst>
          </p:cNvPr>
          <p:cNvSpPr/>
          <p:nvPr/>
        </p:nvSpPr>
        <p:spPr>
          <a:xfrm>
            <a:off x="838092" y="1158805"/>
            <a:ext cx="9735874" cy="64960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solidFill>
                  <a:srgbClr val="FF0000"/>
                </a:solidFill>
              </a:rPr>
              <a:t>Chair to run this meeting and ensure checklist is covered</a:t>
            </a:r>
          </a:p>
        </p:txBody>
      </p:sp>
    </p:spTree>
    <p:extLst>
      <p:ext uri="{BB962C8B-B14F-4D97-AF65-F5344CB8AC3E}">
        <p14:creationId xmlns:p14="http://schemas.microsoft.com/office/powerpoint/2010/main" val="3608477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4AF1F1-A8BE-FD8B-EE3A-FCF3AE077B5F}"/>
              </a:ext>
            </a:extLst>
          </p:cNvPr>
          <p:cNvPicPr>
            <a:picLocks noChangeAspect="1"/>
          </p:cNvPicPr>
          <p:nvPr/>
        </p:nvPicPr>
        <p:blipFill>
          <a:blip r:embed="rId3"/>
          <a:stretch>
            <a:fillRect/>
          </a:stretch>
        </p:blipFill>
        <p:spPr>
          <a:xfrm>
            <a:off x="61070" y="2669932"/>
            <a:ext cx="12069859" cy="3496163"/>
          </a:xfrm>
          <a:prstGeom prst="rect">
            <a:avLst/>
          </a:prstGeom>
        </p:spPr>
      </p:pic>
      <p:sp>
        <p:nvSpPr>
          <p:cNvPr id="2" name="Title 1">
            <a:extLst>
              <a:ext uri="{FF2B5EF4-FFF2-40B4-BE49-F238E27FC236}">
                <a16:creationId xmlns:a16="http://schemas.microsoft.com/office/drawing/2014/main" id="{8E30F648-CABB-AD4A-97DD-C79928E0EFE9}"/>
              </a:ext>
            </a:extLst>
          </p:cNvPr>
          <p:cNvSpPr>
            <a:spLocks noGrp="1"/>
          </p:cNvSpPr>
          <p:nvPr>
            <p:ph type="ctrTitle"/>
          </p:nvPr>
        </p:nvSpPr>
        <p:spPr>
          <a:xfrm>
            <a:off x="492712" y="384800"/>
            <a:ext cx="5429552" cy="654482"/>
          </a:xfrm>
        </p:spPr>
        <p:txBody>
          <a:bodyPr>
            <a:normAutofit/>
          </a:bodyPr>
          <a:lstStyle/>
          <a:p>
            <a:r>
              <a:rPr lang="en-US" sz="3200">
                <a:solidFill>
                  <a:srgbClr val="00879E"/>
                </a:solidFill>
                <a:latin typeface="+mj-lt"/>
              </a:rPr>
              <a:t>Energy: National hydro storage</a:t>
            </a:r>
            <a:endParaRPr lang="en-US" sz="3200">
              <a:solidFill>
                <a:srgbClr val="00879E"/>
              </a:solidFill>
              <a:latin typeface="+mj-lt"/>
              <a:ea typeface="Calibri"/>
              <a:cs typeface="Calibri"/>
            </a:endParaRPr>
          </a:p>
        </p:txBody>
      </p:sp>
      <p:graphicFrame>
        <p:nvGraphicFramePr>
          <p:cNvPr id="3" name="Table 2">
            <a:extLst>
              <a:ext uri="{FF2B5EF4-FFF2-40B4-BE49-F238E27FC236}">
                <a16:creationId xmlns:a16="http://schemas.microsoft.com/office/drawing/2014/main" id="{3BF7606C-F697-C2B3-7661-052F4184E60E}"/>
              </a:ext>
            </a:extLst>
          </p:cNvPr>
          <p:cNvGraphicFramePr>
            <a:graphicFrameLocks noGrp="1"/>
          </p:cNvGraphicFramePr>
          <p:nvPr>
            <p:extLst>
              <p:ext uri="{D42A27DB-BD31-4B8C-83A1-F6EECF244321}">
                <p14:modId xmlns:p14="http://schemas.microsoft.com/office/powerpoint/2010/main" val="2837680644"/>
              </p:ext>
            </p:extLst>
          </p:nvPr>
        </p:nvGraphicFramePr>
        <p:xfrm>
          <a:off x="5492997" y="628749"/>
          <a:ext cx="6353176" cy="1483360"/>
        </p:xfrm>
        <a:graphic>
          <a:graphicData uri="http://schemas.openxmlformats.org/drawingml/2006/table">
            <a:tbl>
              <a:tblPr firstRow="1" bandRow="1">
                <a:tableStyleId>{9D7B26C5-4107-4FEC-AEDC-1716B250A1EF}</a:tableStyleId>
              </a:tblPr>
              <a:tblGrid>
                <a:gridCol w="1588294">
                  <a:extLst>
                    <a:ext uri="{9D8B030D-6E8A-4147-A177-3AD203B41FA5}">
                      <a16:colId xmlns:a16="http://schemas.microsoft.com/office/drawing/2014/main" val="2530967326"/>
                    </a:ext>
                  </a:extLst>
                </a:gridCol>
                <a:gridCol w="1497806">
                  <a:extLst>
                    <a:ext uri="{9D8B030D-6E8A-4147-A177-3AD203B41FA5}">
                      <a16:colId xmlns:a16="http://schemas.microsoft.com/office/drawing/2014/main" val="3340615676"/>
                    </a:ext>
                  </a:extLst>
                </a:gridCol>
                <a:gridCol w="1678782">
                  <a:extLst>
                    <a:ext uri="{9D8B030D-6E8A-4147-A177-3AD203B41FA5}">
                      <a16:colId xmlns:a16="http://schemas.microsoft.com/office/drawing/2014/main" val="1543216186"/>
                    </a:ext>
                  </a:extLst>
                </a:gridCol>
                <a:gridCol w="1588294">
                  <a:extLst>
                    <a:ext uri="{9D8B030D-6E8A-4147-A177-3AD203B41FA5}">
                      <a16:colId xmlns:a16="http://schemas.microsoft.com/office/drawing/2014/main" val="2079489037"/>
                    </a:ext>
                  </a:extLst>
                </a:gridCol>
              </a:tblGrid>
              <a:tr h="370840">
                <a:tc>
                  <a:txBody>
                    <a:bodyPr/>
                    <a:lstStyle/>
                    <a:p>
                      <a:endParaRPr lang="en-NZ"/>
                    </a:p>
                  </a:txBody>
                  <a:tcPr>
                    <a:lnL>
                      <a:noFill/>
                    </a:lnL>
                    <a:lnR>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a:r>
                        <a:rPr lang="en-NZ"/>
                        <a:t>Hydro storage level (% of mean</a:t>
                      </a:r>
                      <a:r>
                        <a:rPr lang="en-NZ" sz="1800" b="0" i="0" kern="1200">
                          <a:solidFill>
                            <a:srgbClr val="00B050"/>
                          </a:solidFill>
                          <a:effectLst/>
                          <a:latin typeface="+mn-lt"/>
                          <a:ea typeface="+mn-ea"/>
                          <a:cs typeface="+mn-cs"/>
                        </a:rPr>
                        <a:t>▲</a:t>
                      </a:r>
                      <a:r>
                        <a:rPr lang="en-NZ" sz="1800" b="1" i="0" kern="1200">
                          <a:solidFill>
                            <a:schemeClr val="tx1"/>
                          </a:solidFill>
                          <a:effectLst/>
                          <a:latin typeface="+mn-lt"/>
                          <a:ea typeface="+mn-ea"/>
                          <a:cs typeface="+mn-cs"/>
                        </a:rPr>
                        <a:t>/</a:t>
                      </a:r>
                      <a:r>
                        <a:rPr lang="en-NZ" b="0">
                          <a:solidFill>
                            <a:srgbClr val="FF0000"/>
                          </a:solidFill>
                        </a:rPr>
                        <a:t>▼</a:t>
                      </a:r>
                      <a:r>
                        <a:rPr lang="en-NZ"/>
                        <a:t>)</a:t>
                      </a:r>
                    </a:p>
                  </a:txBody>
                  <a:tcPr>
                    <a:lnL>
                      <a:noFill/>
                    </a:lnL>
                  </a:tcPr>
                </a:tc>
                <a:tc hMerge="1">
                  <a:txBody>
                    <a:bodyPr/>
                    <a:lstStyle/>
                    <a:p>
                      <a:endParaRPr lang="en-NZ"/>
                    </a:p>
                  </a:txBody>
                  <a:tcPr/>
                </a:tc>
                <a:tc hMerge="1">
                  <a:txBody>
                    <a:bodyPr/>
                    <a:lstStyle/>
                    <a:p>
                      <a:endParaRPr lang="en-NZ"/>
                    </a:p>
                  </a:txBody>
                  <a:tcPr/>
                </a:tc>
                <a:extLst>
                  <a:ext uri="{0D108BD9-81ED-4DB2-BD59-A6C34878D82A}">
                    <a16:rowId xmlns:a16="http://schemas.microsoft.com/office/drawing/2014/main" val="2342329264"/>
                  </a:ext>
                </a:extLst>
              </a:tr>
              <a:tr h="370840">
                <a:tc>
                  <a:txBody>
                    <a:bodyPr/>
                    <a:lstStyle/>
                    <a:p>
                      <a:endParaRPr lang="en-NZ"/>
                    </a:p>
                  </a:txBody>
                  <a:tcP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NZ"/>
                        <a:t>New Zealand</a:t>
                      </a:r>
                    </a:p>
                  </a:txBody>
                  <a:tcPr>
                    <a:lnL>
                      <a:noFill/>
                    </a:lnL>
                    <a:lnB w="12700" cap="flat" cmpd="sng" algn="ctr">
                      <a:solidFill>
                        <a:schemeClr val="tx1"/>
                      </a:solidFill>
                      <a:prstDash val="solid"/>
                      <a:round/>
                      <a:headEnd type="none" w="med" len="med"/>
                      <a:tailEnd type="none" w="med" len="med"/>
                    </a:lnB>
                    <a:noFill/>
                  </a:tcPr>
                </a:tc>
                <a:tc>
                  <a:txBody>
                    <a:bodyPr/>
                    <a:lstStyle/>
                    <a:p>
                      <a:r>
                        <a:rPr lang="en-NZ"/>
                        <a:t>South Island</a:t>
                      </a:r>
                    </a:p>
                  </a:txBody>
                  <a:tcPr>
                    <a:lnB w="12700" cap="flat" cmpd="sng" algn="ctr">
                      <a:solidFill>
                        <a:schemeClr val="tx1"/>
                      </a:solidFill>
                      <a:prstDash val="solid"/>
                      <a:round/>
                      <a:headEnd type="none" w="med" len="med"/>
                      <a:tailEnd type="none" w="med" len="med"/>
                    </a:lnB>
                    <a:noFill/>
                  </a:tcPr>
                </a:tc>
                <a:tc>
                  <a:txBody>
                    <a:bodyPr/>
                    <a:lstStyle/>
                    <a:p>
                      <a:r>
                        <a:rPr lang="en-NZ"/>
                        <a:t>North Island</a:t>
                      </a: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80512731"/>
                  </a:ext>
                </a:extLst>
              </a:tr>
              <a:tr h="370840">
                <a:tc>
                  <a:txBody>
                    <a:bodyPr/>
                    <a:lstStyle/>
                    <a:p>
                      <a:r>
                        <a:rPr lang="en-NZ"/>
                        <a:t>Last forum</a:t>
                      </a:r>
                    </a:p>
                  </a:txBody>
                  <a:tcPr>
                    <a:lnT w="12700" cap="flat" cmpd="sng" algn="ctr">
                      <a:solidFill>
                        <a:schemeClr val="tx1"/>
                      </a:solidFill>
                      <a:prstDash val="solid"/>
                      <a:round/>
                      <a:headEnd type="none" w="med" len="med"/>
                      <a:tailEnd type="none" w="med" len="med"/>
                    </a:lnT>
                    <a:solidFill>
                      <a:schemeClr val="bg2">
                        <a:lumMod val="90000"/>
                      </a:schemeClr>
                    </a:solidFill>
                  </a:tcPr>
                </a:tc>
                <a:tc>
                  <a:txBody>
                    <a:bodyPr/>
                    <a:lstStyle/>
                    <a:p>
                      <a:r>
                        <a:rPr lang="en-NZ"/>
                        <a:t>107%</a:t>
                      </a:r>
                    </a:p>
                  </a:txBody>
                  <a:tcPr>
                    <a:lnT w="12700" cap="flat" cmpd="sng" algn="ctr">
                      <a:solidFill>
                        <a:schemeClr val="tx1"/>
                      </a:solidFill>
                      <a:prstDash val="solid"/>
                      <a:round/>
                      <a:headEnd type="none" w="med" len="med"/>
                      <a:tailEnd type="none" w="med" len="med"/>
                    </a:lnT>
                    <a:solidFill>
                      <a:schemeClr val="bg2">
                        <a:lumMod val="90000"/>
                      </a:schemeClr>
                    </a:solidFill>
                  </a:tcPr>
                </a:tc>
                <a:tc>
                  <a:txBody>
                    <a:bodyPr/>
                    <a:lstStyle/>
                    <a:p>
                      <a:r>
                        <a:rPr lang="en-NZ"/>
                        <a:t>102%</a:t>
                      </a:r>
                    </a:p>
                  </a:txBody>
                  <a:tcPr>
                    <a:lnT w="12700" cap="flat" cmpd="sng" algn="ctr">
                      <a:solidFill>
                        <a:schemeClr val="tx1"/>
                      </a:solidFill>
                      <a:prstDash val="solid"/>
                      <a:round/>
                      <a:headEnd type="none" w="med" len="med"/>
                      <a:tailEnd type="none" w="med" len="med"/>
                    </a:lnT>
                    <a:solidFill>
                      <a:schemeClr val="bg2">
                        <a:lumMod val="90000"/>
                      </a:schemeClr>
                    </a:solidFill>
                  </a:tcPr>
                </a:tc>
                <a:tc>
                  <a:txBody>
                    <a:bodyPr/>
                    <a:lstStyle/>
                    <a:p>
                      <a:r>
                        <a:rPr lang="en-NZ"/>
                        <a:t>137%</a:t>
                      </a:r>
                    </a:p>
                  </a:txBody>
                  <a:tcPr>
                    <a:lnT w="12700" cap="flat" cmpd="sng" algn="ctr">
                      <a:solidFill>
                        <a:schemeClr val="tx1"/>
                      </a:solidFill>
                      <a:prstDash val="solid"/>
                      <a:round/>
                      <a:headEnd type="none" w="med" len="med"/>
                      <a:tailEnd type="none" w="med" len="med"/>
                    </a:lnT>
                    <a:solidFill>
                      <a:schemeClr val="bg2">
                        <a:lumMod val="90000"/>
                      </a:schemeClr>
                    </a:solidFill>
                  </a:tcPr>
                </a:tc>
                <a:extLst>
                  <a:ext uri="{0D108BD9-81ED-4DB2-BD59-A6C34878D82A}">
                    <a16:rowId xmlns:a16="http://schemas.microsoft.com/office/drawing/2014/main" val="1792610006"/>
                  </a:ext>
                </a:extLst>
              </a:tr>
              <a:tr h="370840">
                <a:tc>
                  <a:txBody>
                    <a:bodyPr/>
                    <a:lstStyle/>
                    <a:p>
                      <a:r>
                        <a:rPr lang="en-NZ"/>
                        <a:t>Now</a:t>
                      </a:r>
                    </a:p>
                  </a:txBody>
                  <a:tcPr>
                    <a:noFill/>
                  </a:tcPr>
                </a:tc>
                <a:tc>
                  <a:txBody>
                    <a:bodyPr/>
                    <a:lstStyle/>
                    <a:p>
                      <a:r>
                        <a:rPr lang="en-NZ" b="0"/>
                        <a:t>115% </a:t>
                      </a:r>
                      <a:r>
                        <a:rPr lang="en-NZ" sz="1800" b="0" i="0" kern="1200">
                          <a:solidFill>
                            <a:srgbClr val="00B050"/>
                          </a:solidFill>
                          <a:effectLst/>
                          <a:latin typeface="+mn-lt"/>
                          <a:ea typeface="+mn-ea"/>
                          <a:cs typeface="+mn-cs"/>
                        </a:rPr>
                        <a:t>▲</a:t>
                      </a:r>
                      <a:endParaRPr lang="en-NZ" b="0">
                        <a:solidFill>
                          <a:srgbClr val="00B050"/>
                        </a:solidFill>
                      </a:endParaRPr>
                    </a:p>
                  </a:txBody>
                  <a:tcPr>
                    <a:noFill/>
                  </a:tcPr>
                </a:tc>
                <a:tc>
                  <a:txBody>
                    <a:bodyPr/>
                    <a:lstStyle/>
                    <a:p>
                      <a:r>
                        <a:rPr lang="en-NZ" b="0"/>
                        <a:t>112% </a:t>
                      </a:r>
                      <a:r>
                        <a:rPr lang="en-NZ" sz="1800" b="0" i="0" kern="1200">
                          <a:solidFill>
                            <a:srgbClr val="00B050"/>
                          </a:solidFill>
                          <a:effectLst/>
                          <a:latin typeface="+mn-lt"/>
                          <a:ea typeface="+mn-ea"/>
                          <a:cs typeface="+mn-cs"/>
                        </a:rPr>
                        <a:t>▲</a:t>
                      </a:r>
                      <a:endParaRPr lang="en-NZ" b="0">
                        <a:solidFill>
                          <a:srgbClr val="FF0000"/>
                        </a:solidFill>
                      </a:endParaRPr>
                    </a:p>
                  </a:txBody>
                  <a:tcPr>
                    <a:noFill/>
                  </a:tcPr>
                </a:tc>
                <a:tc>
                  <a:txBody>
                    <a:bodyPr/>
                    <a:lstStyle/>
                    <a:p>
                      <a:r>
                        <a:rPr lang="en-NZ" b="0"/>
                        <a:t>135% </a:t>
                      </a:r>
                      <a:r>
                        <a:rPr lang="en-NZ" b="0">
                          <a:solidFill>
                            <a:srgbClr val="FF0000"/>
                          </a:solidFill>
                        </a:rPr>
                        <a:t>▼</a:t>
                      </a:r>
                    </a:p>
                  </a:txBody>
                  <a:tcPr>
                    <a:noFill/>
                  </a:tcPr>
                </a:tc>
                <a:extLst>
                  <a:ext uri="{0D108BD9-81ED-4DB2-BD59-A6C34878D82A}">
                    <a16:rowId xmlns:a16="http://schemas.microsoft.com/office/drawing/2014/main" val="2565653680"/>
                  </a:ext>
                </a:extLst>
              </a:tr>
            </a:tbl>
          </a:graphicData>
        </a:graphic>
      </p:graphicFrame>
      <p:sp>
        <p:nvSpPr>
          <p:cNvPr id="5" name="TextBox 4">
            <a:extLst>
              <a:ext uri="{FF2B5EF4-FFF2-40B4-BE49-F238E27FC236}">
                <a16:creationId xmlns:a16="http://schemas.microsoft.com/office/drawing/2014/main" id="{C86716D3-C6CE-38B2-34DC-43EFB70BA062}"/>
              </a:ext>
            </a:extLst>
          </p:cNvPr>
          <p:cNvSpPr txBox="1"/>
          <p:nvPr/>
        </p:nvSpPr>
        <p:spPr>
          <a:xfrm>
            <a:off x="5650992" y="2148840"/>
            <a:ext cx="6072263" cy="276999"/>
          </a:xfrm>
          <a:prstGeom prst="rect">
            <a:avLst/>
          </a:prstGeom>
          <a:noFill/>
        </p:spPr>
        <p:txBody>
          <a:bodyPr wrap="square" rtlCol="0">
            <a:spAutoFit/>
          </a:bodyPr>
          <a:lstStyle/>
          <a:p>
            <a:r>
              <a:rPr lang="en-US" sz="1200"/>
              <a:t>Note: these numbers include contingent storage, so they differ from those reported by NZX</a:t>
            </a:r>
            <a:endParaRPr lang="en-NZ" sz="1200"/>
          </a:p>
        </p:txBody>
      </p:sp>
    </p:spTree>
    <p:extLst>
      <p:ext uri="{BB962C8B-B14F-4D97-AF65-F5344CB8AC3E}">
        <p14:creationId xmlns:p14="http://schemas.microsoft.com/office/powerpoint/2010/main" val="4105563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4F8476-D9C1-3348-9107-59228ADD3693}"/>
              </a:ext>
            </a:extLst>
          </p:cNvPr>
          <p:cNvSpPr>
            <a:spLocks noGrp="1"/>
          </p:cNvSpPr>
          <p:nvPr>
            <p:ph type="title"/>
          </p:nvPr>
        </p:nvSpPr>
        <p:spPr>
          <a:xfrm>
            <a:off x="700970" y="549274"/>
            <a:ext cx="10884673" cy="515985"/>
          </a:xfrm>
        </p:spPr>
        <p:txBody>
          <a:bodyPr>
            <a:noAutofit/>
          </a:bodyPr>
          <a:lstStyle/>
          <a:p>
            <a:r>
              <a:rPr lang="en-US" sz="3600">
                <a:solidFill>
                  <a:srgbClr val="00879E"/>
                </a:solidFill>
              </a:rPr>
              <a:t>2. Industry Forum – 11am Tuesday</a:t>
            </a:r>
          </a:p>
        </p:txBody>
      </p:sp>
      <p:graphicFrame>
        <p:nvGraphicFramePr>
          <p:cNvPr id="5" name="Table 3">
            <a:extLst>
              <a:ext uri="{FF2B5EF4-FFF2-40B4-BE49-F238E27FC236}">
                <a16:creationId xmlns:a16="http://schemas.microsoft.com/office/drawing/2014/main" id="{A0649A41-BD02-44F4-B884-B3887503F8C1}"/>
              </a:ext>
            </a:extLst>
          </p:cNvPr>
          <p:cNvGraphicFramePr>
            <a:graphicFrameLocks noGrp="1"/>
          </p:cNvGraphicFramePr>
          <p:nvPr/>
        </p:nvGraphicFramePr>
        <p:xfrm>
          <a:off x="523734" y="1366520"/>
          <a:ext cx="10584147" cy="4577080"/>
        </p:xfrm>
        <a:graphic>
          <a:graphicData uri="http://schemas.openxmlformats.org/drawingml/2006/table">
            <a:tbl>
              <a:tblPr firstRow="1" bandRow="1">
                <a:tableStyleId>{5C22544A-7EE6-4342-B048-85BDC9FD1C3A}</a:tableStyleId>
              </a:tblPr>
              <a:tblGrid>
                <a:gridCol w="6251139">
                  <a:extLst>
                    <a:ext uri="{9D8B030D-6E8A-4147-A177-3AD203B41FA5}">
                      <a16:colId xmlns:a16="http://schemas.microsoft.com/office/drawing/2014/main" val="3919957768"/>
                    </a:ext>
                  </a:extLst>
                </a:gridCol>
                <a:gridCol w="1589809">
                  <a:extLst>
                    <a:ext uri="{9D8B030D-6E8A-4147-A177-3AD203B41FA5}">
                      <a16:colId xmlns:a16="http://schemas.microsoft.com/office/drawing/2014/main" val="3360104464"/>
                    </a:ext>
                  </a:extLst>
                </a:gridCol>
                <a:gridCol w="1465118">
                  <a:extLst>
                    <a:ext uri="{9D8B030D-6E8A-4147-A177-3AD203B41FA5}">
                      <a16:colId xmlns:a16="http://schemas.microsoft.com/office/drawing/2014/main" val="2321926868"/>
                    </a:ext>
                  </a:extLst>
                </a:gridCol>
                <a:gridCol w="1278081">
                  <a:extLst>
                    <a:ext uri="{9D8B030D-6E8A-4147-A177-3AD203B41FA5}">
                      <a16:colId xmlns:a16="http://schemas.microsoft.com/office/drawing/2014/main" val="3350519251"/>
                    </a:ext>
                  </a:extLst>
                </a:gridCol>
              </a:tblGrid>
              <a:tr h="370840">
                <a:tc gridSpan="4">
                  <a:txBody>
                    <a:bodyPr/>
                    <a:lstStyle/>
                    <a:p>
                      <a:r>
                        <a:rPr lang="en-NZ" sz="1400"/>
                        <a:t>Standing agenda</a:t>
                      </a:r>
                    </a:p>
                  </a:txBody>
                  <a:tcPr/>
                </a:tc>
                <a:tc hMerge="1">
                  <a:txBody>
                    <a:bodyPr/>
                    <a:lstStyle/>
                    <a:p>
                      <a:endParaRPr lang="en-NZ" sz="1600"/>
                    </a:p>
                  </a:txBody>
                  <a:tcPr/>
                </a:tc>
                <a:tc hMerge="1">
                  <a:txBody>
                    <a:bodyPr/>
                    <a:lstStyle/>
                    <a:p>
                      <a:endParaRPr lang="en-NZ" sz="1600"/>
                    </a:p>
                  </a:txBody>
                  <a:tcPr/>
                </a:tc>
                <a:tc hMerge="1">
                  <a:txBody>
                    <a:bodyPr/>
                    <a:lstStyle/>
                    <a:p>
                      <a:endParaRPr lang="en-NZ" sz="1600"/>
                    </a:p>
                  </a:txBody>
                  <a:tcPr/>
                </a:tc>
                <a:extLst>
                  <a:ext uri="{0D108BD9-81ED-4DB2-BD59-A6C34878D82A}">
                    <a16:rowId xmlns:a16="http://schemas.microsoft.com/office/drawing/2014/main" val="2050545198"/>
                  </a:ext>
                </a:extLst>
              </a:tr>
              <a:tr h="370840">
                <a:tc>
                  <a:txBody>
                    <a:bodyPr/>
                    <a:lstStyle/>
                    <a:p>
                      <a:r>
                        <a:rPr lang="en-NZ" sz="1400" b="1">
                          <a:solidFill>
                            <a:schemeClr val="bg1"/>
                          </a:solidFill>
                        </a:rPr>
                        <a:t>Item</a:t>
                      </a:r>
                    </a:p>
                  </a:txBody>
                  <a:tcPr>
                    <a:solidFill>
                      <a:srgbClr val="4472C4"/>
                    </a:solidFill>
                  </a:tcPr>
                </a:tc>
                <a:tc>
                  <a:txBody>
                    <a:bodyPr/>
                    <a:lstStyle/>
                    <a:p>
                      <a:r>
                        <a:rPr lang="en-NZ" sz="1400" b="1">
                          <a:solidFill>
                            <a:schemeClr val="bg1"/>
                          </a:solidFill>
                        </a:rPr>
                        <a:t>Who</a:t>
                      </a:r>
                    </a:p>
                  </a:txBody>
                  <a:tcPr>
                    <a:solidFill>
                      <a:srgbClr val="4472C4"/>
                    </a:solidFill>
                  </a:tcPr>
                </a:tc>
                <a:tc>
                  <a:txBody>
                    <a:bodyPr/>
                    <a:lstStyle/>
                    <a:p>
                      <a:r>
                        <a:rPr lang="en-NZ" sz="1400" b="1">
                          <a:solidFill>
                            <a:schemeClr val="bg1"/>
                          </a:solidFill>
                        </a:rPr>
                        <a:t>When</a:t>
                      </a:r>
                    </a:p>
                  </a:txBody>
                  <a:tcPr>
                    <a:solidFill>
                      <a:srgbClr val="4472C4"/>
                    </a:solidFill>
                  </a:tcPr>
                </a:tc>
                <a:tc>
                  <a:txBody>
                    <a:bodyPr/>
                    <a:lstStyle/>
                    <a:p>
                      <a:r>
                        <a:rPr lang="en-NZ" sz="1400" b="1">
                          <a:solidFill>
                            <a:schemeClr val="bg1"/>
                          </a:solidFill>
                        </a:rPr>
                        <a:t>Duration</a:t>
                      </a:r>
                    </a:p>
                  </a:txBody>
                  <a:tcPr>
                    <a:solidFill>
                      <a:srgbClr val="4472C4"/>
                    </a:solidFill>
                  </a:tcPr>
                </a:tc>
                <a:extLst>
                  <a:ext uri="{0D108BD9-81ED-4DB2-BD59-A6C34878D82A}">
                    <a16:rowId xmlns:a16="http://schemas.microsoft.com/office/drawing/2014/main" val="2975076585"/>
                  </a:ext>
                </a:extLst>
              </a:tr>
              <a:tr h="370840">
                <a:tc>
                  <a:txBody>
                    <a:bodyPr/>
                    <a:lstStyle/>
                    <a:p>
                      <a:r>
                        <a:rPr lang="en-NZ" sz="1400" kern="1200">
                          <a:solidFill>
                            <a:schemeClr val="dk1"/>
                          </a:solidFill>
                          <a:latin typeface="+mn-lt"/>
                          <a:ea typeface="+mn-ea"/>
                          <a:cs typeface="+mn-cs"/>
                        </a:rPr>
                        <a:t>Welcome, housekeeping</a:t>
                      </a:r>
                    </a:p>
                  </a:txBody>
                  <a:tcPr/>
                </a:tc>
                <a:tc>
                  <a:txBody>
                    <a:bodyPr/>
                    <a:lstStyle/>
                    <a:p>
                      <a:pPr marL="0" indent="0">
                        <a:buFont typeface="Arial" panose="020B0604020202020204" pitchFamily="34" charset="0"/>
                        <a:buNone/>
                      </a:pPr>
                      <a:r>
                        <a:rPr lang="en-NZ" sz="1400"/>
                        <a:t>Chair</a:t>
                      </a:r>
                    </a:p>
                  </a:txBody>
                  <a:tcPr/>
                </a:tc>
                <a:tc>
                  <a:txBody>
                    <a:bodyPr/>
                    <a:lstStyle/>
                    <a:p>
                      <a:pPr marL="0" indent="0">
                        <a:buFont typeface="Arial" panose="020B0604020202020204" pitchFamily="34" charset="0"/>
                        <a:buNone/>
                      </a:pPr>
                      <a:r>
                        <a:rPr lang="en-NZ" sz="1400"/>
                        <a:t>11.00am</a:t>
                      </a:r>
                    </a:p>
                  </a:txBody>
                  <a:tcPr/>
                </a:tc>
                <a:tc>
                  <a:txBody>
                    <a:bodyPr/>
                    <a:lstStyle/>
                    <a:p>
                      <a:pPr marL="0" indent="0">
                        <a:buFont typeface="Arial" panose="020B0604020202020204" pitchFamily="34" charset="0"/>
                        <a:buNone/>
                      </a:pPr>
                      <a:r>
                        <a:rPr lang="en-NZ" sz="1400"/>
                        <a:t>1</a:t>
                      </a:r>
                    </a:p>
                  </a:txBody>
                  <a:tcPr/>
                </a:tc>
                <a:extLst>
                  <a:ext uri="{0D108BD9-81ED-4DB2-BD59-A6C34878D82A}">
                    <a16:rowId xmlns:a16="http://schemas.microsoft.com/office/drawing/2014/main" val="2594069949"/>
                  </a:ext>
                </a:extLst>
              </a:tr>
              <a:tr h="370840">
                <a:tc>
                  <a:txBody>
                    <a:bodyPr/>
                    <a:lstStyle/>
                    <a:p>
                      <a:r>
                        <a:rPr lang="en-NZ" sz="1400" kern="1200">
                          <a:solidFill>
                            <a:schemeClr val="dk1"/>
                          </a:solidFill>
                          <a:latin typeface="+mn-lt"/>
                          <a:ea typeface="+mn-ea"/>
                          <a:cs typeface="+mn-cs"/>
                        </a:rPr>
                        <a:t>Introduction </a:t>
                      </a:r>
                    </a:p>
                  </a:txBody>
                  <a:tcPr/>
                </a:tc>
                <a:tc>
                  <a:txBody>
                    <a:bodyPr/>
                    <a:lstStyle/>
                    <a:p>
                      <a:pPr marL="0" indent="0">
                        <a:buFont typeface="Arial" panose="020B0604020202020204" pitchFamily="34" charset="0"/>
                        <a:buNone/>
                      </a:pPr>
                      <a:r>
                        <a:rPr lang="en-NZ" sz="1400"/>
                        <a:t>Chair</a:t>
                      </a:r>
                    </a:p>
                  </a:txBody>
                  <a:tcPr/>
                </a:tc>
                <a:tc>
                  <a:txBody>
                    <a:bodyPr/>
                    <a:lstStyle/>
                    <a:p>
                      <a:pPr marL="0" indent="0">
                        <a:buFont typeface="Arial" panose="020B0604020202020204" pitchFamily="34" charset="0"/>
                        <a:buNone/>
                      </a:pPr>
                      <a:r>
                        <a:rPr lang="en-NZ" sz="1400"/>
                        <a:t>11.01am</a:t>
                      </a:r>
                    </a:p>
                  </a:txBody>
                  <a:tcPr/>
                </a:tc>
                <a:tc>
                  <a:txBody>
                    <a:bodyPr/>
                    <a:lstStyle/>
                    <a:p>
                      <a:pPr marL="0" indent="0">
                        <a:buFont typeface="Arial" panose="020B0604020202020204" pitchFamily="34" charset="0"/>
                        <a:buNone/>
                      </a:pPr>
                      <a:r>
                        <a:rPr lang="en-NZ" sz="1400"/>
                        <a:t>1</a:t>
                      </a:r>
                    </a:p>
                  </a:txBody>
                  <a:tcPr/>
                </a:tc>
                <a:extLst>
                  <a:ext uri="{0D108BD9-81ED-4DB2-BD59-A6C34878D82A}">
                    <a16:rowId xmlns:a16="http://schemas.microsoft.com/office/drawing/2014/main" val="2495627188"/>
                  </a:ext>
                </a:extLst>
              </a:tr>
              <a:tr h="370840">
                <a:tc>
                  <a:txBody>
                    <a:bodyPr/>
                    <a:lstStyle/>
                    <a:p>
                      <a:r>
                        <a:rPr lang="en-NZ" sz="1400" kern="1200">
                          <a:solidFill>
                            <a:schemeClr val="dk1"/>
                          </a:solidFill>
                          <a:latin typeface="+mn-lt"/>
                          <a:ea typeface="+mn-ea"/>
                          <a:cs typeface="+mn-cs"/>
                        </a:rPr>
                        <a:t>Markets update</a:t>
                      </a:r>
                    </a:p>
                  </a:txBody>
                  <a:tcPr/>
                </a:tc>
                <a:tc>
                  <a:txBody>
                    <a:bodyPr/>
                    <a:lstStyle/>
                    <a:p>
                      <a:pPr marL="0" indent="0">
                        <a:buFont typeface="Arial" panose="020B0604020202020204" pitchFamily="34" charset="0"/>
                        <a:buNone/>
                      </a:pPr>
                      <a:r>
                        <a:rPr lang="en-NZ" sz="1400"/>
                        <a:t>Presenter 1</a:t>
                      </a:r>
                    </a:p>
                  </a:txBody>
                  <a:tcPr/>
                </a:tc>
                <a:tc>
                  <a:txBody>
                    <a:bodyPr/>
                    <a:lstStyle/>
                    <a:p>
                      <a:pPr marL="0" indent="0">
                        <a:buFont typeface="Arial" panose="020B0604020202020204" pitchFamily="34" charset="0"/>
                        <a:buNone/>
                      </a:pPr>
                      <a:r>
                        <a:rPr lang="en-NZ" sz="1400"/>
                        <a:t>11.02am</a:t>
                      </a:r>
                    </a:p>
                  </a:txBody>
                  <a:tcPr/>
                </a:tc>
                <a:tc>
                  <a:txBody>
                    <a:bodyPr/>
                    <a:lstStyle/>
                    <a:p>
                      <a:pPr marL="0" indent="0">
                        <a:buFont typeface="Arial" panose="020B0604020202020204" pitchFamily="34" charset="0"/>
                        <a:buNone/>
                      </a:pPr>
                      <a:r>
                        <a:rPr lang="en-NZ" sz="1400"/>
                        <a:t>5</a:t>
                      </a:r>
                    </a:p>
                  </a:txBody>
                  <a:tcPr/>
                </a:tc>
                <a:extLst>
                  <a:ext uri="{0D108BD9-81ED-4DB2-BD59-A6C34878D82A}">
                    <a16:rowId xmlns:a16="http://schemas.microsoft.com/office/drawing/2014/main" val="2391646677"/>
                  </a:ext>
                </a:extLst>
              </a:tr>
              <a:tr h="370840">
                <a:tc>
                  <a:txBody>
                    <a:bodyPr/>
                    <a:lstStyle/>
                    <a:p>
                      <a:pPr marL="0" indent="0">
                        <a:buFont typeface="Arial" panose="020B0604020202020204" pitchFamily="34" charset="0"/>
                        <a:buNone/>
                      </a:pPr>
                      <a:r>
                        <a:rPr lang="en-NZ" sz="1400" kern="1200">
                          <a:solidFill>
                            <a:schemeClr val="dk1"/>
                          </a:solidFill>
                          <a:latin typeface="+mn-lt"/>
                          <a:ea typeface="+mn-ea"/>
                          <a:cs typeface="+mn-cs"/>
                        </a:rPr>
                        <a:t>Outages update</a:t>
                      </a:r>
                      <a:br>
                        <a:rPr lang="en-NZ" sz="1400" kern="1200">
                          <a:solidFill>
                            <a:schemeClr val="dk1"/>
                          </a:solidFill>
                          <a:latin typeface="+mn-lt"/>
                          <a:ea typeface="+mn-ea"/>
                          <a:cs typeface="+mn-cs"/>
                        </a:rPr>
                      </a:br>
                      <a:r>
                        <a:rPr lang="en-NZ" sz="1400" kern="1200">
                          <a:solidFill>
                            <a:schemeClr val="dk1"/>
                          </a:solidFill>
                          <a:latin typeface="+mn-lt"/>
                          <a:ea typeface="+mn-ea"/>
                          <a:cs typeface="+mn-cs"/>
                        </a:rPr>
                        <a:t>(System operator  issues which have an impact on multiple industry participants)</a:t>
                      </a:r>
                    </a:p>
                  </a:txBody>
                  <a:tcPr/>
                </a:tc>
                <a:tc>
                  <a:txBody>
                    <a:bodyPr/>
                    <a:lstStyle/>
                    <a:p>
                      <a:pPr marL="0" indent="0">
                        <a:buFont typeface="Arial" panose="020B0604020202020204" pitchFamily="34" charset="0"/>
                        <a:buNone/>
                      </a:pPr>
                      <a:r>
                        <a:rPr lang="en-NZ" sz="1400"/>
                        <a:t>Presenter 2</a:t>
                      </a:r>
                    </a:p>
                  </a:txBody>
                  <a:tcPr/>
                </a:tc>
                <a:tc>
                  <a:txBody>
                    <a:bodyPr/>
                    <a:lstStyle/>
                    <a:p>
                      <a:pPr marL="0" indent="0">
                        <a:buFont typeface="Arial" panose="020B0604020202020204" pitchFamily="34" charset="0"/>
                        <a:buNone/>
                      </a:pPr>
                      <a:r>
                        <a:rPr lang="en-NZ" sz="1400"/>
                        <a:t>11.07am</a:t>
                      </a:r>
                    </a:p>
                  </a:txBody>
                  <a:tcPr/>
                </a:tc>
                <a:tc>
                  <a:txBody>
                    <a:bodyPr/>
                    <a:lstStyle/>
                    <a:p>
                      <a:pPr marL="0" indent="0">
                        <a:buFont typeface="Arial" panose="020B0604020202020204" pitchFamily="34" charset="0"/>
                        <a:buNone/>
                      </a:pPr>
                      <a:r>
                        <a:rPr lang="en-NZ" sz="1400"/>
                        <a:t>5</a:t>
                      </a:r>
                    </a:p>
                  </a:txBody>
                  <a:tcPr/>
                </a:tc>
                <a:extLst>
                  <a:ext uri="{0D108BD9-81ED-4DB2-BD59-A6C34878D82A}">
                    <a16:rowId xmlns:a16="http://schemas.microsoft.com/office/drawing/2014/main" val="2920179204"/>
                  </a:ext>
                </a:extLst>
              </a:tr>
              <a:tr h="370840">
                <a:tc>
                  <a:txBody>
                    <a:bodyPr/>
                    <a:lstStyle/>
                    <a:p>
                      <a:r>
                        <a:rPr lang="en-NZ" sz="1400" kern="1200">
                          <a:solidFill>
                            <a:schemeClr val="dk1"/>
                          </a:solidFill>
                          <a:latin typeface="+mn-lt"/>
                          <a:ea typeface="+mn-ea"/>
                          <a:cs typeface="+mn-cs"/>
                        </a:rPr>
                        <a:t>Operational update</a:t>
                      </a:r>
                    </a:p>
                    <a:p>
                      <a:r>
                        <a:rPr lang="en-NZ" sz="1400" kern="1200">
                          <a:solidFill>
                            <a:schemeClr val="dk1"/>
                          </a:solidFill>
                          <a:latin typeface="+mn-lt"/>
                          <a:ea typeface="+mn-ea"/>
                          <a:cs typeface="+mn-cs"/>
                        </a:rPr>
                        <a:t>(System operator  issues which have an impact on multiple industry participants)</a:t>
                      </a:r>
                    </a:p>
                  </a:txBody>
                  <a:tcPr/>
                </a:tc>
                <a:tc>
                  <a:txBody>
                    <a:bodyPr/>
                    <a:lstStyle/>
                    <a:p>
                      <a:pPr marL="0" indent="0">
                        <a:buFont typeface="Arial" panose="020B0604020202020204" pitchFamily="34" charset="0"/>
                        <a:buNone/>
                      </a:pPr>
                      <a:r>
                        <a:rPr lang="en-NZ" sz="1400"/>
                        <a:t>Presenter 3</a:t>
                      </a:r>
                    </a:p>
                  </a:txBody>
                  <a:tcPr/>
                </a:tc>
                <a:tc>
                  <a:txBody>
                    <a:bodyPr/>
                    <a:lstStyle/>
                    <a:p>
                      <a:pPr marL="0" indent="0">
                        <a:buFont typeface="Arial" panose="020B0604020202020204" pitchFamily="34" charset="0"/>
                        <a:buNone/>
                      </a:pPr>
                      <a:r>
                        <a:rPr lang="en-NZ" sz="1400"/>
                        <a:t>11.12am</a:t>
                      </a:r>
                    </a:p>
                  </a:txBody>
                  <a:tcPr/>
                </a:tc>
                <a:tc>
                  <a:txBody>
                    <a:bodyPr/>
                    <a:lstStyle/>
                    <a:p>
                      <a:pPr marL="0" indent="0">
                        <a:buFont typeface="Arial" panose="020B0604020202020204" pitchFamily="34" charset="0"/>
                        <a:buNone/>
                      </a:pPr>
                      <a:r>
                        <a:rPr lang="en-NZ" sz="1400"/>
                        <a:t>5</a:t>
                      </a:r>
                    </a:p>
                  </a:txBody>
                  <a:tcPr/>
                </a:tc>
                <a:extLst>
                  <a:ext uri="{0D108BD9-81ED-4DB2-BD59-A6C34878D82A}">
                    <a16:rowId xmlns:a16="http://schemas.microsoft.com/office/drawing/2014/main" val="392449470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400" kern="1200">
                          <a:solidFill>
                            <a:schemeClr val="dk1"/>
                          </a:solidFill>
                          <a:latin typeface="+mn-lt"/>
                          <a:ea typeface="+mn-ea"/>
                          <a:cs typeface="+mn-cs"/>
                        </a:rPr>
                        <a:t>Projects &amp; events</a:t>
                      </a:r>
                    </a:p>
                    <a:p>
                      <a:pPr marL="285750" indent="-285750">
                        <a:buFont typeface="Arial" panose="020B0604020202020204" pitchFamily="34" charset="0"/>
                        <a:buChar char="•"/>
                      </a:pPr>
                      <a:r>
                        <a:rPr lang="en-NZ" sz="1400" kern="1200">
                          <a:solidFill>
                            <a:schemeClr val="dk1"/>
                          </a:solidFill>
                          <a:latin typeface="+mn-lt"/>
                          <a:ea typeface="+mn-ea"/>
                          <a:cs typeface="+mn-cs"/>
                        </a:rPr>
                        <a:t>New or upcoming project news</a:t>
                      </a:r>
                    </a:p>
                    <a:p>
                      <a:pPr marL="285750" indent="-285750">
                        <a:buFont typeface="Arial" panose="020B0604020202020204" pitchFamily="34" charset="0"/>
                        <a:buChar char="•"/>
                      </a:pPr>
                      <a:r>
                        <a:rPr lang="en-NZ" sz="1400" kern="1200">
                          <a:solidFill>
                            <a:schemeClr val="dk1"/>
                          </a:solidFill>
                          <a:latin typeface="+mn-lt"/>
                          <a:ea typeface="+mn-ea"/>
                          <a:cs typeface="+mn-cs"/>
                        </a:rPr>
                        <a:t>Events (recent, upcoming)</a:t>
                      </a:r>
                    </a:p>
                    <a:p>
                      <a:pPr marL="285750" indent="-285750">
                        <a:buFont typeface="Arial" panose="020B0604020202020204" pitchFamily="34" charset="0"/>
                        <a:buChar char="•"/>
                      </a:pPr>
                      <a:r>
                        <a:rPr lang="en-NZ" sz="1400" kern="1200">
                          <a:solidFill>
                            <a:schemeClr val="dk1"/>
                          </a:solidFill>
                          <a:latin typeface="+mn-lt"/>
                          <a:ea typeface="+mn-ea"/>
                          <a:cs typeface="+mn-cs"/>
                        </a:rPr>
                        <a:t>Other engagement (consultations, surveys)</a:t>
                      </a:r>
                    </a:p>
                  </a:txBody>
                  <a:tcPr/>
                </a:tc>
                <a:tc>
                  <a:txBody>
                    <a:bodyPr/>
                    <a:lstStyle/>
                    <a:p>
                      <a:pPr marL="0" indent="0">
                        <a:buFont typeface="Arial" panose="020B0604020202020204" pitchFamily="34" charset="0"/>
                        <a:buNone/>
                      </a:pPr>
                      <a:r>
                        <a:rPr lang="en-NZ" sz="1400"/>
                        <a:t>Chair</a:t>
                      </a:r>
                    </a:p>
                  </a:txBody>
                  <a:tcPr/>
                </a:tc>
                <a:tc>
                  <a:txBody>
                    <a:bodyPr/>
                    <a:lstStyle/>
                    <a:p>
                      <a:pPr marL="0" indent="0">
                        <a:buFont typeface="Arial" panose="020B0604020202020204" pitchFamily="34" charset="0"/>
                        <a:buNone/>
                      </a:pPr>
                      <a:r>
                        <a:rPr lang="en-NZ" sz="1400"/>
                        <a:t>11.17am</a:t>
                      </a:r>
                    </a:p>
                  </a:txBody>
                  <a:tcPr/>
                </a:tc>
                <a:tc>
                  <a:txBody>
                    <a:bodyPr/>
                    <a:lstStyle/>
                    <a:p>
                      <a:pPr marL="0" indent="0">
                        <a:buFont typeface="Arial" panose="020B0604020202020204" pitchFamily="34" charset="0"/>
                        <a:buNone/>
                      </a:pPr>
                      <a:r>
                        <a:rPr lang="en-NZ" sz="1400"/>
                        <a:t>2</a:t>
                      </a:r>
                    </a:p>
                  </a:txBody>
                  <a:tcPr/>
                </a:tc>
                <a:extLst>
                  <a:ext uri="{0D108BD9-81ED-4DB2-BD59-A6C34878D82A}">
                    <a16:rowId xmlns:a16="http://schemas.microsoft.com/office/drawing/2014/main" val="867381207"/>
                  </a:ext>
                </a:extLst>
              </a:tr>
              <a:tr h="370840">
                <a:tc>
                  <a:txBody>
                    <a:bodyPr/>
                    <a:lstStyle/>
                    <a:p>
                      <a:r>
                        <a:rPr lang="en-NZ" sz="1400" kern="1200">
                          <a:solidFill>
                            <a:schemeClr val="dk1"/>
                          </a:solidFill>
                          <a:latin typeface="+mn-lt"/>
                          <a:ea typeface="+mn-ea"/>
                          <a:cs typeface="+mn-cs"/>
                        </a:rPr>
                        <a:t>Q&amp;A</a:t>
                      </a:r>
                    </a:p>
                  </a:txBody>
                  <a:tcPr/>
                </a:tc>
                <a:tc>
                  <a:txBody>
                    <a:bodyPr/>
                    <a:lstStyle/>
                    <a:p>
                      <a:pPr marL="0" indent="0">
                        <a:buFont typeface="Arial" panose="020B0604020202020204" pitchFamily="34" charset="0"/>
                        <a:buNone/>
                      </a:pPr>
                      <a:r>
                        <a:rPr lang="en-NZ" sz="1400"/>
                        <a:t>Chair</a:t>
                      </a:r>
                      <a:endParaRPr lang="en-NZ" sz="1400" kern="1200">
                        <a:solidFill>
                          <a:schemeClr val="dk1"/>
                        </a:solidFill>
                        <a:latin typeface="+mn-lt"/>
                        <a:ea typeface="+mn-ea"/>
                        <a:cs typeface="+mn-cs"/>
                      </a:endParaRPr>
                    </a:p>
                  </a:txBody>
                  <a:tcPr/>
                </a:tc>
                <a:tc>
                  <a:txBody>
                    <a:bodyPr/>
                    <a:lstStyle/>
                    <a:p>
                      <a:pPr marL="0" indent="0">
                        <a:buFont typeface="Arial" panose="020B0604020202020204" pitchFamily="34" charset="0"/>
                        <a:buNone/>
                      </a:pPr>
                      <a:r>
                        <a:rPr lang="en-NZ" sz="1400"/>
                        <a:t>11.19am</a:t>
                      </a:r>
                    </a:p>
                  </a:txBody>
                  <a:tcPr/>
                </a:tc>
                <a:tc>
                  <a:txBody>
                    <a:bodyPr/>
                    <a:lstStyle/>
                    <a:p>
                      <a:pPr marL="0" indent="0">
                        <a:buFont typeface="Arial" panose="020B0604020202020204" pitchFamily="34" charset="0"/>
                        <a:buNone/>
                      </a:pPr>
                      <a:r>
                        <a:rPr lang="en-NZ" sz="1400"/>
                        <a:t>10</a:t>
                      </a:r>
                    </a:p>
                  </a:txBody>
                  <a:tcPr/>
                </a:tc>
                <a:extLst>
                  <a:ext uri="{0D108BD9-81ED-4DB2-BD59-A6C34878D82A}">
                    <a16:rowId xmlns:a16="http://schemas.microsoft.com/office/drawing/2014/main" val="975207441"/>
                  </a:ext>
                </a:extLst>
              </a:tr>
              <a:tr h="370840">
                <a:tc>
                  <a:txBody>
                    <a:bodyPr/>
                    <a:lstStyle/>
                    <a:p>
                      <a:r>
                        <a:rPr lang="en-NZ" sz="1400" kern="1200">
                          <a:solidFill>
                            <a:schemeClr val="dk1"/>
                          </a:solidFill>
                          <a:latin typeface="+mn-lt"/>
                          <a:ea typeface="+mn-ea"/>
                          <a:cs typeface="+mn-cs"/>
                        </a:rPr>
                        <a:t>Close</a:t>
                      </a:r>
                    </a:p>
                  </a:txBody>
                  <a:tcPr/>
                </a:tc>
                <a:tc>
                  <a:txBody>
                    <a:bodyPr/>
                    <a:lstStyle/>
                    <a:p>
                      <a:r>
                        <a:rPr lang="en-NZ" sz="1400"/>
                        <a:t>Chair</a:t>
                      </a:r>
                      <a:endParaRPr lang="en-NZ" sz="1400" kern="1200">
                        <a:solidFill>
                          <a:schemeClr val="dk1"/>
                        </a:solidFill>
                        <a:latin typeface="+mn-lt"/>
                        <a:ea typeface="+mn-ea"/>
                        <a:cs typeface="+mn-cs"/>
                      </a:endParaRPr>
                    </a:p>
                  </a:txBody>
                  <a:tcPr/>
                </a:tc>
                <a:tc>
                  <a:txBody>
                    <a:bodyPr/>
                    <a:lstStyle/>
                    <a:p>
                      <a:pPr marL="0" indent="0">
                        <a:buFont typeface="Arial" panose="020B0604020202020204" pitchFamily="34" charset="0"/>
                        <a:buNone/>
                      </a:pPr>
                      <a:r>
                        <a:rPr lang="en-NZ" sz="1400"/>
                        <a:t>11.29am</a:t>
                      </a:r>
                    </a:p>
                  </a:txBody>
                  <a:tcPr/>
                </a:tc>
                <a:tc>
                  <a:txBody>
                    <a:bodyPr/>
                    <a:lstStyle/>
                    <a:p>
                      <a:pPr marL="0" indent="0">
                        <a:buFont typeface="Arial" panose="020B0604020202020204" pitchFamily="34" charset="0"/>
                        <a:buNone/>
                      </a:pPr>
                      <a:r>
                        <a:rPr lang="en-NZ" sz="1400"/>
                        <a:t>1</a:t>
                      </a:r>
                    </a:p>
                  </a:txBody>
                  <a:tcPr/>
                </a:tc>
                <a:extLst>
                  <a:ext uri="{0D108BD9-81ED-4DB2-BD59-A6C34878D82A}">
                    <a16:rowId xmlns:a16="http://schemas.microsoft.com/office/drawing/2014/main" val="470497339"/>
                  </a:ext>
                </a:extLst>
              </a:tr>
            </a:tbl>
          </a:graphicData>
        </a:graphic>
      </p:graphicFrame>
      <p:sp>
        <p:nvSpPr>
          <p:cNvPr id="4" name="Rectangle 3">
            <a:extLst>
              <a:ext uri="{FF2B5EF4-FFF2-40B4-BE49-F238E27FC236}">
                <a16:creationId xmlns:a16="http://schemas.microsoft.com/office/drawing/2014/main" id="{BA2AF823-2D37-4B26-BC01-5C1F3BF81707}"/>
              </a:ext>
            </a:extLst>
          </p:cNvPr>
          <p:cNvSpPr/>
          <p:nvPr/>
        </p:nvSpPr>
        <p:spPr>
          <a:xfrm>
            <a:off x="9051479" y="224471"/>
            <a:ext cx="2174240" cy="649606"/>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solidFill>
                  <a:srgbClr val="FF0000"/>
                </a:solidFill>
              </a:rPr>
              <a:t>Internal only</a:t>
            </a:r>
          </a:p>
        </p:txBody>
      </p:sp>
    </p:spTree>
    <p:extLst>
      <p:ext uri="{BB962C8B-B14F-4D97-AF65-F5344CB8AC3E}">
        <p14:creationId xmlns:p14="http://schemas.microsoft.com/office/powerpoint/2010/main" val="12754552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4F8476-D9C1-3348-9107-59228ADD3693}"/>
              </a:ext>
            </a:extLst>
          </p:cNvPr>
          <p:cNvSpPr>
            <a:spLocks noGrp="1"/>
          </p:cNvSpPr>
          <p:nvPr>
            <p:ph type="title"/>
          </p:nvPr>
        </p:nvSpPr>
        <p:spPr>
          <a:xfrm>
            <a:off x="700970" y="549274"/>
            <a:ext cx="10884673" cy="515985"/>
          </a:xfrm>
        </p:spPr>
        <p:txBody>
          <a:bodyPr>
            <a:noAutofit/>
          </a:bodyPr>
          <a:lstStyle/>
          <a:p>
            <a:r>
              <a:rPr lang="en-US" sz="3600">
                <a:solidFill>
                  <a:srgbClr val="00879E"/>
                </a:solidFill>
              </a:rPr>
              <a:t>3. Debrief meeting – 11.40am Tuesday</a:t>
            </a:r>
          </a:p>
        </p:txBody>
      </p:sp>
      <p:graphicFrame>
        <p:nvGraphicFramePr>
          <p:cNvPr id="5" name="Table 3">
            <a:extLst>
              <a:ext uri="{FF2B5EF4-FFF2-40B4-BE49-F238E27FC236}">
                <a16:creationId xmlns:a16="http://schemas.microsoft.com/office/drawing/2014/main" id="{A0649A41-BD02-44F4-B884-B3887503F8C1}"/>
              </a:ext>
            </a:extLst>
          </p:cNvPr>
          <p:cNvGraphicFramePr>
            <a:graphicFrameLocks noGrp="1"/>
          </p:cNvGraphicFramePr>
          <p:nvPr/>
        </p:nvGraphicFramePr>
        <p:xfrm>
          <a:off x="523734" y="2125279"/>
          <a:ext cx="10813791" cy="3855720"/>
        </p:xfrm>
        <a:graphic>
          <a:graphicData uri="http://schemas.openxmlformats.org/drawingml/2006/table">
            <a:tbl>
              <a:tblPr firstRow="1" bandRow="1">
                <a:tableStyleId>{5C22544A-7EE6-4342-B048-85BDC9FD1C3A}</a:tableStyleId>
              </a:tblPr>
              <a:tblGrid>
                <a:gridCol w="5192919">
                  <a:extLst>
                    <a:ext uri="{9D8B030D-6E8A-4147-A177-3AD203B41FA5}">
                      <a16:colId xmlns:a16="http://schemas.microsoft.com/office/drawing/2014/main" val="3919957768"/>
                    </a:ext>
                  </a:extLst>
                </a:gridCol>
                <a:gridCol w="2810436">
                  <a:extLst>
                    <a:ext uri="{9D8B030D-6E8A-4147-A177-3AD203B41FA5}">
                      <a16:colId xmlns:a16="http://schemas.microsoft.com/office/drawing/2014/main" val="3360104464"/>
                    </a:ext>
                  </a:extLst>
                </a:gridCol>
                <a:gridCol w="2810436">
                  <a:extLst>
                    <a:ext uri="{9D8B030D-6E8A-4147-A177-3AD203B41FA5}">
                      <a16:colId xmlns:a16="http://schemas.microsoft.com/office/drawing/2014/main" val="2321926868"/>
                    </a:ext>
                  </a:extLst>
                </a:gridCol>
              </a:tblGrid>
              <a:tr h="370840">
                <a:tc gridSpan="3">
                  <a:txBody>
                    <a:bodyPr/>
                    <a:lstStyle/>
                    <a:p>
                      <a:r>
                        <a:rPr lang="en-NZ" sz="1400"/>
                        <a:t>Checklist</a:t>
                      </a:r>
                    </a:p>
                  </a:txBody>
                  <a:tcPr/>
                </a:tc>
                <a:tc hMerge="1">
                  <a:txBody>
                    <a:bodyPr/>
                    <a:lstStyle/>
                    <a:p>
                      <a:endParaRPr lang="en-NZ" sz="1600"/>
                    </a:p>
                  </a:txBody>
                  <a:tcPr/>
                </a:tc>
                <a:tc hMerge="1">
                  <a:txBody>
                    <a:bodyPr/>
                    <a:lstStyle/>
                    <a:p>
                      <a:endParaRPr lang="en-NZ" sz="1600"/>
                    </a:p>
                  </a:txBody>
                  <a:tcPr/>
                </a:tc>
                <a:extLst>
                  <a:ext uri="{0D108BD9-81ED-4DB2-BD59-A6C34878D82A}">
                    <a16:rowId xmlns:a16="http://schemas.microsoft.com/office/drawing/2014/main" val="2050545198"/>
                  </a:ext>
                </a:extLst>
              </a:tr>
              <a:tr h="370840">
                <a:tc>
                  <a:txBody>
                    <a:bodyPr/>
                    <a:lstStyle/>
                    <a:p>
                      <a:r>
                        <a:rPr lang="en-NZ" sz="1400" b="1">
                          <a:solidFill>
                            <a:schemeClr val="bg1"/>
                          </a:solidFill>
                        </a:rPr>
                        <a:t>Item</a:t>
                      </a:r>
                    </a:p>
                  </a:txBody>
                  <a:tcPr>
                    <a:solidFill>
                      <a:srgbClr val="4472C4"/>
                    </a:solidFill>
                  </a:tcPr>
                </a:tc>
                <a:tc>
                  <a:txBody>
                    <a:bodyPr/>
                    <a:lstStyle/>
                    <a:p>
                      <a:r>
                        <a:rPr lang="en-NZ" sz="1400" b="1">
                          <a:solidFill>
                            <a:schemeClr val="bg1"/>
                          </a:solidFill>
                        </a:rPr>
                        <a:t>Confirmed by</a:t>
                      </a:r>
                    </a:p>
                  </a:txBody>
                  <a:tcPr>
                    <a:solidFill>
                      <a:srgbClr val="4472C4"/>
                    </a:solidFill>
                  </a:tcPr>
                </a:tc>
                <a:tc>
                  <a:txBody>
                    <a:bodyPr/>
                    <a:lstStyle/>
                    <a:p>
                      <a:r>
                        <a:rPr lang="en-NZ" sz="1400" b="1">
                          <a:solidFill>
                            <a:schemeClr val="bg1"/>
                          </a:solidFill>
                        </a:rPr>
                        <a:t>Y / N</a:t>
                      </a:r>
                    </a:p>
                  </a:txBody>
                  <a:tcPr>
                    <a:solidFill>
                      <a:srgbClr val="4472C4"/>
                    </a:solidFill>
                  </a:tcPr>
                </a:tc>
                <a:extLst>
                  <a:ext uri="{0D108BD9-81ED-4DB2-BD59-A6C34878D82A}">
                    <a16:rowId xmlns:a16="http://schemas.microsoft.com/office/drawing/2014/main" val="2975076585"/>
                  </a:ext>
                </a:extLst>
              </a:tr>
              <a:tr h="370840">
                <a:tc>
                  <a:txBody>
                    <a:bodyPr/>
                    <a:lstStyle/>
                    <a:p>
                      <a:r>
                        <a:rPr lang="en-NZ" sz="1400" kern="1200">
                          <a:solidFill>
                            <a:schemeClr val="dk1"/>
                          </a:solidFill>
                          <a:latin typeface="+mn-lt"/>
                          <a:ea typeface="+mn-ea"/>
                          <a:cs typeface="+mn-cs"/>
                        </a:rPr>
                        <a:t>Feedback: All audience feedback is captured </a:t>
                      </a:r>
                    </a:p>
                  </a:txBody>
                  <a:tcPr/>
                </a:tc>
                <a:tc>
                  <a:txBody>
                    <a:bodyPr/>
                    <a:lstStyle/>
                    <a:p>
                      <a:pPr marL="0" indent="0">
                        <a:buFont typeface="Arial" panose="020B0604020202020204" pitchFamily="34" charset="0"/>
                        <a:buNone/>
                      </a:pPr>
                      <a:r>
                        <a:rPr lang="en-NZ" sz="1400"/>
                        <a:t>Katherine</a:t>
                      </a:r>
                    </a:p>
                  </a:txBody>
                  <a:tcPr/>
                </a:tc>
                <a:tc>
                  <a:txBody>
                    <a:bodyPr/>
                    <a:lstStyle/>
                    <a:p>
                      <a:pPr marL="0" indent="0">
                        <a:buFont typeface="Arial" panose="020B0604020202020204" pitchFamily="34" charset="0"/>
                        <a:buNone/>
                      </a:pPr>
                      <a:r>
                        <a:rPr lang="en-NZ" sz="1400"/>
                        <a:t>Y</a:t>
                      </a:r>
                    </a:p>
                  </a:txBody>
                  <a:tcPr/>
                </a:tc>
                <a:extLst>
                  <a:ext uri="{0D108BD9-81ED-4DB2-BD59-A6C34878D82A}">
                    <a16:rowId xmlns:a16="http://schemas.microsoft.com/office/drawing/2014/main" val="2594069949"/>
                  </a:ext>
                </a:extLst>
              </a:tr>
              <a:tr h="370840">
                <a:tc>
                  <a:txBody>
                    <a:bodyPr/>
                    <a:lstStyle/>
                    <a:p>
                      <a:r>
                        <a:rPr lang="en-NZ" sz="1400" kern="1200">
                          <a:solidFill>
                            <a:schemeClr val="dk1"/>
                          </a:solidFill>
                          <a:latin typeface="+mn-lt"/>
                          <a:ea typeface="+mn-ea"/>
                          <a:cs typeface="+mn-cs"/>
                        </a:rPr>
                        <a:t>Feedback: Reflections and feedback from internal team is captured</a:t>
                      </a:r>
                    </a:p>
                  </a:txBody>
                  <a:tcPr/>
                </a:tc>
                <a:tc>
                  <a:txBody>
                    <a:bodyPr/>
                    <a:lstStyle/>
                    <a:p>
                      <a:pPr marL="0" indent="0">
                        <a:buFont typeface="Arial" panose="020B0604020202020204" pitchFamily="34" charset="0"/>
                        <a:buNone/>
                      </a:pPr>
                      <a:endParaRPr lang="en-NZ" sz="1400"/>
                    </a:p>
                  </a:txBody>
                  <a:tcPr/>
                </a:tc>
                <a:tc>
                  <a:txBody>
                    <a:bodyPr/>
                    <a:lstStyle/>
                    <a:p>
                      <a:pPr marL="0" indent="0">
                        <a:buFont typeface="Arial" panose="020B0604020202020204" pitchFamily="34" charset="0"/>
                        <a:buNone/>
                      </a:pPr>
                      <a:r>
                        <a:rPr lang="en-NZ" sz="1400"/>
                        <a:t>Y</a:t>
                      </a:r>
                    </a:p>
                  </a:txBody>
                  <a:tcPr/>
                </a:tc>
                <a:extLst>
                  <a:ext uri="{0D108BD9-81ED-4DB2-BD59-A6C34878D82A}">
                    <a16:rowId xmlns:a16="http://schemas.microsoft.com/office/drawing/2014/main" val="2495627188"/>
                  </a:ext>
                </a:extLst>
              </a:tr>
              <a:tr h="370840">
                <a:tc>
                  <a:txBody>
                    <a:bodyPr/>
                    <a:lstStyle/>
                    <a:p>
                      <a:r>
                        <a:rPr lang="en-NZ" sz="1400" kern="1200">
                          <a:solidFill>
                            <a:schemeClr val="dk1"/>
                          </a:solidFill>
                          <a:latin typeface="+mn-lt"/>
                          <a:ea typeface="+mn-ea"/>
                          <a:cs typeface="+mn-cs"/>
                        </a:rPr>
                        <a:t>Feedback: Any actions or decisions that have come from feedback have owners and deadlines</a:t>
                      </a:r>
                    </a:p>
                  </a:txBody>
                  <a:tcPr/>
                </a:tc>
                <a:tc>
                  <a:txBody>
                    <a:bodyPr/>
                    <a:lstStyle/>
                    <a:p>
                      <a:pPr marL="0" indent="0">
                        <a:buFont typeface="Arial" panose="020B0604020202020204" pitchFamily="34" charset="0"/>
                        <a:buNone/>
                      </a:pPr>
                      <a:endParaRPr lang="en-NZ" sz="1400"/>
                    </a:p>
                  </a:txBody>
                  <a:tcPr/>
                </a:tc>
                <a:tc>
                  <a:txBody>
                    <a:bodyPr/>
                    <a:lstStyle/>
                    <a:p>
                      <a:pPr marL="0" indent="0">
                        <a:buFont typeface="Arial" panose="020B0604020202020204" pitchFamily="34" charset="0"/>
                        <a:buNone/>
                      </a:pPr>
                      <a:r>
                        <a:rPr lang="en-NZ" sz="1400"/>
                        <a:t>Y</a:t>
                      </a:r>
                    </a:p>
                  </a:txBody>
                  <a:tcPr/>
                </a:tc>
                <a:extLst>
                  <a:ext uri="{0D108BD9-81ED-4DB2-BD59-A6C34878D82A}">
                    <a16:rowId xmlns:a16="http://schemas.microsoft.com/office/drawing/2014/main" val="2391646677"/>
                  </a:ext>
                </a:extLst>
              </a:tr>
              <a:tr h="370840">
                <a:tc>
                  <a:txBody>
                    <a:bodyPr/>
                    <a:lstStyle/>
                    <a:p>
                      <a:r>
                        <a:rPr lang="en-NZ" sz="1400" kern="1200">
                          <a:solidFill>
                            <a:schemeClr val="dk1"/>
                          </a:solidFill>
                          <a:latin typeface="+mn-lt"/>
                          <a:ea typeface="+mn-ea"/>
                          <a:cs typeface="+mn-cs"/>
                        </a:rPr>
                        <a:t>Slides: Today’s presentation is saved in the archive</a:t>
                      </a:r>
                    </a:p>
                  </a:txBody>
                  <a:tcPr/>
                </a:tc>
                <a:tc>
                  <a:txBody>
                    <a:bodyPr/>
                    <a:lstStyle/>
                    <a:p>
                      <a:pPr marL="0" indent="0">
                        <a:buFont typeface="Arial" panose="020B0604020202020204" pitchFamily="34" charset="0"/>
                        <a:buNone/>
                      </a:pPr>
                      <a:r>
                        <a:rPr lang="en-NZ" sz="1400"/>
                        <a:t>Carol</a:t>
                      </a:r>
                    </a:p>
                  </a:txBody>
                  <a:tcPr/>
                </a:tc>
                <a:tc>
                  <a:txBody>
                    <a:bodyPr/>
                    <a:lstStyle/>
                    <a:p>
                      <a:pPr marL="0" indent="0">
                        <a:buFont typeface="Arial" panose="020B0604020202020204" pitchFamily="34" charset="0"/>
                        <a:buNone/>
                      </a:pPr>
                      <a:endParaRPr lang="en-NZ" sz="1400"/>
                    </a:p>
                  </a:txBody>
                  <a:tcPr/>
                </a:tc>
                <a:extLst>
                  <a:ext uri="{0D108BD9-81ED-4DB2-BD59-A6C34878D82A}">
                    <a16:rowId xmlns:a16="http://schemas.microsoft.com/office/drawing/2014/main" val="2920179204"/>
                  </a:ext>
                </a:extLst>
              </a:tr>
              <a:tr h="370840">
                <a:tc>
                  <a:txBody>
                    <a:bodyPr/>
                    <a:lstStyle/>
                    <a:p>
                      <a:r>
                        <a:rPr lang="en-NZ" sz="1400" kern="1200">
                          <a:solidFill>
                            <a:schemeClr val="dk1"/>
                          </a:solidFill>
                          <a:latin typeface="+mn-lt"/>
                          <a:ea typeface="+mn-ea"/>
                          <a:cs typeface="+mn-cs"/>
                        </a:rPr>
                        <a:t>Slides: Blank presentation created for next time</a:t>
                      </a:r>
                    </a:p>
                  </a:txBody>
                  <a:tcPr/>
                </a:tc>
                <a:tc>
                  <a:txBody>
                    <a:bodyPr/>
                    <a:lstStyle/>
                    <a:p>
                      <a:pPr marL="0" indent="0">
                        <a:buFont typeface="Arial" panose="020B0604020202020204" pitchFamily="34" charset="0"/>
                        <a:buNone/>
                      </a:pPr>
                      <a:r>
                        <a:rPr lang="en-NZ" sz="1400"/>
                        <a:t>Carol</a:t>
                      </a:r>
                    </a:p>
                  </a:txBody>
                  <a:tcPr/>
                </a:tc>
                <a:tc>
                  <a:txBody>
                    <a:bodyPr/>
                    <a:lstStyle/>
                    <a:p>
                      <a:pPr marL="0" indent="0">
                        <a:buFont typeface="Arial" panose="020B0604020202020204" pitchFamily="34" charset="0"/>
                        <a:buNone/>
                      </a:pPr>
                      <a:endParaRPr lang="en-NZ" sz="1400"/>
                    </a:p>
                  </a:txBody>
                  <a:tcPr/>
                </a:tc>
                <a:extLst>
                  <a:ext uri="{0D108BD9-81ED-4DB2-BD59-A6C34878D82A}">
                    <a16:rowId xmlns:a16="http://schemas.microsoft.com/office/drawing/2014/main" val="392449470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400" kern="1200">
                          <a:solidFill>
                            <a:schemeClr val="dk1"/>
                          </a:solidFill>
                          <a:latin typeface="+mn-lt"/>
                          <a:ea typeface="+mn-ea"/>
                          <a:cs typeface="+mn-cs"/>
                        </a:rPr>
                        <a:t>Q&amp;A: All unanswered questions added to next presentation</a:t>
                      </a:r>
                    </a:p>
                  </a:txBody>
                  <a:tcPr/>
                </a:tc>
                <a:tc>
                  <a:txBody>
                    <a:bodyPr/>
                    <a:lstStyle/>
                    <a:p>
                      <a:pPr marL="0" indent="0">
                        <a:buFont typeface="Arial" panose="020B0604020202020204" pitchFamily="34" charset="0"/>
                        <a:buNone/>
                      </a:pPr>
                      <a:r>
                        <a:rPr lang="en-NZ" sz="1400"/>
                        <a:t>None</a:t>
                      </a:r>
                    </a:p>
                  </a:txBody>
                  <a:tcPr/>
                </a:tc>
                <a:tc>
                  <a:txBody>
                    <a:bodyPr/>
                    <a:lstStyle/>
                    <a:p>
                      <a:pPr marL="0" indent="0">
                        <a:buFont typeface="Arial" panose="020B0604020202020204" pitchFamily="34" charset="0"/>
                        <a:buNone/>
                      </a:pPr>
                      <a:endParaRPr lang="en-NZ" sz="1400"/>
                    </a:p>
                  </a:txBody>
                  <a:tcPr/>
                </a:tc>
                <a:extLst>
                  <a:ext uri="{0D108BD9-81ED-4DB2-BD59-A6C34878D82A}">
                    <a16:rowId xmlns:a16="http://schemas.microsoft.com/office/drawing/2014/main" val="867381207"/>
                  </a:ext>
                </a:extLst>
              </a:tr>
              <a:tr h="370840">
                <a:tc>
                  <a:txBody>
                    <a:bodyPr/>
                    <a:lstStyle/>
                    <a:p>
                      <a:r>
                        <a:rPr lang="en-NZ" sz="1400" kern="1200">
                          <a:solidFill>
                            <a:schemeClr val="dk1"/>
                          </a:solidFill>
                          <a:latin typeface="+mn-lt"/>
                          <a:ea typeface="+mn-ea"/>
                          <a:cs typeface="+mn-cs"/>
                        </a:rPr>
                        <a:t>Q&amp;A: All unanswered questions have owners assigned</a:t>
                      </a:r>
                    </a:p>
                  </a:txBody>
                  <a:tcPr/>
                </a:tc>
                <a:tc>
                  <a:txBody>
                    <a:bodyPr/>
                    <a:lstStyle/>
                    <a:p>
                      <a:pPr marL="0" indent="0">
                        <a:buFont typeface="Arial" panose="020B0604020202020204" pitchFamily="34" charset="0"/>
                        <a:buNone/>
                      </a:pPr>
                      <a:r>
                        <a:rPr lang="en-NZ" sz="1400" kern="1200">
                          <a:solidFill>
                            <a:schemeClr val="dk1"/>
                          </a:solidFill>
                          <a:latin typeface="+mn-lt"/>
                          <a:ea typeface="+mn-ea"/>
                          <a:cs typeface="+mn-cs"/>
                        </a:rPr>
                        <a:t>N/A</a:t>
                      </a:r>
                    </a:p>
                  </a:txBody>
                  <a:tcPr/>
                </a:tc>
                <a:tc>
                  <a:txBody>
                    <a:bodyPr/>
                    <a:lstStyle/>
                    <a:p>
                      <a:pPr marL="285750" indent="-285750">
                        <a:buFont typeface="Arial" panose="020B0604020202020204" pitchFamily="34" charset="0"/>
                        <a:buChar char="•"/>
                      </a:pPr>
                      <a:endParaRPr lang="en-NZ" sz="1400"/>
                    </a:p>
                  </a:txBody>
                  <a:tcPr/>
                </a:tc>
                <a:extLst>
                  <a:ext uri="{0D108BD9-81ED-4DB2-BD59-A6C34878D82A}">
                    <a16:rowId xmlns:a16="http://schemas.microsoft.com/office/drawing/2014/main" val="975207441"/>
                  </a:ext>
                </a:extLst>
              </a:tr>
              <a:tr h="370840">
                <a:tc>
                  <a:txBody>
                    <a:bodyPr/>
                    <a:lstStyle/>
                    <a:p>
                      <a:r>
                        <a:rPr lang="en-NZ" sz="1400" kern="1200">
                          <a:solidFill>
                            <a:schemeClr val="dk1"/>
                          </a:solidFill>
                          <a:latin typeface="+mn-lt"/>
                          <a:ea typeface="+mn-ea"/>
                          <a:cs typeface="+mn-cs"/>
                        </a:rPr>
                        <a:t>Next Chair accepts handover </a:t>
                      </a:r>
                    </a:p>
                  </a:txBody>
                  <a:tcPr/>
                </a:tc>
                <a:tc>
                  <a:txBody>
                    <a:bodyPr/>
                    <a:lstStyle/>
                    <a:p>
                      <a:endParaRPr lang="en-NZ" sz="1400" kern="1200">
                        <a:solidFill>
                          <a:schemeClr val="dk1"/>
                        </a:solidFill>
                        <a:latin typeface="+mn-lt"/>
                        <a:ea typeface="+mn-ea"/>
                        <a:cs typeface="+mn-cs"/>
                      </a:endParaRPr>
                    </a:p>
                  </a:txBody>
                  <a:tcPr/>
                </a:tc>
                <a:tc>
                  <a:txBody>
                    <a:bodyPr/>
                    <a:lstStyle/>
                    <a:p>
                      <a:pPr marL="285750" indent="-285750">
                        <a:buFont typeface="Arial" panose="020B0604020202020204" pitchFamily="34" charset="0"/>
                        <a:buChar char="•"/>
                      </a:pPr>
                      <a:endParaRPr lang="en-NZ" sz="1400"/>
                    </a:p>
                  </a:txBody>
                  <a:tcPr/>
                </a:tc>
                <a:extLst>
                  <a:ext uri="{0D108BD9-81ED-4DB2-BD59-A6C34878D82A}">
                    <a16:rowId xmlns:a16="http://schemas.microsoft.com/office/drawing/2014/main" val="470497339"/>
                  </a:ext>
                </a:extLst>
              </a:tr>
            </a:tbl>
          </a:graphicData>
        </a:graphic>
      </p:graphicFrame>
      <p:sp>
        <p:nvSpPr>
          <p:cNvPr id="4" name="Rectangle 3">
            <a:extLst>
              <a:ext uri="{FF2B5EF4-FFF2-40B4-BE49-F238E27FC236}">
                <a16:creationId xmlns:a16="http://schemas.microsoft.com/office/drawing/2014/main" id="{93AF1AD7-A41B-4064-9823-4DEC389DA5E1}"/>
              </a:ext>
            </a:extLst>
          </p:cNvPr>
          <p:cNvSpPr/>
          <p:nvPr/>
        </p:nvSpPr>
        <p:spPr>
          <a:xfrm>
            <a:off x="9051479" y="224471"/>
            <a:ext cx="2174240" cy="649606"/>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solidFill>
                  <a:srgbClr val="FF0000"/>
                </a:solidFill>
              </a:rPr>
              <a:t>Internal only</a:t>
            </a:r>
          </a:p>
        </p:txBody>
      </p:sp>
      <p:sp>
        <p:nvSpPr>
          <p:cNvPr id="6" name="Rectangle 5">
            <a:extLst>
              <a:ext uri="{FF2B5EF4-FFF2-40B4-BE49-F238E27FC236}">
                <a16:creationId xmlns:a16="http://schemas.microsoft.com/office/drawing/2014/main" id="{3A62F7E9-051F-43B0-960E-EF7802A4EB4C}"/>
              </a:ext>
            </a:extLst>
          </p:cNvPr>
          <p:cNvSpPr/>
          <p:nvPr/>
        </p:nvSpPr>
        <p:spPr>
          <a:xfrm>
            <a:off x="838092" y="1158805"/>
            <a:ext cx="9735874" cy="64960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solidFill>
                  <a:srgbClr val="FF0000"/>
                </a:solidFill>
              </a:rPr>
              <a:t>Chair to run this meeting and ensure checklist is covered</a:t>
            </a:r>
          </a:p>
        </p:txBody>
      </p:sp>
    </p:spTree>
    <p:extLst>
      <p:ext uri="{BB962C8B-B14F-4D97-AF65-F5344CB8AC3E}">
        <p14:creationId xmlns:p14="http://schemas.microsoft.com/office/powerpoint/2010/main" val="32012897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4F8476-D9C1-3348-9107-59228ADD3693}"/>
              </a:ext>
            </a:extLst>
          </p:cNvPr>
          <p:cNvSpPr>
            <a:spLocks noGrp="1"/>
          </p:cNvSpPr>
          <p:nvPr>
            <p:ph type="title"/>
          </p:nvPr>
        </p:nvSpPr>
        <p:spPr>
          <a:xfrm>
            <a:off x="700970" y="549274"/>
            <a:ext cx="10884673" cy="515985"/>
          </a:xfrm>
        </p:spPr>
        <p:txBody>
          <a:bodyPr>
            <a:noAutofit/>
          </a:bodyPr>
          <a:lstStyle/>
          <a:p>
            <a:r>
              <a:rPr lang="en-US" sz="3600">
                <a:solidFill>
                  <a:srgbClr val="00879E"/>
                </a:solidFill>
              </a:rPr>
              <a:t>4. Offline checks (done between forums)</a:t>
            </a:r>
          </a:p>
        </p:txBody>
      </p:sp>
      <p:graphicFrame>
        <p:nvGraphicFramePr>
          <p:cNvPr id="5" name="Table 3">
            <a:extLst>
              <a:ext uri="{FF2B5EF4-FFF2-40B4-BE49-F238E27FC236}">
                <a16:creationId xmlns:a16="http://schemas.microsoft.com/office/drawing/2014/main" id="{A0649A41-BD02-44F4-B884-B3887503F8C1}"/>
              </a:ext>
            </a:extLst>
          </p:cNvPr>
          <p:cNvGraphicFramePr>
            <a:graphicFrameLocks noGrp="1"/>
          </p:cNvGraphicFramePr>
          <p:nvPr/>
        </p:nvGraphicFramePr>
        <p:xfrm>
          <a:off x="523734" y="2212829"/>
          <a:ext cx="10813791" cy="3261360"/>
        </p:xfrm>
        <a:graphic>
          <a:graphicData uri="http://schemas.openxmlformats.org/drawingml/2006/table">
            <a:tbl>
              <a:tblPr firstRow="1" bandRow="1">
                <a:tableStyleId>{5C22544A-7EE6-4342-B048-85BDC9FD1C3A}</a:tableStyleId>
              </a:tblPr>
              <a:tblGrid>
                <a:gridCol w="5192919">
                  <a:extLst>
                    <a:ext uri="{9D8B030D-6E8A-4147-A177-3AD203B41FA5}">
                      <a16:colId xmlns:a16="http://schemas.microsoft.com/office/drawing/2014/main" val="3919957768"/>
                    </a:ext>
                  </a:extLst>
                </a:gridCol>
                <a:gridCol w="2810436">
                  <a:extLst>
                    <a:ext uri="{9D8B030D-6E8A-4147-A177-3AD203B41FA5}">
                      <a16:colId xmlns:a16="http://schemas.microsoft.com/office/drawing/2014/main" val="3360104464"/>
                    </a:ext>
                  </a:extLst>
                </a:gridCol>
                <a:gridCol w="2810436">
                  <a:extLst>
                    <a:ext uri="{9D8B030D-6E8A-4147-A177-3AD203B41FA5}">
                      <a16:colId xmlns:a16="http://schemas.microsoft.com/office/drawing/2014/main" val="2321926868"/>
                    </a:ext>
                  </a:extLst>
                </a:gridCol>
              </a:tblGrid>
              <a:tr h="370840">
                <a:tc gridSpan="3">
                  <a:txBody>
                    <a:bodyPr/>
                    <a:lstStyle/>
                    <a:p>
                      <a:r>
                        <a:rPr lang="en-NZ" sz="1400"/>
                        <a:t>Checklist</a:t>
                      </a:r>
                    </a:p>
                  </a:txBody>
                  <a:tcPr/>
                </a:tc>
                <a:tc hMerge="1">
                  <a:txBody>
                    <a:bodyPr/>
                    <a:lstStyle/>
                    <a:p>
                      <a:endParaRPr lang="en-NZ" sz="1600"/>
                    </a:p>
                  </a:txBody>
                  <a:tcPr/>
                </a:tc>
                <a:tc hMerge="1">
                  <a:txBody>
                    <a:bodyPr/>
                    <a:lstStyle/>
                    <a:p>
                      <a:endParaRPr lang="en-NZ" sz="1600"/>
                    </a:p>
                  </a:txBody>
                  <a:tcPr/>
                </a:tc>
                <a:extLst>
                  <a:ext uri="{0D108BD9-81ED-4DB2-BD59-A6C34878D82A}">
                    <a16:rowId xmlns:a16="http://schemas.microsoft.com/office/drawing/2014/main" val="2050545198"/>
                  </a:ext>
                </a:extLst>
              </a:tr>
              <a:tr h="370840">
                <a:tc>
                  <a:txBody>
                    <a:bodyPr/>
                    <a:lstStyle/>
                    <a:p>
                      <a:r>
                        <a:rPr lang="en-NZ" sz="1400" b="1">
                          <a:solidFill>
                            <a:schemeClr val="bg1"/>
                          </a:solidFill>
                        </a:rPr>
                        <a:t>Item</a:t>
                      </a:r>
                    </a:p>
                  </a:txBody>
                  <a:tcPr>
                    <a:solidFill>
                      <a:srgbClr val="4472C4"/>
                    </a:solidFill>
                  </a:tcPr>
                </a:tc>
                <a:tc>
                  <a:txBody>
                    <a:bodyPr/>
                    <a:lstStyle/>
                    <a:p>
                      <a:r>
                        <a:rPr lang="en-NZ" sz="1400" b="1">
                          <a:solidFill>
                            <a:schemeClr val="bg1"/>
                          </a:solidFill>
                        </a:rPr>
                        <a:t>Confirmed by</a:t>
                      </a:r>
                    </a:p>
                  </a:txBody>
                  <a:tcPr>
                    <a:solidFill>
                      <a:srgbClr val="4472C4"/>
                    </a:solidFill>
                  </a:tcPr>
                </a:tc>
                <a:tc>
                  <a:txBody>
                    <a:bodyPr/>
                    <a:lstStyle/>
                    <a:p>
                      <a:r>
                        <a:rPr lang="en-NZ" sz="1400" b="1">
                          <a:solidFill>
                            <a:schemeClr val="bg1"/>
                          </a:solidFill>
                        </a:rPr>
                        <a:t>Y / N</a:t>
                      </a:r>
                    </a:p>
                  </a:txBody>
                  <a:tcPr>
                    <a:solidFill>
                      <a:srgbClr val="4472C4"/>
                    </a:solidFill>
                  </a:tcPr>
                </a:tc>
                <a:extLst>
                  <a:ext uri="{0D108BD9-81ED-4DB2-BD59-A6C34878D82A}">
                    <a16:rowId xmlns:a16="http://schemas.microsoft.com/office/drawing/2014/main" val="2975076585"/>
                  </a:ext>
                </a:extLst>
              </a:tr>
              <a:tr h="370840">
                <a:tc>
                  <a:txBody>
                    <a:bodyPr/>
                    <a:lstStyle/>
                    <a:p>
                      <a:r>
                        <a:rPr lang="en-NZ" sz="1400" kern="1200">
                          <a:solidFill>
                            <a:schemeClr val="dk1"/>
                          </a:solidFill>
                          <a:latin typeface="+mn-lt"/>
                          <a:ea typeface="+mn-ea"/>
                          <a:cs typeface="+mn-cs"/>
                        </a:rPr>
                        <a:t>Confirm attendees rostered for the next 3 events</a:t>
                      </a:r>
                    </a:p>
                  </a:txBody>
                  <a:tcPr/>
                </a:tc>
                <a:tc>
                  <a:txBody>
                    <a:bodyPr/>
                    <a:lstStyle/>
                    <a:p>
                      <a:pPr marL="0" indent="0">
                        <a:buFont typeface="Arial" panose="020B0604020202020204" pitchFamily="34" charset="0"/>
                        <a:buNone/>
                      </a:pPr>
                      <a:r>
                        <a:rPr lang="en-NZ" sz="1400"/>
                        <a:t>Tech Sec</a:t>
                      </a:r>
                    </a:p>
                  </a:txBody>
                  <a:tcPr/>
                </a:tc>
                <a:tc>
                  <a:txBody>
                    <a:bodyPr/>
                    <a:lstStyle/>
                    <a:p>
                      <a:pPr marL="0" indent="0">
                        <a:buFont typeface="Arial" panose="020B0604020202020204" pitchFamily="34" charset="0"/>
                        <a:buNone/>
                      </a:pPr>
                      <a:endParaRPr lang="en-NZ" sz="1400"/>
                    </a:p>
                  </a:txBody>
                  <a:tcPr/>
                </a:tc>
                <a:extLst>
                  <a:ext uri="{0D108BD9-81ED-4DB2-BD59-A6C34878D82A}">
                    <a16:rowId xmlns:a16="http://schemas.microsoft.com/office/drawing/2014/main" val="2594069949"/>
                  </a:ext>
                </a:extLst>
              </a:tr>
              <a:tr h="370840">
                <a:tc>
                  <a:txBody>
                    <a:bodyPr/>
                    <a:lstStyle/>
                    <a:p>
                      <a:r>
                        <a:rPr lang="en-NZ" sz="1400" kern="1200">
                          <a:solidFill>
                            <a:schemeClr val="dk1"/>
                          </a:solidFill>
                          <a:latin typeface="+mn-lt"/>
                          <a:ea typeface="+mn-ea"/>
                          <a:cs typeface="+mn-cs"/>
                        </a:rPr>
                        <a:t>Confirm diary appointments have been sent externally for the next 3 events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NZ" sz="1400"/>
                        <a:t>Tech Sec</a:t>
                      </a:r>
                    </a:p>
                    <a:p>
                      <a:pPr marL="0" indent="0">
                        <a:buFont typeface="Arial" panose="020B0604020202020204" pitchFamily="34" charset="0"/>
                        <a:buNone/>
                      </a:pPr>
                      <a:endParaRPr lang="en-NZ" sz="1400"/>
                    </a:p>
                  </a:txBody>
                  <a:tcPr/>
                </a:tc>
                <a:tc>
                  <a:txBody>
                    <a:bodyPr/>
                    <a:lstStyle/>
                    <a:p>
                      <a:pPr marL="0" indent="0">
                        <a:buFont typeface="Arial" panose="020B0604020202020204" pitchFamily="34" charset="0"/>
                        <a:buNone/>
                      </a:pPr>
                      <a:endParaRPr lang="en-NZ" sz="1400"/>
                    </a:p>
                  </a:txBody>
                  <a:tcPr/>
                </a:tc>
                <a:extLst>
                  <a:ext uri="{0D108BD9-81ED-4DB2-BD59-A6C34878D82A}">
                    <a16:rowId xmlns:a16="http://schemas.microsoft.com/office/drawing/2014/main" val="2495627188"/>
                  </a:ext>
                </a:extLst>
              </a:tr>
              <a:tr h="370840">
                <a:tc>
                  <a:txBody>
                    <a:bodyPr/>
                    <a:lstStyle/>
                    <a:p>
                      <a:r>
                        <a:rPr lang="en-NZ" sz="1400" kern="1200">
                          <a:solidFill>
                            <a:schemeClr val="dk1"/>
                          </a:solidFill>
                          <a:latin typeface="+mn-lt"/>
                          <a:ea typeface="+mn-ea"/>
                          <a:cs typeface="+mn-cs"/>
                        </a:rPr>
                        <a:t>Check progress of Q&amp;A responses, actions and decisions and reports these to the next Chair by the Thursday before the next Forum</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NZ" sz="1400"/>
                        <a:t>Tech Sec</a:t>
                      </a:r>
                    </a:p>
                    <a:p>
                      <a:pPr marL="0" indent="0">
                        <a:buFont typeface="Arial" panose="020B0604020202020204" pitchFamily="34" charset="0"/>
                        <a:buNone/>
                      </a:pPr>
                      <a:endParaRPr lang="en-NZ" sz="1400"/>
                    </a:p>
                  </a:txBody>
                  <a:tcPr/>
                </a:tc>
                <a:tc>
                  <a:txBody>
                    <a:bodyPr/>
                    <a:lstStyle/>
                    <a:p>
                      <a:pPr marL="0" indent="0">
                        <a:buFont typeface="Arial" panose="020B0604020202020204" pitchFamily="34" charset="0"/>
                        <a:buNone/>
                      </a:pPr>
                      <a:endParaRPr lang="en-NZ" sz="1400"/>
                    </a:p>
                  </a:txBody>
                  <a:tcPr/>
                </a:tc>
                <a:extLst>
                  <a:ext uri="{0D108BD9-81ED-4DB2-BD59-A6C34878D82A}">
                    <a16:rowId xmlns:a16="http://schemas.microsoft.com/office/drawing/2014/main" val="2391646677"/>
                  </a:ext>
                </a:extLst>
              </a:tr>
              <a:tr h="370840">
                <a:tc>
                  <a:txBody>
                    <a:bodyPr/>
                    <a:lstStyle/>
                    <a:p>
                      <a:endParaRPr lang="en-NZ" sz="1400" kern="1200">
                        <a:solidFill>
                          <a:schemeClr val="dk1"/>
                        </a:solidFill>
                        <a:latin typeface="+mn-lt"/>
                        <a:ea typeface="+mn-ea"/>
                        <a:cs typeface="+mn-cs"/>
                      </a:endParaRPr>
                    </a:p>
                  </a:txBody>
                  <a:tcPr/>
                </a:tc>
                <a:tc>
                  <a:txBody>
                    <a:bodyPr/>
                    <a:lstStyle/>
                    <a:p>
                      <a:pPr marL="0" indent="0">
                        <a:buFont typeface="Arial" panose="020B0604020202020204" pitchFamily="34" charset="0"/>
                        <a:buNone/>
                      </a:pPr>
                      <a:endParaRPr lang="en-NZ" sz="1400"/>
                    </a:p>
                  </a:txBody>
                  <a:tcPr/>
                </a:tc>
                <a:tc>
                  <a:txBody>
                    <a:bodyPr/>
                    <a:lstStyle/>
                    <a:p>
                      <a:pPr marL="0" indent="0">
                        <a:buFont typeface="Arial" panose="020B0604020202020204" pitchFamily="34" charset="0"/>
                        <a:buNone/>
                      </a:pPr>
                      <a:endParaRPr lang="en-NZ" sz="1400"/>
                    </a:p>
                  </a:txBody>
                  <a:tcPr/>
                </a:tc>
                <a:extLst>
                  <a:ext uri="{0D108BD9-81ED-4DB2-BD59-A6C34878D82A}">
                    <a16:rowId xmlns:a16="http://schemas.microsoft.com/office/drawing/2014/main" val="2920179204"/>
                  </a:ext>
                </a:extLst>
              </a:tr>
              <a:tr h="370840">
                <a:tc>
                  <a:txBody>
                    <a:bodyPr/>
                    <a:lstStyle/>
                    <a:p>
                      <a:endParaRPr lang="en-NZ" sz="1400" kern="1200">
                        <a:solidFill>
                          <a:schemeClr val="dk1"/>
                        </a:solidFill>
                        <a:latin typeface="+mn-lt"/>
                        <a:ea typeface="+mn-ea"/>
                        <a:cs typeface="+mn-cs"/>
                      </a:endParaRPr>
                    </a:p>
                  </a:txBody>
                  <a:tcPr/>
                </a:tc>
                <a:tc>
                  <a:txBody>
                    <a:bodyPr/>
                    <a:lstStyle/>
                    <a:p>
                      <a:pPr marL="0" indent="0">
                        <a:buFont typeface="Arial" panose="020B0604020202020204" pitchFamily="34" charset="0"/>
                        <a:buNone/>
                      </a:pPr>
                      <a:endParaRPr lang="en-NZ" sz="1400"/>
                    </a:p>
                  </a:txBody>
                  <a:tcPr/>
                </a:tc>
                <a:tc>
                  <a:txBody>
                    <a:bodyPr/>
                    <a:lstStyle/>
                    <a:p>
                      <a:pPr marL="0" indent="0">
                        <a:buFont typeface="Arial" panose="020B0604020202020204" pitchFamily="34" charset="0"/>
                        <a:buNone/>
                      </a:pPr>
                      <a:endParaRPr lang="en-NZ" sz="1400"/>
                    </a:p>
                  </a:txBody>
                  <a:tcPr/>
                </a:tc>
                <a:extLst>
                  <a:ext uri="{0D108BD9-81ED-4DB2-BD59-A6C34878D82A}">
                    <a16:rowId xmlns:a16="http://schemas.microsoft.com/office/drawing/2014/main" val="392449470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NZ" sz="1400" kern="1200">
                        <a:solidFill>
                          <a:schemeClr val="dk1"/>
                        </a:solidFill>
                        <a:latin typeface="+mn-lt"/>
                        <a:ea typeface="+mn-ea"/>
                        <a:cs typeface="+mn-cs"/>
                      </a:endParaRPr>
                    </a:p>
                  </a:txBody>
                  <a:tcPr/>
                </a:tc>
                <a:tc>
                  <a:txBody>
                    <a:bodyPr/>
                    <a:lstStyle/>
                    <a:p>
                      <a:pPr marL="0" indent="0">
                        <a:buFont typeface="Arial" panose="020B0604020202020204" pitchFamily="34" charset="0"/>
                        <a:buNone/>
                      </a:pPr>
                      <a:endParaRPr lang="en-NZ" sz="1400"/>
                    </a:p>
                  </a:txBody>
                  <a:tcPr/>
                </a:tc>
                <a:tc>
                  <a:txBody>
                    <a:bodyPr/>
                    <a:lstStyle/>
                    <a:p>
                      <a:pPr marL="0" indent="0">
                        <a:buFont typeface="Arial" panose="020B0604020202020204" pitchFamily="34" charset="0"/>
                        <a:buNone/>
                      </a:pPr>
                      <a:endParaRPr lang="en-NZ" sz="1400"/>
                    </a:p>
                  </a:txBody>
                  <a:tcPr/>
                </a:tc>
                <a:extLst>
                  <a:ext uri="{0D108BD9-81ED-4DB2-BD59-A6C34878D82A}">
                    <a16:rowId xmlns:a16="http://schemas.microsoft.com/office/drawing/2014/main" val="867381207"/>
                  </a:ext>
                </a:extLst>
              </a:tr>
            </a:tbl>
          </a:graphicData>
        </a:graphic>
      </p:graphicFrame>
      <p:sp>
        <p:nvSpPr>
          <p:cNvPr id="4" name="Rectangle 3">
            <a:extLst>
              <a:ext uri="{FF2B5EF4-FFF2-40B4-BE49-F238E27FC236}">
                <a16:creationId xmlns:a16="http://schemas.microsoft.com/office/drawing/2014/main" id="{A1782EF9-DE21-43D7-9B6E-37EF93975E38}"/>
              </a:ext>
            </a:extLst>
          </p:cNvPr>
          <p:cNvSpPr/>
          <p:nvPr/>
        </p:nvSpPr>
        <p:spPr>
          <a:xfrm>
            <a:off x="9051479" y="224471"/>
            <a:ext cx="2174240" cy="649606"/>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solidFill>
                  <a:srgbClr val="FF0000"/>
                </a:solidFill>
              </a:rPr>
              <a:t>Internal only</a:t>
            </a:r>
          </a:p>
        </p:txBody>
      </p:sp>
      <p:sp>
        <p:nvSpPr>
          <p:cNvPr id="6" name="Rectangle 5">
            <a:extLst>
              <a:ext uri="{FF2B5EF4-FFF2-40B4-BE49-F238E27FC236}">
                <a16:creationId xmlns:a16="http://schemas.microsoft.com/office/drawing/2014/main" id="{D8CBAD8A-FCA9-4F33-9879-D7747C5E8336}"/>
              </a:ext>
            </a:extLst>
          </p:cNvPr>
          <p:cNvSpPr/>
          <p:nvPr/>
        </p:nvSpPr>
        <p:spPr>
          <a:xfrm>
            <a:off x="838092" y="1158805"/>
            <a:ext cx="9735874" cy="64960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solidFill>
                  <a:srgbClr val="FF0000"/>
                </a:solidFill>
              </a:rPr>
              <a:t>Tech Sec owns and manages this slide</a:t>
            </a:r>
          </a:p>
        </p:txBody>
      </p:sp>
    </p:spTree>
    <p:extLst>
      <p:ext uri="{BB962C8B-B14F-4D97-AF65-F5344CB8AC3E}">
        <p14:creationId xmlns:p14="http://schemas.microsoft.com/office/powerpoint/2010/main" val="5146935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3BE4A98-5401-4283-87FF-D355A35C9407}"/>
              </a:ext>
            </a:extLst>
          </p:cNvPr>
          <p:cNvSpPr/>
          <p:nvPr/>
        </p:nvSpPr>
        <p:spPr>
          <a:xfrm>
            <a:off x="846286" y="1068676"/>
            <a:ext cx="9735874" cy="64960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solidFill>
                  <a:srgbClr val="FF0000"/>
                </a:solidFill>
              </a:rPr>
              <a:t>Tech Sec owns and manages this slide</a:t>
            </a:r>
          </a:p>
        </p:txBody>
      </p:sp>
      <p:sp>
        <p:nvSpPr>
          <p:cNvPr id="3" name="Title 2">
            <a:extLst>
              <a:ext uri="{FF2B5EF4-FFF2-40B4-BE49-F238E27FC236}">
                <a16:creationId xmlns:a16="http://schemas.microsoft.com/office/drawing/2014/main" id="{4E4F8476-D9C1-3348-9107-59228ADD3693}"/>
              </a:ext>
            </a:extLst>
          </p:cNvPr>
          <p:cNvSpPr>
            <a:spLocks noGrp="1"/>
          </p:cNvSpPr>
          <p:nvPr>
            <p:ph type="title"/>
          </p:nvPr>
        </p:nvSpPr>
        <p:spPr>
          <a:xfrm>
            <a:off x="700970" y="549274"/>
            <a:ext cx="9562993" cy="515985"/>
          </a:xfrm>
        </p:spPr>
        <p:txBody>
          <a:bodyPr>
            <a:noAutofit/>
          </a:bodyPr>
          <a:lstStyle/>
          <a:p>
            <a:r>
              <a:rPr lang="en-US" sz="3600">
                <a:solidFill>
                  <a:srgbClr val="00879E"/>
                </a:solidFill>
              </a:rPr>
              <a:t>Actions and decisions</a:t>
            </a:r>
          </a:p>
        </p:txBody>
      </p:sp>
      <p:graphicFrame>
        <p:nvGraphicFramePr>
          <p:cNvPr id="4" name="Table 3">
            <a:extLst>
              <a:ext uri="{FF2B5EF4-FFF2-40B4-BE49-F238E27FC236}">
                <a16:creationId xmlns:a16="http://schemas.microsoft.com/office/drawing/2014/main" id="{69D17586-FCCC-449A-BE49-6B5159BA35A9}"/>
              </a:ext>
            </a:extLst>
          </p:cNvPr>
          <p:cNvGraphicFramePr>
            <a:graphicFrameLocks noGrp="1"/>
          </p:cNvGraphicFramePr>
          <p:nvPr/>
        </p:nvGraphicFramePr>
        <p:xfrm>
          <a:off x="157699" y="1684201"/>
          <a:ext cx="11853287" cy="4871719"/>
        </p:xfrm>
        <a:graphic>
          <a:graphicData uri="http://schemas.openxmlformats.org/drawingml/2006/table">
            <a:tbl>
              <a:tblPr firstRow="1" bandRow="1">
                <a:tableStyleId>{5C22544A-7EE6-4342-B048-85BDC9FD1C3A}</a:tableStyleId>
              </a:tblPr>
              <a:tblGrid>
                <a:gridCol w="1488331">
                  <a:extLst>
                    <a:ext uri="{9D8B030D-6E8A-4147-A177-3AD203B41FA5}">
                      <a16:colId xmlns:a16="http://schemas.microsoft.com/office/drawing/2014/main" val="1008731058"/>
                    </a:ext>
                  </a:extLst>
                </a:gridCol>
                <a:gridCol w="5301575">
                  <a:extLst>
                    <a:ext uri="{9D8B030D-6E8A-4147-A177-3AD203B41FA5}">
                      <a16:colId xmlns:a16="http://schemas.microsoft.com/office/drawing/2014/main" val="351923907"/>
                    </a:ext>
                  </a:extLst>
                </a:gridCol>
                <a:gridCol w="1031132">
                  <a:extLst>
                    <a:ext uri="{9D8B030D-6E8A-4147-A177-3AD203B41FA5}">
                      <a16:colId xmlns:a16="http://schemas.microsoft.com/office/drawing/2014/main" val="3919957768"/>
                    </a:ext>
                  </a:extLst>
                </a:gridCol>
                <a:gridCol w="730249">
                  <a:extLst>
                    <a:ext uri="{9D8B030D-6E8A-4147-A177-3AD203B41FA5}">
                      <a16:colId xmlns:a16="http://schemas.microsoft.com/office/drawing/2014/main" val="3360104464"/>
                    </a:ext>
                  </a:extLst>
                </a:gridCol>
                <a:gridCol w="3302000">
                  <a:extLst>
                    <a:ext uri="{9D8B030D-6E8A-4147-A177-3AD203B41FA5}">
                      <a16:colId xmlns:a16="http://schemas.microsoft.com/office/drawing/2014/main" val="774019784"/>
                    </a:ext>
                  </a:extLst>
                </a:gridCol>
              </a:tblGrid>
              <a:tr h="370840">
                <a:tc>
                  <a:txBody>
                    <a:bodyPr/>
                    <a:lstStyle/>
                    <a:p>
                      <a:r>
                        <a:rPr lang="en-NZ" sz="1400"/>
                        <a:t>Date created</a:t>
                      </a:r>
                    </a:p>
                  </a:txBody>
                  <a:tcPr/>
                </a:tc>
                <a:tc>
                  <a:txBody>
                    <a:bodyPr/>
                    <a:lstStyle/>
                    <a:p>
                      <a:r>
                        <a:rPr lang="en-NZ" sz="1400"/>
                        <a:t>Action or decision required</a:t>
                      </a:r>
                    </a:p>
                  </a:txBody>
                  <a:tcPr/>
                </a:tc>
                <a:tc>
                  <a:txBody>
                    <a:bodyPr/>
                    <a:lstStyle/>
                    <a:p>
                      <a:r>
                        <a:rPr lang="en-NZ" sz="1400"/>
                        <a:t>By when</a:t>
                      </a:r>
                    </a:p>
                  </a:txBody>
                  <a:tcPr/>
                </a:tc>
                <a:tc>
                  <a:txBody>
                    <a:bodyPr/>
                    <a:lstStyle/>
                    <a:p>
                      <a:r>
                        <a:rPr lang="en-NZ" sz="1400"/>
                        <a:t>Owner</a:t>
                      </a:r>
                    </a:p>
                  </a:txBody>
                  <a:tcPr/>
                </a:tc>
                <a:tc>
                  <a:txBody>
                    <a:bodyPr/>
                    <a:lstStyle/>
                    <a:p>
                      <a:r>
                        <a:rPr lang="en-NZ" sz="1400"/>
                        <a:t>Status/Update</a:t>
                      </a:r>
                    </a:p>
                  </a:txBody>
                  <a:tcPr/>
                </a:tc>
                <a:extLst>
                  <a:ext uri="{0D108BD9-81ED-4DB2-BD59-A6C34878D82A}">
                    <a16:rowId xmlns:a16="http://schemas.microsoft.com/office/drawing/2014/main" val="297507658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400"/>
                        <a:t>15 Mar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400"/>
                        <a:t>Add link in slides to the SO website, note that full detail on all issues can be found there.  Also, subscribe to comms there</a:t>
                      </a:r>
                    </a:p>
                    <a:p>
                      <a:endParaRPr lang="en-NZ" sz="1400"/>
                    </a:p>
                  </a:txBody>
                  <a:tcPr/>
                </a:tc>
                <a:tc>
                  <a:txBody>
                    <a:bodyPr/>
                    <a:lstStyle/>
                    <a:p>
                      <a:r>
                        <a:rPr lang="en-NZ" sz="1400"/>
                        <a:t>21 Mar</a:t>
                      </a:r>
                    </a:p>
                  </a:txBody>
                  <a:tcPr/>
                </a:tc>
                <a:tc>
                  <a:txBody>
                    <a:bodyPr/>
                    <a:lstStyle/>
                    <a:p>
                      <a:pPr marL="0" indent="0">
                        <a:buFont typeface="Arial" panose="020B0604020202020204" pitchFamily="34" charset="0"/>
                        <a:buNone/>
                      </a:pPr>
                      <a:r>
                        <a:rPr lang="en-NZ" sz="1400"/>
                        <a:t>MH</a:t>
                      </a:r>
                    </a:p>
                  </a:txBody>
                  <a:tcPr/>
                </a:tc>
                <a:tc>
                  <a:txBody>
                    <a:bodyPr/>
                    <a:lstStyle/>
                    <a:p>
                      <a:pPr marL="0" indent="0">
                        <a:buFont typeface="Arial" panose="020B0604020202020204" pitchFamily="34" charset="0"/>
                        <a:buNone/>
                      </a:pPr>
                      <a:r>
                        <a:rPr lang="en-NZ" sz="1400"/>
                        <a:t>Closed</a:t>
                      </a:r>
                    </a:p>
                  </a:txBody>
                  <a:tcPr/>
                </a:tc>
                <a:extLst>
                  <a:ext uri="{0D108BD9-81ED-4DB2-BD59-A6C34878D82A}">
                    <a16:rowId xmlns:a16="http://schemas.microsoft.com/office/drawing/2014/main" val="1260974499"/>
                  </a:ext>
                </a:extLst>
              </a:tr>
              <a:tr h="370840">
                <a:tc>
                  <a:txBody>
                    <a:bodyPr/>
                    <a:lstStyle/>
                    <a:p>
                      <a:r>
                        <a:rPr lang="en-NZ" sz="1400"/>
                        <a:t>22 Mar</a:t>
                      </a:r>
                    </a:p>
                  </a:txBody>
                  <a:tcPr/>
                </a:tc>
                <a:tc>
                  <a:txBody>
                    <a:bodyPr/>
                    <a:lstStyle/>
                    <a:p>
                      <a:r>
                        <a:rPr lang="en-NZ" sz="1400"/>
                        <a:t>How do we encourage more questions?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400"/>
                        <a:t>4 Apr</a:t>
                      </a:r>
                    </a:p>
                  </a:txBody>
                  <a:tcPr/>
                </a:tc>
                <a:tc>
                  <a:txBody>
                    <a:bodyPr/>
                    <a:lstStyle/>
                    <a:p>
                      <a:pPr marL="0" indent="0">
                        <a:buFont typeface="Arial" panose="020B0604020202020204" pitchFamily="34" charset="0"/>
                        <a:buNone/>
                      </a:pPr>
                      <a:r>
                        <a:rPr lang="en-NZ" sz="1400"/>
                        <a:t>KM</a:t>
                      </a:r>
                    </a:p>
                  </a:txBody>
                  <a:tcPr/>
                </a:tc>
                <a:tc>
                  <a:txBody>
                    <a:bodyPr/>
                    <a:lstStyle/>
                    <a:p>
                      <a:pPr marL="0" indent="0">
                        <a:buFont typeface="Arial" panose="020B0604020202020204" pitchFamily="34" charset="0"/>
                        <a:buNone/>
                      </a:pPr>
                      <a:r>
                        <a:rPr lang="en-NZ" sz="1400"/>
                        <a:t>Closed</a:t>
                      </a:r>
                    </a:p>
                  </a:txBody>
                  <a:tcPr/>
                </a:tc>
                <a:extLst>
                  <a:ext uri="{0D108BD9-81ED-4DB2-BD59-A6C34878D82A}">
                    <a16:rowId xmlns:a16="http://schemas.microsoft.com/office/drawing/2014/main" val="119877681"/>
                  </a:ext>
                </a:extLst>
              </a:tr>
              <a:tr h="370840">
                <a:tc>
                  <a:txBody>
                    <a:bodyPr/>
                    <a:lstStyle/>
                    <a:p>
                      <a:r>
                        <a:rPr lang="en-NZ" sz="1400"/>
                        <a:t>22 Mar</a:t>
                      </a:r>
                    </a:p>
                  </a:txBody>
                  <a:tcPr/>
                </a:tc>
                <a:tc>
                  <a:txBody>
                    <a:bodyPr/>
                    <a:lstStyle/>
                    <a:p>
                      <a:r>
                        <a:rPr lang="en-NZ" sz="1400"/>
                        <a:t>Send reminder for next forum the week before</a:t>
                      </a:r>
                    </a:p>
                  </a:txBody>
                  <a:tcPr/>
                </a:tc>
                <a:tc>
                  <a:txBody>
                    <a:bodyPr/>
                    <a:lstStyle/>
                    <a:p>
                      <a:r>
                        <a:rPr lang="en-NZ" sz="1400"/>
                        <a:t>31 Mar</a:t>
                      </a:r>
                    </a:p>
                  </a:txBody>
                  <a:tcPr/>
                </a:tc>
                <a:tc>
                  <a:txBody>
                    <a:bodyPr/>
                    <a:lstStyle/>
                    <a:p>
                      <a:pPr marL="0" indent="0">
                        <a:buFont typeface="Arial" panose="020B0604020202020204" pitchFamily="34" charset="0"/>
                        <a:buNone/>
                      </a:pPr>
                      <a:r>
                        <a:rPr lang="en-NZ" sz="1400"/>
                        <a:t>NG</a:t>
                      </a:r>
                    </a:p>
                  </a:txBody>
                  <a:tcPr/>
                </a:tc>
                <a:tc>
                  <a:txBody>
                    <a:bodyPr/>
                    <a:lstStyle/>
                    <a:p>
                      <a:pPr marL="0" indent="0">
                        <a:buFont typeface="Arial" panose="020B0604020202020204" pitchFamily="34" charset="0"/>
                        <a:buNone/>
                      </a:pPr>
                      <a:r>
                        <a:rPr lang="en-NZ" sz="1400"/>
                        <a:t>Closed</a:t>
                      </a:r>
                    </a:p>
                  </a:txBody>
                  <a:tcPr/>
                </a:tc>
                <a:extLst>
                  <a:ext uri="{0D108BD9-81ED-4DB2-BD59-A6C34878D82A}">
                    <a16:rowId xmlns:a16="http://schemas.microsoft.com/office/drawing/2014/main" val="1487473672"/>
                  </a:ext>
                </a:extLst>
              </a:tr>
              <a:tr h="370840">
                <a:tc>
                  <a:txBody>
                    <a:bodyPr/>
                    <a:lstStyle/>
                    <a:p>
                      <a:r>
                        <a:rPr lang="en-NZ" sz="1400"/>
                        <a:t>22 Mar</a:t>
                      </a:r>
                    </a:p>
                  </a:txBody>
                  <a:tcPr/>
                </a:tc>
                <a:tc>
                  <a:txBody>
                    <a:bodyPr/>
                    <a:lstStyle/>
                    <a:p>
                      <a:r>
                        <a:rPr lang="en-NZ" sz="1400"/>
                        <a:t>Book presenting room in </a:t>
                      </a:r>
                      <a:r>
                        <a:rPr lang="en-NZ" sz="1400" err="1"/>
                        <a:t>Waikoukou</a:t>
                      </a:r>
                      <a:r>
                        <a:rPr lang="en-NZ" sz="1400"/>
                        <a:t> for the series</a:t>
                      </a:r>
                    </a:p>
                  </a:txBody>
                  <a:tcPr/>
                </a:tc>
                <a:tc>
                  <a:txBody>
                    <a:bodyPr/>
                    <a:lstStyle/>
                    <a:p>
                      <a:r>
                        <a:rPr lang="en-NZ" sz="1400"/>
                        <a:t>25 Mar</a:t>
                      </a:r>
                    </a:p>
                  </a:txBody>
                  <a:tcPr/>
                </a:tc>
                <a:tc>
                  <a:txBody>
                    <a:bodyPr/>
                    <a:lstStyle/>
                    <a:p>
                      <a:pPr marL="0" indent="0">
                        <a:buFont typeface="Arial" panose="020B0604020202020204" pitchFamily="34" charset="0"/>
                        <a:buNone/>
                      </a:pPr>
                      <a:r>
                        <a:rPr lang="en-NZ" sz="1400"/>
                        <a:t>CG</a:t>
                      </a:r>
                    </a:p>
                  </a:txBody>
                  <a:tcPr/>
                </a:tc>
                <a:tc>
                  <a:txBody>
                    <a:bodyPr/>
                    <a:lstStyle/>
                    <a:p>
                      <a:pPr marL="0" indent="0">
                        <a:buFont typeface="Arial" panose="020B0604020202020204" pitchFamily="34" charset="0"/>
                        <a:buNone/>
                      </a:pPr>
                      <a:r>
                        <a:rPr lang="en-NZ" sz="1400"/>
                        <a:t>Closed</a:t>
                      </a:r>
                    </a:p>
                  </a:txBody>
                  <a:tcPr/>
                </a:tc>
                <a:extLst>
                  <a:ext uri="{0D108BD9-81ED-4DB2-BD59-A6C34878D82A}">
                    <a16:rowId xmlns:a16="http://schemas.microsoft.com/office/drawing/2014/main" val="3270240146"/>
                  </a:ext>
                </a:extLst>
              </a:tr>
              <a:tr h="370839">
                <a:tc>
                  <a:txBody>
                    <a:bodyPr/>
                    <a:lstStyle/>
                    <a:p>
                      <a:pPr lvl="0">
                        <a:buNone/>
                      </a:pPr>
                      <a:r>
                        <a:rPr lang="en-NZ" sz="1400"/>
                        <a:t>5 Apr</a:t>
                      </a:r>
                    </a:p>
                  </a:txBody>
                  <a:tcPr/>
                </a:tc>
                <a:tc>
                  <a:txBody>
                    <a:bodyPr/>
                    <a:lstStyle/>
                    <a:p>
                      <a:pPr lvl="0">
                        <a:buNone/>
                      </a:pPr>
                      <a:r>
                        <a:rPr lang="en-NZ" sz="1400"/>
                        <a:t>Clarify internally that these forums do not replace live event or industry conferences</a:t>
                      </a:r>
                    </a:p>
                  </a:txBody>
                  <a:tcPr/>
                </a:tc>
                <a:tc>
                  <a:txBody>
                    <a:bodyPr/>
                    <a:lstStyle/>
                    <a:p>
                      <a:pPr lvl="0">
                        <a:buNone/>
                      </a:pPr>
                      <a:r>
                        <a:rPr lang="en-NZ" sz="1400"/>
                        <a:t>30 Apr</a:t>
                      </a:r>
                    </a:p>
                  </a:txBody>
                  <a:tcPr/>
                </a:tc>
                <a:tc>
                  <a:txBody>
                    <a:bodyPr/>
                    <a:lstStyle/>
                    <a:p>
                      <a:pPr marL="0" lvl="0" indent="0">
                        <a:buNone/>
                      </a:pPr>
                      <a:r>
                        <a:rPr lang="en-NZ" sz="1400"/>
                        <a:t>SH</a:t>
                      </a:r>
                    </a:p>
                  </a:txBody>
                  <a:tcPr/>
                </a:tc>
                <a:tc>
                  <a:txBody>
                    <a:bodyPr/>
                    <a:lstStyle/>
                    <a:p>
                      <a:pPr marL="0" lvl="0" indent="0">
                        <a:buFont typeface="Arial"/>
                        <a:buNone/>
                      </a:pPr>
                      <a:r>
                        <a:rPr lang="en-NZ" sz="1400"/>
                        <a:t>Closed</a:t>
                      </a:r>
                    </a:p>
                  </a:txBody>
                  <a:tcPr/>
                </a:tc>
                <a:extLst>
                  <a:ext uri="{0D108BD9-81ED-4DB2-BD59-A6C34878D82A}">
                    <a16:rowId xmlns:a16="http://schemas.microsoft.com/office/drawing/2014/main" val="1406211453"/>
                  </a:ext>
                </a:extLst>
              </a:tr>
              <a:tr h="370839">
                <a:tc>
                  <a:txBody>
                    <a:bodyPr/>
                    <a:lstStyle/>
                    <a:p>
                      <a:pPr lvl="0">
                        <a:buNone/>
                      </a:pPr>
                      <a:r>
                        <a:rPr lang="en-NZ" sz="1400"/>
                        <a:t>3 May</a:t>
                      </a:r>
                    </a:p>
                  </a:txBody>
                  <a:tcPr/>
                </a:tc>
                <a:tc>
                  <a:txBody>
                    <a:bodyPr/>
                    <a:lstStyle/>
                    <a:p>
                      <a:pPr lvl="0">
                        <a:buNone/>
                      </a:pPr>
                      <a:r>
                        <a:rPr lang="en-NZ" sz="1400"/>
                        <a:t>Change 11am-12noon internal placeholder invitation to be 11.30-12noon, and change the title to “SO Industry Forum debrief” (to avoid confusion with the Forum teams invitation</a:t>
                      </a:r>
                    </a:p>
                  </a:txBody>
                  <a:tcPr/>
                </a:tc>
                <a:tc>
                  <a:txBody>
                    <a:bodyPr/>
                    <a:lstStyle/>
                    <a:p>
                      <a:pPr lvl="0">
                        <a:buNone/>
                      </a:pPr>
                      <a:r>
                        <a:rPr lang="en-NZ" sz="1400"/>
                        <a:t>5 May</a:t>
                      </a:r>
                    </a:p>
                  </a:txBody>
                  <a:tcPr/>
                </a:tc>
                <a:tc>
                  <a:txBody>
                    <a:bodyPr/>
                    <a:lstStyle/>
                    <a:p>
                      <a:pPr marL="0" lvl="0" indent="0">
                        <a:buNone/>
                      </a:pPr>
                      <a:r>
                        <a:rPr lang="en-NZ" sz="1400"/>
                        <a:t>CG</a:t>
                      </a:r>
                    </a:p>
                  </a:txBody>
                  <a:tcPr/>
                </a:tc>
                <a:tc>
                  <a:txBody>
                    <a:bodyPr/>
                    <a:lstStyle/>
                    <a:p>
                      <a:pPr marL="0" lvl="0" indent="0">
                        <a:buFont typeface="Arial"/>
                        <a:buNone/>
                      </a:pPr>
                      <a:r>
                        <a:rPr lang="en-NZ" sz="1400"/>
                        <a:t>Closed</a:t>
                      </a:r>
                    </a:p>
                  </a:txBody>
                  <a:tcPr/>
                </a:tc>
                <a:extLst>
                  <a:ext uri="{0D108BD9-81ED-4DB2-BD59-A6C34878D82A}">
                    <a16:rowId xmlns:a16="http://schemas.microsoft.com/office/drawing/2014/main" val="2845019284"/>
                  </a:ext>
                </a:extLst>
              </a:tr>
              <a:tr h="370839">
                <a:tc>
                  <a:txBody>
                    <a:bodyPr/>
                    <a:lstStyle/>
                    <a:p>
                      <a:pPr lvl="0">
                        <a:buNone/>
                      </a:pPr>
                      <a:r>
                        <a:rPr lang="en-NZ" sz="1400"/>
                        <a:t>3 May</a:t>
                      </a:r>
                    </a:p>
                  </a:txBody>
                  <a:tcPr/>
                </a:tc>
                <a:tc>
                  <a:txBody>
                    <a:bodyPr/>
                    <a:lstStyle/>
                    <a:p>
                      <a:pPr lvl="0">
                        <a:buNone/>
                      </a:pPr>
                      <a:r>
                        <a:rPr lang="en-NZ" sz="1400"/>
                        <a:t>Check that all of SLT have the invitation for all 3 sessions each fortnightly: prep session, forum, and debrief</a:t>
                      </a:r>
                    </a:p>
                  </a:txBody>
                  <a:tcPr/>
                </a:tc>
                <a:tc>
                  <a:txBody>
                    <a:bodyPr/>
                    <a:lstStyle/>
                    <a:p>
                      <a:pPr lvl="0">
                        <a:buNone/>
                      </a:pPr>
                      <a:r>
                        <a:rPr lang="en-NZ" sz="1400"/>
                        <a:t>5 May</a:t>
                      </a:r>
                    </a:p>
                  </a:txBody>
                  <a:tcPr/>
                </a:tc>
                <a:tc>
                  <a:txBody>
                    <a:bodyPr/>
                    <a:lstStyle/>
                    <a:p>
                      <a:pPr marL="0" lvl="0" indent="0">
                        <a:buNone/>
                      </a:pPr>
                      <a:r>
                        <a:rPr lang="en-NZ" sz="1400"/>
                        <a:t>CG</a:t>
                      </a:r>
                    </a:p>
                  </a:txBody>
                  <a:tcPr/>
                </a:tc>
                <a:tc>
                  <a:txBody>
                    <a:bodyPr/>
                    <a:lstStyle/>
                    <a:p>
                      <a:pPr marL="0" lvl="0" indent="0">
                        <a:buFont typeface="Arial"/>
                        <a:buNone/>
                      </a:pPr>
                      <a:r>
                        <a:rPr lang="en-NZ" sz="1400"/>
                        <a:t>Closed  - yes they do</a:t>
                      </a:r>
                    </a:p>
                  </a:txBody>
                  <a:tcPr/>
                </a:tc>
                <a:extLst>
                  <a:ext uri="{0D108BD9-81ED-4DB2-BD59-A6C34878D82A}">
                    <a16:rowId xmlns:a16="http://schemas.microsoft.com/office/drawing/2014/main" val="1169532488"/>
                  </a:ext>
                </a:extLst>
              </a:tr>
              <a:tr h="370839">
                <a:tc>
                  <a:txBody>
                    <a:bodyPr/>
                    <a:lstStyle/>
                    <a:p>
                      <a:pPr lvl="0">
                        <a:buNone/>
                      </a:pPr>
                      <a:r>
                        <a:rPr lang="en-NZ" sz="1400"/>
                        <a:t>14 June</a:t>
                      </a:r>
                    </a:p>
                  </a:txBody>
                  <a:tcPr/>
                </a:tc>
                <a:tc>
                  <a:txBody>
                    <a:bodyPr/>
                    <a:lstStyle/>
                    <a:p>
                      <a:pPr lvl="0">
                        <a:buNone/>
                      </a:pPr>
                      <a:r>
                        <a:rPr lang="en-NZ" sz="1400"/>
                        <a:t>Prepare a forum to survey participants views and ideas on improvements</a:t>
                      </a:r>
                    </a:p>
                  </a:txBody>
                  <a:tcPr/>
                </a:tc>
                <a:tc>
                  <a:txBody>
                    <a:bodyPr/>
                    <a:lstStyle/>
                    <a:p>
                      <a:pPr lvl="0">
                        <a:buNone/>
                      </a:pPr>
                      <a:r>
                        <a:rPr lang="en-NZ" sz="1400"/>
                        <a:t>By next 28 June</a:t>
                      </a:r>
                    </a:p>
                  </a:txBody>
                  <a:tcPr/>
                </a:tc>
                <a:tc>
                  <a:txBody>
                    <a:bodyPr/>
                    <a:lstStyle/>
                    <a:p>
                      <a:pPr marL="0" lvl="0" indent="0">
                        <a:buNone/>
                      </a:pPr>
                      <a:r>
                        <a:rPr lang="en-NZ" sz="1400"/>
                        <a:t>MH/NG</a:t>
                      </a:r>
                    </a:p>
                  </a:txBody>
                  <a:tcPr/>
                </a:tc>
                <a:tc>
                  <a:txBody>
                    <a:bodyPr/>
                    <a:lstStyle/>
                    <a:p>
                      <a:pPr marL="0" lvl="0" indent="0">
                        <a:buFont typeface="Arial"/>
                        <a:buNone/>
                      </a:pPr>
                      <a:r>
                        <a:rPr lang="en-NZ" sz="1400"/>
                        <a:t>Ongoing to be finalised by NG</a:t>
                      </a:r>
                    </a:p>
                  </a:txBody>
                  <a:tcPr/>
                </a:tc>
                <a:extLst>
                  <a:ext uri="{0D108BD9-81ED-4DB2-BD59-A6C34878D82A}">
                    <a16:rowId xmlns:a16="http://schemas.microsoft.com/office/drawing/2014/main" val="545019717"/>
                  </a:ext>
                </a:extLst>
              </a:tr>
              <a:tr h="370839">
                <a:tc>
                  <a:txBody>
                    <a:bodyPr/>
                    <a:lstStyle/>
                    <a:p>
                      <a:pPr lvl="0">
                        <a:buNone/>
                      </a:pPr>
                      <a:r>
                        <a:rPr lang="en-NZ" sz="1400"/>
                        <a:t>13 Dec</a:t>
                      </a:r>
                    </a:p>
                  </a:txBody>
                  <a:tcPr/>
                </a:tc>
                <a:tc>
                  <a:txBody>
                    <a:bodyPr/>
                    <a:lstStyle/>
                    <a:p>
                      <a:pPr lvl="0">
                        <a:buNone/>
                      </a:pPr>
                      <a:r>
                        <a:rPr lang="en-NZ" sz="1400"/>
                        <a:t>Send invites out for 2023 – start 24 Jan</a:t>
                      </a:r>
                    </a:p>
                  </a:txBody>
                  <a:tcPr/>
                </a:tc>
                <a:tc>
                  <a:txBody>
                    <a:bodyPr/>
                    <a:lstStyle/>
                    <a:p>
                      <a:pPr lvl="0">
                        <a:buNone/>
                      </a:pPr>
                      <a:r>
                        <a:rPr lang="en-NZ" sz="1400"/>
                        <a:t>ASAP</a:t>
                      </a:r>
                    </a:p>
                  </a:txBody>
                  <a:tcPr/>
                </a:tc>
                <a:tc>
                  <a:txBody>
                    <a:bodyPr/>
                    <a:lstStyle/>
                    <a:p>
                      <a:pPr marL="0" lvl="0" indent="0">
                        <a:buNone/>
                      </a:pPr>
                      <a:r>
                        <a:rPr lang="en-NZ" sz="1400"/>
                        <a:t>MC</a:t>
                      </a:r>
                    </a:p>
                  </a:txBody>
                  <a:tcPr/>
                </a:tc>
                <a:tc>
                  <a:txBody>
                    <a:bodyPr/>
                    <a:lstStyle/>
                    <a:p>
                      <a:pPr marL="0" lvl="0" indent="0">
                        <a:buFont typeface="Arial"/>
                        <a:buNone/>
                      </a:pPr>
                      <a:r>
                        <a:rPr lang="en-NZ" sz="1400"/>
                        <a:t>Closed – last meeting booked 13/12/2023</a:t>
                      </a:r>
                    </a:p>
                  </a:txBody>
                  <a:tcPr/>
                </a:tc>
                <a:extLst>
                  <a:ext uri="{0D108BD9-81ED-4DB2-BD59-A6C34878D82A}">
                    <a16:rowId xmlns:a16="http://schemas.microsoft.com/office/drawing/2014/main" val="2560768487"/>
                  </a:ext>
                </a:extLst>
              </a:tr>
            </a:tbl>
          </a:graphicData>
        </a:graphic>
      </p:graphicFrame>
      <p:sp>
        <p:nvSpPr>
          <p:cNvPr id="5" name="Rectangle 4">
            <a:extLst>
              <a:ext uri="{FF2B5EF4-FFF2-40B4-BE49-F238E27FC236}">
                <a16:creationId xmlns:a16="http://schemas.microsoft.com/office/drawing/2014/main" id="{5F1B17E7-E506-4FD3-B192-0A62AD5889D8}"/>
              </a:ext>
            </a:extLst>
          </p:cNvPr>
          <p:cNvSpPr/>
          <p:nvPr/>
        </p:nvSpPr>
        <p:spPr>
          <a:xfrm>
            <a:off x="9051479" y="224471"/>
            <a:ext cx="2174240" cy="649606"/>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solidFill>
                  <a:srgbClr val="FF0000"/>
                </a:solidFill>
              </a:rPr>
              <a:t>Internal only</a:t>
            </a:r>
          </a:p>
        </p:txBody>
      </p:sp>
    </p:spTree>
    <p:extLst>
      <p:ext uri="{BB962C8B-B14F-4D97-AF65-F5344CB8AC3E}">
        <p14:creationId xmlns:p14="http://schemas.microsoft.com/office/powerpoint/2010/main" val="15078503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4F8476-D9C1-3348-9107-59228ADD3693}"/>
              </a:ext>
            </a:extLst>
          </p:cNvPr>
          <p:cNvSpPr>
            <a:spLocks noGrp="1"/>
          </p:cNvSpPr>
          <p:nvPr>
            <p:ph type="title"/>
          </p:nvPr>
        </p:nvSpPr>
        <p:spPr>
          <a:xfrm>
            <a:off x="700970" y="270628"/>
            <a:ext cx="9562993" cy="515985"/>
          </a:xfrm>
        </p:spPr>
        <p:txBody>
          <a:bodyPr>
            <a:noAutofit/>
          </a:bodyPr>
          <a:lstStyle/>
          <a:p>
            <a:r>
              <a:rPr lang="en-US" sz="3600">
                <a:solidFill>
                  <a:srgbClr val="00879E"/>
                </a:solidFill>
              </a:rPr>
              <a:t>Questions to follow up</a:t>
            </a:r>
          </a:p>
        </p:txBody>
      </p:sp>
      <p:graphicFrame>
        <p:nvGraphicFramePr>
          <p:cNvPr id="4" name="Table 3">
            <a:extLst>
              <a:ext uri="{FF2B5EF4-FFF2-40B4-BE49-F238E27FC236}">
                <a16:creationId xmlns:a16="http://schemas.microsoft.com/office/drawing/2014/main" id="{425AC60E-5FA2-49C0-AC61-DF763EF2D15B}"/>
              </a:ext>
            </a:extLst>
          </p:cNvPr>
          <p:cNvGraphicFramePr>
            <a:graphicFrameLocks noGrp="1"/>
          </p:cNvGraphicFramePr>
          <p:nvPr/>
        </p:nvGraphicFramePr>
        <p:xfrm>
          <a:off x="107410" y="1251307"/>
          <a:ext cx="11819118" cy="5068910"/>
        </p:xfrm>
        <a:graphic>
          <a:graphicData uri="http://schemas.openxmlformats.org/drawingml/2006/table">
            <a:tbl>
              <a:tblPr firstRow="1" bandRow="1">
                <a:tableStyleId>{5C22544A-7EE6-4342-B048-85BDC9FD1C3A}</a:tableStyleId>
              </a:tblPr>
              <a:tblGrid>
                <a:gridCol w="580436">
                  <a:extLst>
                    <a:ext uri="{9D8B030D-6E8A-4147-A177-3AD203B41FA5}">
                      <a16:colId xmlns:a16="http://schemas.microsoft.com/office/drawing/2014/main" val="391921843"/>
                    </a:ext>
                  </a:extLst>
                </a:gridCol>
                <a:gridCol w="2667082">
                  <a:extLst>
                    <a:ext uri="{9D8B030D-6E8A-4147-A177-3AD203B41FA5}">
                      <a16:colId xmlns:a16="http://schemas.microsoft.com/office/drawing/2014/main" val="351923907"/>
                    </a:ext>
                  </a:extLst>
                </a:gridCol>
                <a:gridCol w="2644890">
                  <a:extLst>
                    <a:ext uri="{9D8B030D-6E8A-4147-A177-3AD203B41FA5}">
                      <a16:colId xmlns:a16="http://schemas.microsoft.com/office/drawing/2014/main" val="3919957768"/>
                    </a:ext>
                  </a:extLst>
                </a:gridCol>
                <a:gridCol w="1185342">
                  <a:extLst>
                    <a:ext uri="{9D8B030D-6E8A-4147-A177-3AD203B41FA5}">
                      <a16:colId xmlns:a16="http://schemas.microsoft.com/office/drawing/2014/main" val="3360104464"/>
                    </a:ext>
                  </a:extLst>
                </a:gridCol>
                <a:gridCol w="1185342">
                  <a:extLst>
                    <a:ext uri="{9D8B030D-6E8A-4147-A177-3AD203B41FA5}">
                      <a16:colId xmlns:a16="http://schemas.microsoft.com/office/drawing/2014/main" val="606871900"/>
                    </a:ext>
                  </a:extLst>
                </a:gridCol>
                <a:gridCol w="1185342">
                  <a:extLst>
                    <a:ext uri="{9D8B030D-6E8A-4147-A177-3AD203B41FA5}">
                      <a16:colId xmlns:a16="http://schemas.microsoft.com/office/drawing/2014/main" val="1103999577"/>
                    </a:ext>
                  </a:extLst>
                </a:gridCol>
                <a:gridCol w="1185342">
                  <a:extLst>
                    <a:ext uri="{9D8B030D-6E8A-4147-A177-3AD203B41FA5}">
                      <a16:colId xmlns:a16="http://schemas.microsoft.com/office/drawing/2014/main" val="2224988923"/>
                    </a:ext>
                  </a:extLst>
                </a:gridCol>
                <a:gridCol w="1185342">
                  <a:extLst>
                    <a:ext uri="{9D8B030D-6E8A-4147-A177-3AD203B41FA5}">
                      <a16:colId xmlns:a16="http://schemas.microsoft.com/office/drawing/2014/main" val="634452814"/>
                    </a:ext>
                  </a:extLst>
                </a:gridCol>
              </a:tblGrid>
              <a:tr h="887812">
                <a:tc>
                  <a:txBody>
                    <a:bodyPr/>
                    <a:lstStyle/>
                    <a:p>
                      <a:r>
                        <a:rPr lang="en-NZ" sz="1400">
                          <a:latin typeface="+mn-lt"/>
                        </a:rPr>
                        <a:t>Date</a:t>
                      </a:r>
                    </a:p>
                  </a:txBody>
                  <a:tcPr/>
                </a:tc>
                <a:tc>
                  <a:txBody>
                    <a:bodyPr/>
                    <a:lstStyle/>
                    <a:p>
                      <a:r>
                        <a:rPr lang="en-NZ" sz="1400">
                          <a:latin typeface="+mn-lt"/>
                        </a:rPr>
                        <a:t>Question</a:t>
                      </a:r>
                    </a:p>
                  </a:txBody>
                  <a:tcPr/>
                </a:tc>
                <a:tc>
                  <a:txBody>
                    <a:bodyPr/>
                    <a:lstStyle/>
                    <a:p>
                      <a:r>
                        <a:rPr lang="en-NZ" sz="1400">
                          <a:latin typeface="+mn-lt"/>
                        </a:rPr>
                        <a:t>Answer</a:t>
                      </a:r>
                    </a:p>
                  </a:txBody>
                  <a:tcPr/>
                </a:tc>
                <a:tc>
                  <a:txBody>
                    <a:bodyPr/>
                    <a:lstStyle/>
                    <a:p>
                      <a:r>
                        <a:rPr lang="en-NZ" sz="1400">
                          <a:latin typeface="+mn-lt"/>
                        </a:rPr>
                        <a:t>Stakeholder </a:t>
                      </a:r>
                    </a:p>
                  </a:txBody>
                  <a:tcPr/>
                </a:tc>
                <a:tc>
                  <a:txBody>
                    <a:bodyPr/>
                    <a:lstStyle/>
                    <a:p>
                      <a:r>
                        <a:rPr lang="en-NZ" sz="1400">
                          <a:latin typeface="+mn-lt"/>
                        </a:rPr>
                        <a:t>Owner</a:t>
                      </a:r>
                    </a:p>
                  </a:txBody>
                  <a:tcPr/>
                </a:tc>
                <a:tc>
                  <a:txBody>
                    <a:bodyPr/>
                    <a:lstStyle/>
                    <a:p>
                      <a:r>
                        <a:rPr lang="en-NZ" sz="1400">
                          <a:latin typeface="+mn-lt"/>
                        </a:rPr>
                        <a:t>Approved by Assurance (Y/N)</a:t>
                      </a:r>
                    </a:p>
                  </a:txBody>
                  <a:tcPr/>
                </a:tc>
                <a:tc>
                  <a:txBody>
                    <a:bodyPr/>
                    <a:lstStyle/>
                    <a:p>
                      <a:r>
                        <a:rPr lang="en-NZ" sz="1400">
                          <a:latin typeface="+mn-lt"/>
                        </a:rPr>
                        <a:t>Approved by Comms (Y/N)</a:t>
                      </a:r>
                    </a:p>
                  </a:txBody>
                  <a:tcPr/>
                </a:tc>
                <a:tc>
                  <a:txBody>
                    <a:bodyPr/>
                    <a:lstStyle/>
                    <a:p>
                      <a:r>
                        <a:rPr lang="en-NZ" sz="1400">
                          <a:latin typeface="+mn-lt"/>
                        </a:rPr>
                        <a:t>Approved by Chair or SLT Sponsor (Y/N)</a:t>
                      </a:r>
                    </a:p>
                  </a:txBody>
                  <a:tcPr/>
                </a:tc>
                <a:extLst>
                  <a:ext uri="{0D108BD9-81ED-4DB2-BD59-A6C34878D82A}">
                    <a16:rowId xmlns:a16="http://schemas.microsoft.com/office/drawing/2014/main" val="2975076585"/>
                  </a:ext>
                </a:extLst>
              </a:tr>
              <a:tr h="1890180">
                <a:tc>
                  <a:txBody>
                    <a:bodyPr/>
                    <a:lstStyle/>
                    <a:p>
                      <a:pPr algn="l" rtl="0" fontAlgn="base"/>
                      <a:r>
                        <a:rPr lang="en-NZ" sz="1400" b="0" i="0">
                          <a:solidFill>
                            <a:srgbClr val="000000"/>
                          </a:solidFill>
                          <a:effectLst/>
                          <a:latin typeface="+mn-lt"/>
                        </a:rPr>
                        <a:t>24 Jan</a:t>
                      </a:r>
                    </a:p>
                  </a:txBody>
                  <a:tcPr/>
                </a:tc>
                <a:tc>
                  <a:txBody>
                    <a:bodyPr/>
                    <a:lstStyle/>
                    <a:p>
                      <a:pPr rtl="0"/>
                      <a:r>
                        <a:rPr lang="en-NZ" sz="1400" kern="1200">
                          <a:solidFill>
                            <a:schemeClr val="dk1"/>
                          </a:solidFill>
                          <a:effectLst/>
                          <a:latin typeface="+mn-lt"/>
                          <a:ea typeface="+mn-ea"/>
                          <a:cs typeface="+mn-cs"/>
                        </a:rPr>
                        <a:t>[11:08 am] Gerard </a:t>
                      </a:r>
                      <a:r>
                        <a:rPr lang="en-NZ" sz="1400" kern="1200" err="1">
                          <a:solidFill>
                            <a:schemeClr val="dk1"/>
                          </a:solidFill>
                          <a:effectLst/>
                          <a:latin typeface="+mn-lt"/>
                          <a:ea typeface="+mn-ea"/>
                          <a:cs typeface="+mn-cs"/>
                        </a:rPr>
                        <a:t>Demler</a:t>
                      </a:r>
                      <a:endParaRPr lang="en-NZ" sz="1400" kern="1200">
                        <a:solidFill>
                          <a:schemeClr val="dk1"/>
                        </a:solidFill>
                        <a:effectLst/>
                        <a:latin typeface="+mn-lt"/>
                        <a:ea typeface="+mn-ea"/>
                        <a:cs typeface="+mn-cs"/>
                      </a:endParaRPr>
                    </a:p>
                    <a:p>
                      <a:pPr rtl="0"/>
                      <a:r>
                        <a:rPr lang="en-NZ" sz="1400" kern="1200">
                          <a:solidFill>
                            <a:schemeClr val="dk1"/>
                          </a:solidFill>
                          <a:effectLst/>
                          <a:latin typeface="+mn-lt"/>
                          <a:ea typeface="+mn-ea"/>
                          <a:cs typeface="+mn-cs"/>
                        </a:rPr>
                        <a:t>Hi, it looks like the HVDC is reserve limited on Fri evening, can you please shed some light on why the limit is so low? Cheers</a:t>
                      </a:r>
                    </a:p>
                    <a:p>
                      <a:pPr algn="l" rtl="0" fontAlgn="base"/>
                      <a:endParaRPr lang="en-NZ" sz="1400" b="0" i="0">
                        <a:solidFill>
                          <a:srgbClr val="000000"/>
                        </a:solidFill>
                        <a:effectLst/>
                        <a:latin typeface="+mn-lt"/>
                      </a:endParaRPr>
                    </a:p>
                  </a:txBody>
                  <a:tcPr/>
                </a:tc>
                <a:tc>
                  <a:txBody>
                    <a:bodyPr/>
                    <a:lstStyle/>
                    <a:p>
                      <a:pPr algn="l" rtl="0" fontAlgn="auto"/>
                      <a:endParaRPr lang="en-NZ" sz="1400" b="0" i="0">
                        <a:solidFill>
                          <a:srgbClr val="000000"/>
                        </a:solidFill>
                        <a:effectLst/>
                        <a:latin typeface="+mn-lt"/>
                      </a:endParaRPr>
                    </a:p>
                  </a:txBody>
                  <a:tcPr/>
                </a:tc>
                <a:tc>
                  <a:txBody>
                    <a:bodyPr/>
                    <a:lstStyle/>
                    <a:p>
                      <a:pPr algn="l" rtl="0" fontAlgn="auto"/>
                      <a:r>
                        <a:rPr lang="en-NZ" sz="1400" kern="1200">
                          <a:solidFill>
                            <a:schemeClr val="dk1"/>
                          </a:solidFill>
                          <a:effectLst/>
                          <a:latin typeface="+mn-lt"/>
                          <a:ea typeface="+mn-ea"/>
                          <a:cs typeface="+mn-cs"/>
                        </a:rPr>
                        <a:t>Gerard </a:t>
                      </a:r>
                      <a:r>
                        <a:rPr lang="en-NZ" sz="1400" kern="1200" err="1">
                          <a:solidFill>
                            <a:schemeClr val="dk1"/>
                          </a:solidFill>
                          <a:effectLst/>
                          <a:latin typeface="+mn-lt"/>
                          <a:ea typeface="+mn-ea"/>
                          <a:cs typeface="+mn-cs"/>
                        </a:rPr>
                        <a:t>Demler</a:t>
                      </a:r>
                      <a:endParaRPr lang="en-NZ" sz="1400" b="0" i="0">
                        <a:solidFill>
                          <a:srgbClr val="000000"/>
                        </a:solidFill>
                        <a:effectLst/>
                        <a:latin typeface="+mn-lt"/>
                      </a:endParaRPr>
                    </a:p>
                  </a:txBody>
                  <a:tcPr/>
                </a:tc>
                <a:tc>
                  <a:txBody>
                    <a:bodyPr/>
                    <a:lstStyle/>
                    <a:p>
                      <a:pPr algn="l" rtl="0" fontAlgn="base"/>
                      <a:r>
                        <a:rPr lang="en-NZ" sz="1400" b="0" i="0">
                          <a:solidFill>
                            <a:srgbClr val="000000"/>
                          </a:solidFill>
                          <a:effectLst/>
                          <a:latin typeface="+mn-lt"/>
                        </a:rPr>
                        <a:t>Matt Hansen</a:t>
                      </a:r>
                    </a:p>
                  </a:txBody>
                  <a:tcPr/>
                </a:tc>
                <a:tc>
                  <a:txBody>
                    <a:bodyPr/>
                    <a:lstStyle/>
                    <a:p>
                      <a:pPr algn="l" rtl="0" fontAlgn="auto">
                        <a:buFont typeface="Arial" panose="020B0604020202020204" pitchFamily="34" charset="0"/>
                        <a:buChar char="•"/>
                      </a:pPr>
                      <a:endParaRPr lang="en-NZ" sz="1400" b="0" i="0">
                        <a:solidFill>
                          <a:srgbClr val="000000"/>
                        </a:solidFill>
                        <a:effectLst/>
                        <a:latin typeface="+mn-lt"/>
                      </a:endParaRPr>
                    </a:p>
                  </a:txBody>
                  <a:tcPr/>
                </a:tc>
                <a:tc>
                  <a:txBody>
                    <a:bodyPr/>
                    <a:lstStyle/>
                    <a:p>
                      <a:pPr marL="285750" indent="-285750">
                        <a:buFont typeface="Arial" panose="020B0604020202020204" pitchFamily="34" charset="0"/>
                        <a:buChar char="•"/>
                      </a:pPr>
                      <a:endParaRPr lang="en-NZ" sz="1400">
                        <a:latin typeface="+mn-lt"/>
                      </a:endParaRPr>
                    </a:p>
                  </a:txBody>
                  <a:tcPr/>
                </a:tc>
                <a:tc>
                  <a:txBody>
                    <a:bodyPr/>
                    <a:lstStyle/>
                    <a:p>
                      <a:pPr marL="0" indent="0">
                        <a:buFont typeface="Arial" panose="020B0604020202020204" pitchFamily="34" charset="0"/>
                        <a:buNone/>
                      </a:pPr>
                      <a:endParaRPr lang="en-NZ" sz="1400">
                        <a:latin typeface="+mn-lt"/>
                      </a:endParaRPr>
                    </a:p>
                  </a:txBody>
                  <a:tcPr/>
                </a:tc>
                <a:extLst>
                  <a:ext uri="{0D108BD9-81ED-4DB2-BD59-A6C34878D82A}">
                    <a16:rowId xmlns:a16="http://schemas.microsoft.com/office/drawing/2014/main" val="1260974499"/>
                  </a:ext>
                </a:extLst>
              </a:tr>
              <a:tr h="1116925">
                <a:tc>
                  <a:txBody>
                    <a:bodyPr/>
                    <a:lstStyle/>
                    <a:p>
                      <a:pPr algn="l" rtl="0" fontAlgn="base"/>
                      <a:r>
                        <a:rPr lang="en-NZ" sz="1400" b="0" i="0">
                          <a:solidFill>
                            <a:srgbClr val="000000"/>
                          </a:solidFill>
                          <a:effectLst/>
                          <a:latin typeface="+mn-lt"/>
                        </a:rPr>
                        <a:t>18 Apr</a:t>
                      </a:r>
                    </a:p>
                  </a:txBody>
                  <a:tcPr/>
                </a:tc>
                <a:tc>
                  <a:txBody>
                    <a:bodyPr/>
                    <a:lstStyle/>
                    <a:p>
                      <a:pPr algn="l" rtl="0" fontAlgn="base"/>
                      <a:r>
                        <a:rPr lang="en-NZ" sz="1400" b="0" i="0">
                          <a:solidFill>
                            <a:srgbClr val="000000"/>
                          </a:solidFill>
                          <a:effectLst/>
                          <a:latin typeface="+mn-lt"/>
                        </a:rPr>
                        <a:t>On that note - will new price sensitivity reports be inclusive of demand response load forecast?  </a:t>
                      </a:r>
                    </a:p>
                  </a:txBody>
                  <a:tcPr/>
                </a:tc>
                <a:tc>
                  <a:txBody>
                    <a:bodyPr/>
                    <a:lstStyle/>
                    <a:p>
                      <a:pPr algn="l" rtl="0" fontAlgn="auto"/>
                      <a:endParaRPr lang="en-NZ" sz="1400" b="0" i="0">
                        <a:solidFill>
                          <a:srgbClr val="000000"/>
                        </a:solidFill>
                        <a:effectLst/>
                        <a:latin typeface="+mn-lt"/>
                      </a:endParaRPr>
                    </a:p>
                  </a:txBody>
                  <a:tcPr/>
                </a:tc>
                <a:tc>
                  <a:txBody>
                    <a:bodyPr/>
                    <a:lstStyle/>
                    <a:p>
                      <a:pPr algn="l" rtl="0" fontAlgn="auto"/>
                      <a:r>
                        <a:rPr lang="en-NZ" sz="1400" b="0" i="0">
                          <a:solidFill>
                            <a:srgbClr val="000000"/>
                          </a:solidFill>
                          <a:effectLst/>
                          <a:latin typeface="+mn-lt"/>
                        </a:rPr>
                        <a:t>Raul </a:t>
                      </a:r>
                      <a:r>
                        <a:rPr lang="en-NZ" sz="1400" b="0" i="0" err="1">
                          <a:solidFill>
                            <a:srgbClr val="000000"/>
                          </a:solidFill>
                          <a:effectLst/>
                          <a:latin typeface="+mn-lt"/>
                        </a:rPr>
                        <a:t>Henao</a:t>
                      </a:r>
                      <a:endParaRPr lang="en-NZ" sz="1400" b="0" i="0">
                        <a:solidFill>
                          <a:srgbClr val="000000"/>
                        </a:solidFill>
                        <a:effectLst/>
                        <a:latin typeface="+mn-lt"/>
                      </a:endParaRPr>
                    </a:p>
                  </a:txBody>
                  <a:tcPr/>
                </a:tc>
                <a:tc>
                  <a:txBody>
                    <a:bodyPr/>
                    <a:lstStyle/>
                    <a:p>
                      <a:pPr algn="l" rtl="0" fontAlgn="base"/>
                      <a:r>
                        <a:rPr lang="en-NZ" sz="1400" b="0" i="0">
                          <a:solidFill>
                            <a:srgbClr val="000000"/>
                          </a:solidFill>
                          <a:effectLst/>
                          <a:latin typeface="+mn-lt"/>
                        </a:rPr>
                        <a:t>David Katz</a:t>
                      </a:r>
                    </a:p>
                  </a:txBody>
                  <a:tcPr/>
                </a:tc>
                <a:tc>
                  <a:txBody>
                    <a:bodyPr/>
                    <a:lstStyle/>
                    <a:p>
                      <a:pPr algn="l" rtl="0" fontAlgn="auto">
                        <a:buFont typeface="Arial" panose="020B0604020202020204" pitchFamily="34" charset="0"/>
                        <a:buChar char="•"/>
                      </a:pPr>
                      <a:endParaRPr lang="en-NZ" sz="1400" b="0" i="0">
                        <a:solidFill>
                          <a:srgbClr val="000000"/>
                        </a:solidFill>
                        <a:effectLst/>
                        <a:latin typeface="+mn-lt"/>
                      </a:endParaRPr>
                    </a:p>
                  </a:txBody>
                  <a:tcPr/>
                </a:tc>
                <a:tc>
                  <a:txBody>
                    <a:bodyPr/>
                    <a:lstStyle/>
                    <a:p>
                      <a:pPr marL="285750" indent="-285750">
                        <a:buFont typeface="Arial" panose="020B0604020202020204" pitchFamily="34" charset="0"/>
                        <a:buChar char="•"/>
                      </a:pPr>
                      <a:endParaRPr lang="en-NZ" sz="1400">
                        <a:latin typeface="+mn-lt"/>
                      </a:endParaRPr>
                    </a:p>
                  </a:txBody>
                  <a:tcPr/>
                </a:tc>
                <a:tc>
                  <a:txBody>
                    <a:bodyPr/>
                    <a:lstStyle/>
                    <a:p>
                      <a:pPr marL="285750" indent="-285750">
                        <a:buFont typeface="Arial" panose="020B0604020202020204" pitchFamily="34" charset="0"/>
                        <a:buChar char="•"/>
                      </a:pPr>
                      <a:endParaRPr lang="en-NZ" sz="1400">
                        <a:latin typeface="+mn-lt"/>
                      </a:endParaRPr>
                    </a:p>
                  </a:txBody>
                  <a:tcPr/>
                </a:tc>
                <a:extLst>
                  <a:ext uri="{0D108BD9-81ED-4DB2-BD59-A6C34878D82A}">
                    <a16:rowId xmlns:a16="http://schemas.microsoft.com/office/drawing/2014/main" val="594934695"/>
                  </a:ext>
                </a:extLst>
              </a:tr>
              <a:tr h="1116925">
                <a:tc>
                  <a:txBody>
                    <a:bodyPr/>
                    <a:lstStyle/>
                    <a:p>
                      <a:pPr algn="l" rtl="0" fontAlgn="base"/>
                      <a:r>
                        <a:rPr lang="en-NZ" sz="1400" b="0" i="0">
                          <a:solidFill>
                            <a:srgbClr val="000000"/>
                          </a:solidFill>
                          <a:effectLst/>
                          <a:latin typeface="+mn-lt"/>
                        </a:rPr>
                        <a:t>13 Jun</a:t>
                      </a:r>
                    </a:p>
                  </a:txBody>
                  <a:tcPr/>
                </a:tc>
                <a:tc>
                  <a:txBody>
                    <a:bodyPr/>
                    <a:lstStyle/>
                    <a:p>
                      <a:pPr algn="l" rtl="0" fontAlgn="base"/>
                      <a:r>
                        <a:rPr lang="en-NZ" sz="1400" b="0" i="0">
                          <a:solidFill>
                            <a:srgbClr val="000000"/>
                          </a:solidFill>
                          <a:effectLst/>
                          <a:latin typeface="+mn-lt"/>
                        </a:rPr>
                        <a:t>Are you planning to prepare a market insights or something similar on the high SI scarcity prices</a:t>
                      </a:r>
                    </a:p>
                  </a:txBody>
                  <a:tcPr/>
                </a:tc>
                <a:tc>
                  <a:txBody>
                    <a:bodyPr/>
                    <a:lstStyle/>
                    <a:p>
                      <a:pPr algn="l" rtl="0" fontAlgn="auto"/>
                      <a:endParaRPr lang="en-NZ" sz="1400" b="0" i="0">
                        <a:solidFill>
                          <a:srgbClr val="000000"/>
                        </a:solidFill>
                        <a:effectLst/>
                        <a:latin typeface="+mn-lt"/>
                      </a:endParaRPr>
                    </a:p>
                  </a:txBody>
                  <a:tcPr/>
                </a:tc>
                <a:tc>
                  <a:txBody>
                    <a:bodyPr/>
                    <a:lstStyle/>
                    <a:p>
                      <a:pPr algn="l" rtl="0" fontAlgn="auto"/>
                      <a:r>
                        <a:rPr lang="en-NZ" sz="1400" b="0" i="0">
                          <a:solidFill>
                            <a:srgbClr val="000000"/>
                          </a:solidFill>
                          <a:effectLst/>
                          <a:latin typeface="+mn-lt"/>
                        </a:rPr>
                        <a:t>Philip Wong Too</a:t>
                      </a:r>
                    </a:p>
                  </a:txBody>
                  <a:tcPr/>
                </a:tc>
                <a:tc>
                  <a:txBody>
                    <a:bodyPr/>
                    <a:lstStyle/>
                    <a:p>
                      <a:pPr algn="l" rtl="0" fontAlgn="base"/>
                      <a:r>
                        <a:rPr lang="en-NZ" sz="1400" b="0" i="0">
                          <a:solidFill>
                            <a:srgbClr val="000000"/>
                          </a:solidFill>
                          <a:effectLst/>
                          <a:latin typeface="+mn-lt"/>
                        </a:rPr>
                        <a:t>David Katz</a:t>
                      </a:r>
                    </a:p>
                  </a:txBody>
                  <a:tcPr/>
                </a:tc>
                <a:tc>
                  <a:txBody>
                    <a:bodyPr/>
                    <a:lstStyle/>
                    <a:p>
                      <a:pPr algn="l" rtl="0" fontAlgn="auto">
                        <a:buFont typeface="Arial" panose="020B0604020202020204" pitchFamily="34" charset="0"/>
                        <a:buChar char="•"/>
                      </a:pPr>
                      <a:endParaRPr lang="en-NZ" sz="1400" b="0" i="0">
                        <a:solidFill>
                          <a:srgbClr val="000000"/>
                        </a:solidFill>
                        <a:effectLst/>
                        <a:latin typeface="+mn-lt"/>
                      </a:endParaRPr>
                    </a:p>
                  </a:txBody>
                  <a:tcPr/>
                </a:tc>
                <a:tc>
                  <a:txBody>
                    <a:bodyPr/>
                    <a:lstStyle/>
                    <a:p>
                      <a:pPr marL="285750" indent="-285750">
                        <a:buFont typeface="Arial" panose="020B0604020202020204" pitchFamily="34" charset="0"/>
                        <a:buChar char="•"/>
                      </a:pPr>
                      <a:endParaRPr lang="en-NZ" sz="1400">
                        <a:latin typeface="+mn-lt"/>
                      </a:endParaRPr>
                    </a:p>
                  </a:txBody>
                  <a:tcPr/>
                </a:tc>
                <a:tc>
                  <a:txBody>
                    <a:bodyPr/>
                    <a:lstStyle/>
                    <a:p>
                      <a:pPr marL="285750" indent="-285750">
                        <a:buFont typeface="Arial" panose="020B0604020202020204" pitchFamily="34" charset="0"/>
                        <a:buChar char="•"/>
                      </a:pPr>
                      <a:endParaRPr lang="en-NZ" sz="1400">
                        <a:latin typeface="+mn-lt"/>
                      </a:endParaRPr>
                    </a:p>
                  </a:txBody>
                  <a:tcPr/>
                </a:tc>
                <a:extLst>
                  <a:ext uri="{0D108BD9-81ED-4DB2-BD59-A6C34878D82A}">
                    <a16:rowId xmlns:a16="http://schemas.microsoft.com/office/drawing/2014/main" val="3431753472"/>
                  </a:ext>
                </a:extLst>
              </a:tr>
            </a:tbl>
          </a:graphicData>
        </a:graphic>
      </p:graphicFrame>
      <p:sp>
        <p:nvSpPr>
          <p:cNvPr id="5" name="Rectangle 4">
            <a:extLst>
              <a:ext uri="{FF2B5EF4-FFF2-40B4-BE49-F238E27FC236}">
                <a16:creationId xmlns:a16="http://schemas.microsoft.com/office/drawing/2014/main" id="{46C0EC23-D5EC-4FB2-8F73-107DB07E298E}"/>
              </a:ext>
            </a:extLst>
          </p:cNvPr>
          <p:cNvSpPr/>
          <p:nvPr/>
        </p:nvSpPr>
        <p:spPr>
          <a:xfrm>
            <a:off x="9051479" y="224471"/>
            <a:ext cx="2174240" cy="649606"/>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solidFill>
                  <a:srgbClr val="FF0000"/>
                </a:solidFill>
              </a:rPr>
              <a:t>Internal only</a:t>
            </a:r>
          </a:p>
        </p:txBody>
      </p:sp>
      <p:sp>
        <p:nvSpPr>
          <p:cNvPr id="8" name="Rectangle 7">
            <a:extLst>
              <a:ext uri="{FF2B5EF4-FFF2-40B4-BE49-F238E27FC236}">
                <a16:creationId xmlns:a16="http://schemas.microsoft.com/office/drawing/2014/main" id="{79F8E625-863B-45C3-A054-D49EE1BF3B82}"/>
              </a:ext>
            </a:extLst>
          </p:cNvPr>
          <p:cNvSpPr/>
          <p:nvPr/>
        </p:nvSpPr>
        <p:spPr>
          <a:xfrm>
            <a:off x="838092" y="866382"/>
            <a:ext cx="9735874" cy="2312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solidFill>
                  <a:srgbClr val="FF0000"/>
                </a:solidFill>
              </a:rPr>
              <a:t>Tech Sec owns and manages this slide</a:t>
            </a:r>
          </a:p>
        </p:txBody>
      </p:sp>
    </p:spTree>
    <p:extLst>
      <p:ext uri="{BB962C8B-B14F-4D97-AF65-F5344CB8AC3E}">
        <p14:creationId xmlns:p14="http://schemas.microsoft.com/office/powerpoint/2010/main" val="663445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5BCF3C-5FB6-FD29-25EF-ED26A22B0444}"/>
              </a:ext>
            </a:extLst>
          </p:cNvPr>
          <p:cNvPicPr>
            <a:picLocks noChangeAspect="1"/>
          </p:cNvPicPr>
          <p:nvPr/>
        </p:nvPicPr>
        <p:blipFill>
          <a:blip r:embed="rId3"/>
          <a:stretch>
            <a:fillRect/>
          </a:stretch>
        </p:blipFill>
        <p:spPr>
          <a:xfrm>
            <a:off x="0" y="870684"/>
            <a:ext cx="12192000" cy="5710751"/>
          </a:xfrm>
          <a:prstGeom prst="rect">
            <a:avLst/>
          </a:prstGeom>
        </p:spPr>
      </p:pic>
      <p:sp>
        <p:nvSpPr>
          <p:cNvPr id="2" name="Title 1">
            <a:extLst>
              <a:ext uri="{FF2B5EF4-FFF2-40B4-BE49-F238E27FC236}">
                <a16:creationId xmlns:a16="http://schemas.microsoft.com/office/drawing/2014/main" id="{8E30F648-CABB-AD4A-97DD-C79928E0EFE9}"/>
              </a:ext>
            </a:extLst>
          </p:cNvPr>
          <p:cNvSpPr>
            <a:spLocks noGrp="1"/>
          </p:cNvSpPr>
          <p:nvPr>
            <p:ph type="ctrTitle"/>
          </p:nvPr>
        </p:nvSpPr>
        <p:spPr>
          <a:xfrm>
            <a:off x="666449" y="307642"/>
            <a:ext cx="7471712" cy="654482"/>
          </a:xfrm>
        </p:spPr>
        <p:txBody>
          <a:bodyPr>
            <a:normAutofit/>
          </a:bodyPr>
          <a:lstStyle/>
          <a:p>
            <a:r>
              <a:rPr lang="en-US" sz="3200">
                <a:solidFill>
                  <a:srgbClr val="00879E"/>
                </a:solidFill>
                <a:latin typeface="+mj-lt"/>
              </a:rPr>
              <a:t>Hydro storage by catchment</a:t>
            </a:r>
            <a:endParaRPr lang="en-US" sz="3200">
              <a:solidFill>
                <a:srgbClr val="FF0000"/>
              </a:solidFill>
              <a:latin typeface="+mj-lt"/>
              <a:ea typeface="Calibri"/>
              <a:cs typeface="Calibri"/>
            </a:endParaRPr>
          </a:p>
        </p:txBody>
      </p:sp>
    </p:spTree>
    <p:extLst>
      <p:ext uri="{BB962C8B-B14F-4D97-AF65-F5344CB8AC3E}">
        <p14:creationId xmlns:p14="http://schemas.microsoft.com/office/powerpoint/2010/main" val="2032843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5D2DB4-CC1E-60A7-3510-28A9C4263A95}"/>
              </a:ext>
            </a:extLst>
          </p:cNvPr>
          <p:cNvPicPr>
            <a:picLocks noChangeAspect="1"/>
          </p:cNvPicPr>
          <p:nvPr/>
        </p:nvPicPr>
        <p:blipFill>
          <a:blip r:embed="rId3"/>
          <a:stretch>
            <a:fillRect/>
          </a:stretch>
        </p:blipFill>
        <p:spPr>
          <a:xfrm>
            <a:off x="55456" y="1025336"/>
            <a:ext cx="12136544" cy="5325218"/>
          </a:xfrm>
          <a:prstGeom prst="rect">
            <a:avLst/>
          </a:prstGeom>
        </p:spPr>
      </p:pic>
      <p:sp>
        <p:nvSpPr>
          <p:cNvPr id="6" name="Rectangle 5">
            <a:extLst>
              <a:ext uri="{FF2B5EF4-FFF2-40B4-BE49-F238E27FC236}">
                <a16:creationId xmlns:a16="http://schemas.microsoft.com/office/drawing/2014/main" id="{30D587CE-B244-3D09-CBC8-1F2475892E14}"/>
              </a:ext>
            </a:extLst>
          </p:cNvPr>
          <p:cNvSpPr/>
          <p:nvPr/>
        </p:nvSpPr>
        <p:spPr>
          <a:xfrm>
            <a:off x="624770" y="905673"/>
            <a:ext cx="9021648" cy="2308324"/>
          </a:xfrm>
          <a:prstGeom prst="rect">
            <a:avLst/>
          </a:prstGeom>
        </p:spPr>
        <p:txBody>
          <a:bodyPr wrap="square" lIns="91440" tIns="45720" rIns="91440" bIns="45720" anchor="t">
            <a:noAutofit/>
          </a:bodyPr>
          <a:lstStyle/>
          <a:p>
            <a:pPr marL="342900" indent="-342900">
              <a:buFont typeface="Arial" panose="020B0604020202020204" pitchFamily="34" charset="0"/>
              <a:buChar char="•"/>
            </a:pPr>
            <a:endParaRPr lang="en-NZ" sz="1400">
              <a:latin typeface="Segoe UI" panose="020B0502040204020203" pitchFamily="34" charset="0"/>
              <a:cs typeface="Segoe UI" panose="020B0502040204020203" pitchFamily="34" charset="0"/>
            </a:endParaRPr>
          </a:p>
        </p:txBody>
      </p:sp>
      <p:sp>
        <p:nvSpPr>
          <p:cNvPr id="2" name="Title 2">
            <a:extLst>
              <a:ext uri="{FF2B5EF4-FFF2-40B4-BE49-F238E27FC236}">
                <a16:creationId xmlns:a16="http://schemas.microsoft.com/office/drawing/2014/main" id="{A381AA76-ABCE-B09D-53E2-6251742A48E5}"/>
              </a:ext>
            </a:extLst>
          </p:cNvPr>
          <p:cNvSpPr txBox="1">
            <a:spLocks/>
          </p:cNvSpPr>
          <p:nvPr/>
        </p:nvSpPr>
        <p:spPr>
          <a:xfrm>
            <a:off x="326708" y="305388"/>
            <a:ext cx="4633220" cy="5159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chemeClr val="tx1"/>
                </a:solidFill>
                <a:latin typeface="+mn-lt"/>
                <a:ea typeface="+mj-ea"/>
                <a:cs typeface="+mj-cs"/>
              </a:defRPr>
            </a:lvl1pPr>
          </a:lstStyle>
          <a:p>
            <a:r>
              <a:rPr lang="en-US" sz="3200">
                <a:solidFill>
                  <a:srgbClr val="00879E"/>
                </a:solidFill>
                <a:latin typeface="+mj-lt"/>
              </a:rPr>
              <a:t>Generation mix</a:t>
            </a:r>
          </a:p>
        </p:txBody>
      </p:sp>
      <p:sp>
        <p:nvSpPr>
          <p:cNvPr id="7" name="Content Placeholder 1">
            <a:extLst>
              <a:ext uri="{FF2B5EF4-FFF2-40B4-BE49-F238E27FC236}">
                <a16:creationId xmlns:a16="http://schemas.microsoft.com/office/drawing/2014/main" id="{DAC66C44-1A21-9FBE-EB46-A9A4CA7E805A}"/>
              </a:ext>
            </a:extLst>
          </p:cNvPr>
          <p:cNvSpPr txBox="1">
            <a:spLocks/>
          </p:cNvSpPr>
          <p:nvPr/>
        </p:nvSpPr>
        <p:spPr>
          <a:xfrm>
            <a:off x="134836" y="1092899"/>
            <a:ext cx="5132108" cy="3126805"/>
          </a:xfrm>
          <a:prstGeom prst="rect">
            <a:avLst/>
          </a:prstGeom>
        </p:spPr>
        <p:txBody>
          <a:bodyPr vert="horz" lIns="91440" tIns="45720" rIns="91440" bIns="45720" rtlCol="0" anchor="t">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NZ" sz="1100" b="0" i="0" kern="1200" smtClean="0">
                <a:solidFill>
                  <a:srgbClr val="44585F"/>
                </a:solidFill>
                <a:effectLst/>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59410" lvl="1" indent="-342900" algn="l">
              <a:lnSpc>
                <a:spcPct val="100000"/>
              </a:lnSpc>
              <a:spcBef>
                <a:spcPts val="600"/>
              </a:spcBef>
              <a:spcAft>
                <a:spcPts val="600"/>
              </a:spcAft>
              <a:buFont typeface="Arial" panose="020B0604020202020204" pitchFamily="34" charset="0"/>
              <a:buChar char="•"/>
            </a:pPr>
            <a:endParaRPr lang="en-NZ" sz="1800">
              <a:solidFill>
                <a:srgbClr val="FF0000"/>
              </a:solidFill>
              <a:latin typeface="+mn-lt"/>
            </a:endParaRPr>
          </a:p>
        </p:txBody>
      </p:sp>
      <p:sp>
        <p:nvSpPr>
          <p:cNvPr id="5" name="TextBox 4">
            <a:extLst>
              <a:ext uri="{FF2B5EF4-FFF2-40B4-BE49-F238E27FC236}">
                <a16:creationId xmlns:a16="http://schemas.microsoft.com/office/drawing/2014/main" id="{D1BE4885-EC2F-3AB5-4D3D-B429F01ADA04}"/>
              </a:ext>
            </a:extLst>
          </p:cNvPr>
          <p:cNvSpPr txBox="1"/>
          <p:nvPr/>
        </p:nvSpPr>
        <p:spPr>
          <a:xfrm>
            <a:off x="134836" y="1167282"/>
            <a:ext cx="5644172" cy="1938992"/>
          </a:xfrm>
          <a:prstGeom prst="rect">
            <a:avLst/>
          </a:prstGeom>
          <a:noFill/>
        </p:spPr>
        <p:txBody>
          <a:bodyPr wrap="square">
            <a:spAutoFit/>
          </a:bodyPr>
          <a:lstStyle/>
          <a:p>
            <a:pPr marL="359410" lvl="1" indent="-342900" algn="l">
              <a:lnSpc>
                <a:spcPct val="100000"/>
              </a:lnSpc>
              <a:spcBef>
                <a:spcPts val="600"/>
              </a:spcBef>
              <a:spcAft>
                <a:spcPts val="600"/>
              </a:spcAft>
              <a:buFont typeface="Arial" panose="020B0604020202020204" pitchFamily="34" charset="0"/>
              <a:buChar char="•"/>
            </a:pPr>
            <a:r>
              <a:rPr lang="en-NZ"/>
              <a:t>Hy</a:t>
            </a:r>
            <a:r>
              <a:rPr lang="en-NZ" sz="1800">
                <a:latin typeface="+mn-lt"/>
              </a:rPr>
              <a:t>dro generation share above average at 59%.</a:t>
            </a:r>
          </a:p>
          <a:p>
            <a:pPr marL="359410" lvl="1" indent="-342900" algn="l">
              <a:lnSpc>
                <a:spcPct val="100000"/>
              </a:lnSpc>
              <a:spcBef>
                <a:spcPts val="600"/>
              </a:spcBef>
              <a:spcAft>
                <a:spcPts val="600"/>
              </a:spcAft>
              <a:buFont typeface="Arial" panose="020B0604020202020204" pitchFamily="34" charset="0"/>
              <a:buChar char="•"/>
            </a:pPr>
            <a:r>
              <a:rPr lang="en-NZ" sz="1800">
                <a:latin typeface="+mn-lt"/>
              </a:rPr>
              <a:t>Wind generation above average at 16%</a:t>
            </a:r>
          </a:p>
          <a:p>
            <a:pPr marL="359410" lvl="1" indent="-342900" algn="l">
              <a:lnSpc>
                <a:spcPct val="100000"/>
              </a:lnSpc>
              <a:spcBef>
                <a:spcPts val="600"/>
              </a:spcBef>
              <a:spcAft>
                <a:spcPts val="600"/>
              </a:spcAft>
              <a:buFont typeface="Arial" panose="020B0604020202020204" pitchFamily="34" charset="0"/>
              <a:buChar char="•"/>
            </a:pPr>
            <a:r>
              <a:rPr lang="en-NZ" sz="1800">
                <a:latin typeface="+mn-lt"/>
              </a:rPr>
              <a:t>Thermal declined to just 1% </a:t>
            </a:r>
          </a:p>
          <a:p>
            <a:pPr marL="359410" lvl="1" indent="-342900" algn="l">
              <a:lnSpc>
                <a:spcPct val="100000"/>
              </a:lnSpc>
              <a:spcBef>
                <a:spcPts val="600"/>
              </a:spcBef>
              <a:spcAft>
                <a:spcPts val="600"/>
              </a:spcAft>
              <a:buFont typeface="Arial" panose="020B0604020202020204" pitchFamily="34" charset="0"/>
              <a:buChar char="•"/>
            </a:pPr>
            <a:r>
              <a:rPr lang="en-NZ">
                <a:ea typeface="Calibri"/>
                <a:cs typeface="Calibri"/>
              </a:rPr>
              <a:t>Geothermal slightly below average at 22% with planned outages</a:t>
            </a:r>
            <a:endParaRPr lang="en-NZ" sz="1800">
              <a:latin typeface="+mn-lt"/>
              <a:ea typeface="Calibri"/>
              <a:cs typeface="Calibri"/>
            </a:endParaRPr>
          </a:p>
        </p:txBody>
      </p:sp>
    </p:spTree>
    <p:extLst>
      <p:ext uri="{BB962C8B-B14F-4D97-AF65-F5344CB8AC3E}">
        <p14:creationId xmlns:p14="http://schemas.microsoft.com/office/powerpoint/2010/main" val="42770553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C9EF7E-FD3C-9032-235A-FBEDC31E3192}"/>
              </a:ext>
            </a:extLst>
          </p:cNvPr>
          <p:cNvPicPr>
            <a:picLocks noChangeAspect="1"/>
          </p:cNvPicPr>
          <p:nvPr/>
        </p:nvPicPr>
        <p:blipFill>
          <a:blip r:embed="rId3"/>
          <a:stretch>
            <a:fillRect/>
          </a:stretch>
        </p:blipFill>
        <p:spPr>
          <a:xfrm>
            <a:off x="437359" y="2083538"/>
            <a:ext cx="11317279" cy="3953427"/>
          </a:xfrm>
          <a:prstGeom prst="rect">
            <a:avLst/>
          </a:prstGeom>
        </p:spPr>
      </p:pic>
      <p:sp>
        <p:nvSpPr>
          <p:cNvPr id="5" name="Title 2">
            <a:extLst>
              <a:ext uri="{FF2B5EF4-FFF2-40B4-BE49-F238E27FC236}">
                <a16:creationId xmlns:a16="http://schemas.microsoft.com/office/drawing/2014/main" id="{C238E6A1-04B7-8BFD-4948-D08E50A69489}"/>
              </a:ext>
            </a:extLst>
          </p:cNvPr>
          <p:cNvSpPr txBox="1">
            <a:spLocks/>
          </p:cNvSpPr>
          <p:nvPr/>
        </p:nvSpPr>
        <p:spPr>
          <a:xfrm>
            <a:off x="299193" y="457137"/>
            <a:ext cx="9562993" cy="5159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00879E"/>
                </a:solidFill>
              </a:rPr>
              <a:t>Demand</a:t>
            </a:r>
          </a:p>
        </p:txBody>
      </p:sp>
      <p:sp>
        <p:nvSpPr>
          <p:cNvPr id="11" name="Rectangle 10">
            <a:extLst>
              <a:ext uri="{FF2B5EF4-FFF2-40B4-BE49-F238E27FC236}">
                <a16:creationId xmlns:a16="http://schemas.microsoft.com/office/drawing/2014/main" id="{A763AB72-E9C2-DED2-9621-D9B50ED38370}"/>
              </a:ext>
            </a:extLst>
          </p:cNvPr>
          <p:cNvSpPr/>
          <p:nvPr/>
        </p:nvSpPr>
        <p:spPr>
          <a:xfrm>
            <a:off x="459785" y="973122"/>
            <a:ext cx="11272430" cy="1412836"/>
          </a:xfrm>
          <a:prstGeom prst="rect">
            <a:avLst/>
          </a:prstGeom>
        </p:spPr>
        <p:txBody>
          <a:bodyPr wrap="square" lIns="91440" tIns="45720" rIns="91440" bIns="45720" anchor="t">
            <a:noAutofit/>
          </a:bodyPr>
          <a:lstStyle/>
          <a:p>
            <a:pPr marL="285750" indent="-285750">
              <a:spcBef>
                <a:spcPts val="600"/>
              </a:spcBef>
              <a:spcAft>
                <a:spcPts val="600"/>
              </a:spcAft>
              <a:buFont typeface="Arial" panose="020B0604020202020204" pitchFamily="34" charset="0"/>
              <a:buChar char="•"/>
            </a:pPr>
            <a:r>
              <a:rPr lang="en-NZ">
                <a:cs typeface="Segoe UI"/>
              </a:rPr>
              <a:t>Declining demand with warmer weather and daylight savings</a:t>
            </a:r>
          </a:p>
          <a:p>
            <a:pPr marL="285750" indent="-285750">
              <a:spcBef>
                <a:spcPts val="600"/>
              </a:spcBef>
              <a:spcAft>
                <a:spcPts val="600"/>
              </a:spcAft>
              <a:buFont typeface="Arial" panose="020B0604020202020204" pitchFamily="34" charset="0"/>
              <a:buChar char="•"/>
            </a:pPr>
            <a:r>
              <a:rPr lang="en-NZ">
                <a:cs typeface="Segoe UI"/>
              </a:rPr>
              <a:t>750 GWh last week, and 778 GWh the week before</a:t>
            </a:r>
          </a:p>
        </p:txBody>
      </p:sp>
    </p:spTree>
    <p:extLst>
      <p:ext uri="{BB962C8B-B14F-4D97-AF65-F5344CB8AC3E}">
        <p14:creationId xmlns:p14="http://schemas.microsoft.com/office/powerpoint/2010/main" val="22007749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07F37-7174-2FB3-402D-4C552DE12745}"/>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F90EA6C-9236-C9B3-9CD5-246E6909A565}"/>
              </a:ext>
            </a:extLst>
          </p:cNvPr>
          <p:cNvSpPr txBox="1">
            <a:spLocks/>
          </p:cNvSpPr>
          <p:nvPr/>
        </p:nvSpPr>
        <p:spPr>
          <a:xfrm>
            <a:off x="563491" y="453938"/>
            <a:ext cx="9562993" cy="5159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00879E"/>
                </a:solidFill>
              </a:rPr>
              <a:t>Pricing</a:t>
            </a:r>
          </a:p>
        </p:txBody>
      </p:sp>
      <p:sp>
        <p:nvSpPr>
          <p:cNvPr id="11" name="Rectangle 10">
            <a:extLst>
              <a:ext uri="{FF2B5EF4-FFF2-40B4-BE49-F238E27FC236}">
                <a16:creationId xmlns:a16="http://schemas.microsoft.com/office/drawing/2014/main" id="{66AD2FE5-8D43-DB7F-59C8-EEBB404CBB51}"/>
              </a:ext>
            </a:extLst>
          </p:cNvPr>
          <p:cNvSpPr/>
          <p:nvPr/>
        </p:nvSpPr>
        <p:spPr>
          <a:xfrm>
            <a:off x="294694" y="1473797"/>
            <a:ext cx="3179990" cy="2947127"/>
          </a:xfrm>
          <a:prstGeom prst="rect">
            <a:avLst/>
          </a:prstGeom>
        </p:spPr>
        <p:txBody>
          <a:bodyPr wrap="square" lIns="91440" tIns="45720" rIns="91440" bIns="45720" anchor="t">
            <a:noAutofit/>
          </a:bodyPr>
          <a:lstStyle/>
          <a:p>
            <a:pPr marL="285750" indent="-285750">
              <a:spcBef>
                <a:spcPts val="600"/>
              </a:spcBef>
              <a:spcAft>
                <a:spcPts val="600"/>
              </a:spcAft>
              <a:buFont typeface="Arial" panose="020B0604020202020204" pitchFamily="34" charset="0"/>
              <a:buChar char="•"/>
            </a:pPr>
            <a:endParaRPr lang="en-NZ">
              <a:cs typeface="Segoe UI"/>
            </a:endParaRPr>
          </a:p>
        </p:txBody>
      </p:sp>
      <p:sp>
        <p:nvSpPr>
          <p:cNvPr id="4" name="TextBox 3">
            <a:extLst>
              <a:ext uri="{FF2B5EF4-FFF2-40B4-BE49-F238E27FC236}">
                <a16:creationId xmlns:a16="http://schemas.microsoft.com/office/drawing/2014/main" id="{1867C1B3-880D-B6EF-F714-D4D92EAAD32D}"/>
              </a:ext>
            </a:extLst>
          </p:cNvPr>
          <p:cNvSpPr txBox="1"/>
          <p:nvPr/>
        </p:nvSpPr>
        <p:spPr>
          <a:xfrm>
            <a:off x="294694" y="1324047"/>
            <a:ext cx="2658817" cy="2616101"/>
          </a:xfrm>
          <a:prstGeom prst="rect">
            <a:avLst/>
          </a:prstGeom>
          <a:noFill/>
        </p:spPr>
        <p:txBody>
          <a:bodyPr wrap="square">
            <a:spAutoFit/>
          </a:bodyPr>
          <a:lstStyle/>
          <a:p>
            <a:pPr marL="285750" indent="-285750">
              <a:spcBef>
                <a:spcPts val="600"/>
              </a:spcBef>
              <a:spcAft>
                <a:spcPts val="600"/>
              </a:spcAft>
              <a:buFont typeface="Arial" panose="020B0604020202020204" pitchFamily="34" charset="0"/>
              <a:buChar char="•"/>
            </a:pPr>
            <a:r>
              <a:rPr lang="en-NZ">
                <a:cs typeface="Segoe UI"/>
              </a:rPr>
              <a:t>Average Ōtāhuhu price was $34/MWh last week, and $65/MWh the week prior</a:t>
            </a:r>
          </a:p>
          <a:p>
            <a:pPr marL="285750" indent="-285750">
              <a:spcBef>
                <a:spcPts val="600"/>
              </a:spcBef>
              <a:spcAft>
                <a:spcPts val="600"/>
              </a:spcAft>
              <a:buFont typeface="Arial" panose="020B0604020202020204" pitchFamily="34" charset="0"/>
              <a:buChar char="•"/>
            </a:pPr>
            <a:r>
              <a:rPr lang="en-US">
                <a:cs typeface="Segoe UI"/>
              </a:rPr>
              <a:t>Peak of $1193/MWh at </a:t>
            </a:r>
            <a:r>
              <a:rPr lang="en-NZ">
                <a:cs typeface="Segoe UI"/>
              </a:rPr>
              <a:t>Ōtāhuhu</a:t>
            </a:r>
            <a:r>
              <a:rPr lang="en-US">
                <a:cs typeface="Segoe UI"/>
              </a:rPr>
              <a:t>, 8am on Monday 6 October</a:t>
            </a:r>
          </a:p>
          <a:p>
            <a:pPr marL="285750" indent="-285750">
              <a:spcBef>
                <a:spcPts val="600"/>
              </a:spcBef>
              <a:spcAft>
                <a:spcPts val="600"/>
              </a:spcAft>
              <a:buFont typeface="Arial" panose="020B0604020202020204" pitchFamily="34" charset="0"/>
              <a:buChar char="•"/>
            </a:pPr>
            <a:r>
              <a:rPr lang="en-US">
                <a:cs typeface="Segoe UI"/>
              </a:rPr>
              <a:t>Volatile prices</a:t>
            </a:r>
            <a:endParaRPr lang="en-NZ">
              <a:cs typeface="Segoe UI"/>
            </a:endParaRPr>
          </a:p>
        </p:txBody>
      </p:sp>
      <p:pic>
        <p:nvPicPr>
          <p:cNvPr id="6" name="Picture 5">
            <a:extLst>
              <a:ext uri="{FF2B5EF4-FFF2-40B4-BE49-F238E27FC236}">
                <a16:creationId xmlns:a16="http://schemas.microsoft.com/office/drawing/2014/main" id="{8B105699-3390-7F12-C668-88492FABBDA8}"/>
              </a:ext>
            </a:extLst>
          </p:cNvPr>
          <p:cNvPicPr>
            <a:picLocks noChangeAspect="1"/>
          </p:cNvPicPr>
          <p:nvPr/>
        </p:nvPicPr>
        <p:blipFill>
          <a:blip r:embed="rId3"/>
          <a:stretch>
            <a:fillRect/>
          </a:stretch>
        </p:blipFill>
        <p:spPr>
          <a:xfrm>
            <a:off x="2953511" y="1113915"/>
            <a:ext cx="9148499" cy="4630170"/>
          </a:xfrm>
          <a:prstGeom prst="rect">
            <a:avLst/>
          </a:prstGeom>
        </p:spPr>
      </p:pic>
    </p:spTree>
    <p:extLst>
      <p:ext uri="{BB962C8B-B14F-4D97-AF65-F5344CB8AC3E}">
        <p14:creationId xmlns:p14="http://schemas.microsoft.com/office/powerpoint/2010/main" val="39189324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1_Transpower_Powerpoint Template" id="{580932DA-F139-44F9-9260-1507C12C95AC}" vid="{2A43210D-F43A-4D28-A3F3-E720FEADC8BB}"/>
    </a:ext>
  </a:extLst>
</a:theme>
</file>

<file path=ppt/theme/theme2.xml><?xml version="1.0" encoding="utf-8"?>
<a:theme xmlns:a="http://schemas.openxmlformats.org/drawingml/2006/main" name="1_Office Theme">
  <a:themeElements>
    <a:clrScheme name="Transpower Colours">
      <a:dk1>
        <a:srgbClr val="414041"/>
      </a:dk1>
      <a:lt1>
        <a:srgbClr val="FFFFFF"/>
      </a:lt1>
      <a:dk2>
        <a:srgbClr val="193E69"/>
      </a:dk2>
      <a:lt2>
        <a:srgbClr val="F0F0F0"/>
      </a:lt2>
      <a:accent1>
        <a:srgbClr val="00AEEF"/>
      </a:accent1>
      <a:accent2>
        <a:srgbClr val="49636F"/>
      </a:accent2>
      <a:accent3>
        <a:srgbClr val="9ACA3C"/>
      </a:accent3>
      <a:accent4>
        <a:srgbClr val="969FA7"/>
      </a:accent4>
      <a:accent5>
        <a:srgbClr val="BE934F"/>
      </a:accent5>
      <a:accent6>
        <a:srgbClr val="038347"/>
      </a:accent6>
      <a:hlink>
        <a:srgbClr val="9C2036"/>
      </a:hlink>
      <a:folHlink>
        <a:srgbClr val="F8D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anspower PowerPoint Template.potx" id="{1BBE4CDF-C3CD-4985-9012-2161C1A5CE4D}" vid="{FE6F134C-A485-4111-828C-13A2D08D04F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35C7CA1B0BEA546A0F0D118A56B9EA9" ma:contentTypeVersion="15" ma:contentTypeDescription="Create a new document." ma:contentTypeScope="" ma:versionID="6c09b75f64ce0b4a9612728f99a25ebb">
  <xsd:schema xmlns:xsd="http://www.w3.org/2001/XMLSchema" xmlns:xs="http://www.w3.org/2001/XMLSchema" xmlns:p="http://schemas.microsoft.com/office/2006/metadata/properties" xmlns:ns2="00f81c9c-2d72-4c89-8156-44e11fd878d4" xmlns:ns3="a92fa4c0-bbdc-4e19-b809-c27319b8ae15" xmlns:ns4="fd09b04b-c448-408d-b1d4-c0058ac8627f" xmlns:ns5="1f95069b-0517-448f-ad8a-5edd2fd38221" targetNamespace="http://schemas.microsoft.com/office/2006/metadata/properties" ma:root="true" ma:fieldsID="dafb9748f36ade74c8550acf92f96a3b" ns2:_="" ns3:_="" ns4:_="" ns5:_="">
    <xsd:import namespace="00f81c9c-2d72-4c89-8156-44e11fd878d4"/>
    <xsd:import namespace="a92fa4c0-bbdc-4e19-b809-c27319b8ae15"/>
    <xsd:import namespace="fd09b04b-c448-408d-b1d4-c0058ac8627f"/>
    <xsd:import namespace="1f95069b-0517-448f-ad8a-5edd2fd38221"/>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EventDate" minOccurs="0"/>
                <xsd:element ref="ns3:Engagement_x0020_Type" minOccurs="0"/>
                <xsd:element ref="ns3:MediaServiceDateTaken" minOccurs="0"/>
                <xsd:element ref="ns3:MediaLengthInSeconds" minOccurs="0"/>
                <xsd:element ref="ns3:MediaServiceObjectDetectorVersions" minOccurs="0"/>
                <xsd:element ref="ns4:SharedWithUsers" minOccurs="0"/>
                <xsd:element ref="ns4:SharedWithDetails" minOccurs="0"/>
                <xsd:element ref="ns3:MediaServiceSearchProperties" minOccurs="0"/>
                <xsd:element ref="ns3:pe3ed57948704cc8acf00da9fc8e0165" minOccurs="0"/>
                <xsd:element ref="ns5:TaxCatchAll" minOccurs="0"/>
                <xsd:element ref="ns3:InternalEngagementwit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f81c9c-2d72-4c89-8156-44e11fd878d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a92fa4c0-bbdc-4e19-b809-c27319b8ae1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EventDate" ma:index="13" nillable="true" ma:displayName="Event Date" ma:format="DateOnly" ma:internalName="EventDate">
      <xsd:simpleType>
        <xsd:restriction base="dms:DateTime"/>
      </xsd:simpleType>
    </xsd:element>
    <xsd:element name="Engagement_x0020_Type" ma:index="14" nillable="true" ma:displayName="Engagement Type" ma:format="Dropdown" ma:internalName="Engagement_x0020_Type">
      <xsd:simpleType>
        <xsd:restriction base="dms:Choice">
          <xsd:enumeration value="Fortnightly Industry Forum"/>
          <xsd:enumeration value="HVDC stakeholder engagement"/>
          <xsd:enumeration value="Minister Briefing"/>
        </xsd:restrictio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pe3ed57948704cc8acf00da9fc8e0165" ma:index="22" nillable="true" ma:taxonomy="true" ma:internalName="pe3ed57948704cc8acf00da9fc8e0165" ma:taxonomyFieldName="Engagementwith" ma:displayName="External Engagement with" ma:readOnly="false" ma:default="" ma:fieldId="{9e3ed579-4870-4cc8-acf0-0da9fc8e0165}" ma:sspId="2ca6c86c-ba96-478e-a67e-645d2d4c5aff" ma:termSetId="33015d71-1ac8-46fb-b1e2-ac04c62da6e6" ma:anchorId="00000000-0000-0000-0000-000000000000" ma:open="false" ma:isKeyword="false">
      <xsd:complexType>
        <xsd:sequence>
          <xsd:element ref="pc:Terms" minOccurs="0" maxOccurs="1"/>
        </xsd:sequence>
      </xsd:complexType>
    </xsd:element>
    <xsd:element name="InternalEngagementwith" ma:index="24" nillable="true" ma:displayName="Internal Engagement with" ma:default="Grid Owner" ma:format="Dropdown" ma:internalName="InternalEngagementwith">
      <xsd:simpleType>
        <xsd:restriction base="dms:Choice">
          <xsd:enumeration value="Grid Owner"/>
          <xsd:enumeration value="CEO"/>
        </xsd:restriction>
      </xsd:simpleType>
    </xsd:element>
  </xsd:schema>
  <xsd:schema xmlns:xsd="http://www.w3.org/2001/XMLSchema" xmlns:xs="http://www.w3.org/2001/XMLSchema" xmlns:dms="http://schemas.microsoft.com/office/2006/documentManagement/types" xmlns:pc="http://schemas.microsoft.com/office/infopath/2007/PartnerControls" targetNamespace="fd09b04b-c448-408d-b1d4-c0058ac8627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f95069b-0517-448f-ad8a-5edd2fd38221"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f00a780a-1ec3-4408-a46b-b63adcd8491a}" ma:internalName="TaxCatchAll" ma:showField="CatchAllData" ma:web="00f81c9c-2d72-4c89-8156-44e11fd878d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MediaServiceFastMetadata xmlns="a92fa4c0-bbdc-4e19-b809-c27319b8ae15" xsi:nil="true"/>
    <MediaServiceMetadata xmlns="a92fa4c0-bbdc-4e19-b809-c27319b8ae15" xsi:nil="true"/>
    <Engagement_x0020_Type xmlns="a92fa4c0-bbdc-4e19-b809-c27319b8ae15">Fortnightly Industry Forum</Engagement_x0020_Type>
    <EventDate xmlns="a92fa4c0-bbdc-4e19-b809-c27319b8ae15">2024-02-12T11:00:00+00:00</EventDate>
    <_dlc_DocId xmlns="00f81c9c-2d72-4c89-8156-44e11fd878d4">so032-1730006646-180</_dlc_DocId>
    <_dlc_DocIdUrl xmlns="00f81c9c-2d72-4c89-8156-44e11fd878d4">
      <Url>https://transpowernz.sharepoint.com/sites/so32/_layouts/15/DocIdRedir.aspx?ID=so032-1730006646-180</Url>
      <Description>so032-1730006646-180</Description>
    </_dlc_DocIdUrl>
    <SharedWithUsers xmlns="fd09b04b-c448-408d-b1d4-c0058ac8627f">
      <UserInfo>
        <DisplayName>Mao Reyes</DisplayName>
        <AccountId>154</AccountId>
        <AccountType/>
      </UserInfo>
      <UserInfo>
        <DisplayName>David Katz</DisplayName>
        <AccountId>26</AccountId>
        <AccountType/>
      </UserInfo>
    </SharedWithUsers>
    <TaxCatchAll xmlns="1f95069b-0517-448f-ad8a-5edd2fd38221" xsi:nil="true"/>
    <InternalEngagementwith xmlns="a92fa4c0-bbdc-4e19-b809-c27319b8ae15">Grid Owner</InternalEngagementwith>
    <pe3ed57948704cc8acf00da9fc8e0165 xmlns="a92fa4c0-bbdc-4e19-b809-c27319b8ae15">
      <Terms xmlns="http://schemas.microsoft.com/office/infopath/2007/PartnerControls"/>
    </pe3ed57948704cc8acf00da9fc8e0165>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7162E25-AF86-48C9-830C-F05F3D812528}">
  <ds:schemaRefs>
    <ds:schemaRef ds:uri="00f81c9c-2d72-4c89-8156-44e11fd878d4"/>
    <ds:schemaRef ds:uri="1f95069b-0517-448f-ad8a-5edd2fd38221"/>
    <ds:schemaRef ds:uri="a92fa4c0-bbdc-4e19-b809-c27319b8ae15"/>
    <ds:schemaRef ds:uri="fd09b04b-c448-408d-b1d4-c0058ac8627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E847137-49CA-4FA6-9C6F-82B308D1227D}">
  <ds:schemaRefs>
    <ds:schemaRef ds:uri="http://schemas.microsoft.com/sharepoint/events"/>
  </ds:schemaRefs>
</ds:datastoreItem>
</file>

<file path=customXml/itemProps3.xml><?xml version="1.0" encoding="utf-8"?>
<ds:datastoreItem xmlns:ds="http://schemas.openxmlformats.org/officeDocument/2006/customXml" ds:itemID="{32BCD16A-3481-4595-BF09-977868E347F4}">
  <ds:schemaRefs>
    <ds:schemaRef ds:uri="a92fa4c0-bbdc-4e19-b809-c27319b8ae15"/>
    <ds:schemaRef ds:uri="http://purl.org/dc/elements/1.1/"/>
    <ds:schemaRef ds:uri="http://schemas.microsoft.com/office/infopath/2007/PartnerControls"/>
    <ds:schemaRef ds:uri="http://schemas.microsoft.com/office/2006/documentManagement/types"/>
    <ds:schemaRef ds:uri="fd09b04b-c448-408d-b1d4-c0058ac8627f"/>
    <ds:schemaRef ds:uri="http://schemas.openxmlformats.org/package/2006/metadata/core-properties"/>
    <ds:schemaRef ds:uri="http://www.w3.org/XML/1998/namespace"/>
    <ds:schemaRef ds:uri="1f95069b-0517-448f-ad8a-5edd2fd38221"/>
    <ds:schemaRef ds:uri="00f81c9c-2d72-4c89-8156-44e11fd878d4"/>
    <ds:schemaRef ds:uri="http://schemas.microsoft.com/office/2006/metadata/properties"/>
    <ds:schemaRef ds:uri="http://purl.org/dc/dcmitype/"/>
    <ds:schemaRef ds:uri="http://purl.org/dc/terms/"/>
  </ds:schemaRefs>
</ds:datastoreItem>
</file>

<file path=customXml/itemProps4.xml><?xml version="1.0" encoding="utf-8"?>
<ds:datastoreItem xmlns:ds="http://schemas.openxmlformats.org/officeDocument/2006/customXml" ds:itemID="{F6D37668-9FF7-46D1-B126-CF459F6DCF7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4846</Words>
  <Application>Microsoft Office PowerPoint</Application>
  <PresentationFormat>Widescreen</PresentationFormat>
  <Paragraphs>890</Paragraphs>
  <Slides>54</Slides>
  <Notes>51</Notes>
  <HiddenSlides>26</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54</vt:i4>
      </vt:variant>
    </vt:vector>
  </HeadingPairs>
  <TitlesOfParts>
    <vt:vector size="64" baseType="lpstr">
      <vt:lpstr>Aptos</vt:lpstr>
      <vt:lpstr>Aptos Display</vt:lpstr>
      <vt:lpstr>Arial</vt:lpstr>
      <vt:lpstr>Calibri</vt:lpstr>
      <vt:lpstr>Calibri Light</vt:lpstr>
      <vt:lpstr>Matter</vt:lpstr>
      <vt:lpstr>Segoe UI</vt:lpstr>
      <vt:lpstr>Office Theme</vt:lpstr>
      <vt:lpstr>1_Office Theme</vt:lpstr>
      <vt:lpstr>Office Theme</vt:lpstr>
      <vt:lpstr>System Operator Industry Forum</vt:lpstr>
      <vt:lpstr>Today’s agenda</vt:lpstr>
      <vt:lpstr>Key Messages</vt:lpstr>
      <vt:lpstr>Market update</vt:lpstr>
      <vt:lpstr>Energy: National hydro storage</vt:lpstr>
      <vt:lpstr>Hydro storage by catchment</vt:lpstr>
      <vt:lpstr>PowerPoint Presentation</vt:lpstr>
      <vt:lpstr>PowerPoint Presentation</vt:lpstr>
      <vt:lpstr>PowerPoint Presentation</vt:lpstr>
      <vt:lpstr>PowerPoint Presentation</vt:lpstr>
      <vt:lpstr>PowerPoint Presentation</vt:lpstr>
      <vt:lpstr>NZGB update</vt:lpstr>
      <vt:lpstr>PowerPoint Presentation</vt:lpstr>
      <vt:lpstr>PowerPoint Presentation</vt:lpstr>
      <vt:lpstr>PowerPoint Presentation</vt:lpstr>
      <vt:lpstr>Outages next 4 weeks</vt:lpstr>
      <vt:lpstr>PowerPoint Presentation</vt:lpstr>
      <vt:lpstr>NNI Outages </vt:lpstr>
      <vt:lpstr>SNI Outages </vt:lpstr>
      <vt:lpstr>SI Outages </vt:lpstr>
      <vt:lpstr>HVDC North transfer limit</vt:lpstr>
      <vt:lpstr>Operational update – Tokaanu Black Start Test</vt:lpstr>
      <vt:lpstr>Tokaanu (TKU) Black Start Test</vt:lpstr>
      <vt:lpstr>Tokaanu (TKU) Black Start Test</vt:lpstr>
      <vt:lpstr>Tokaanu (TKU) Black Start Testing</vt:lpstr>
      <vt:lpstr>Consultations, publications, and events</vt:lpstr>
      <vt:lpstr>PowerPoint Presentation</vt:lpstr>
      <vt:lpstr>PowerPoint Presentation</vt:lpstr>
      <vt:lpstr>Operations Update: Inflexible Generation Outcomes</vt:lpstr>
      <vt:lpstr>North Canterbury 66kV  Special Protection Scheme</vt:lpstr>
      <vt:lpstr>North Canterbury 66kV Circuit Overload Protection Scheme (COPS) </vt:lpstr>
      <vt:lpstr>Fortnightly Operations Update</vt:lpstr>
      <vt:lpstr>CACTIS Consultation</vt:lpstr>
      <vt:lpstr>Consultation Open: Proposed Connecting Asset Commissioning Testing and Information Standard (CACTIS)</vt:lpstr>
      <vt:lpstr>Consultation Open: Proposed Connecting Asset Commissioning Testing and Information Standard (CACTIS)</vt:lpstr>
      <vt:lpstr>Outage update</vt:lpstr>
      <vt:lpstr>Asset owners</vt:lpstr>
      <vt:lpstr>LNI Outages </vt:lpstr>
      <vt:lpstr>HVDC North transfer limit</vt:lpstr>
      <vt:lpstr>HVDC transfer</vt:lpstr>
      <vt:lpstr>Wellington load for HVDC</vt:lpstr>
      <vt:lpstr>USI Outages </vt:lpstr>
      <vt:lpstr>WRK Ring Outages</vt:lpstr>
      <vt:lpstr>SO Generation Commissioning &amp; Testing update</vt:lpstr>
      <vt:lpstr>In-flight commissioning, routine testing &amp; upgrade projects</vt:lpstr>
      <vt:lpstr>Information published regarding meeting peak demand</vt:lpstr>
      <vt:lpstr>Roster</vt:lpstr>
      <vt:lpstr>Process overview</vt:lpstr>
      <vt:lpstr>1. Prep meeting – 9.30am Tuesday</vt:lpstr>
      <vt:lpstr>2. Industry Forum – 11am Tuesday</vt:lpstr>
      <vt:lpstr>3. Debrief meeting – 11.40am Tuesday</vt:lpstr>
      <vt:lpstr>4. Offline checks (done between forums)</vt:lpstr>
      <vt:lpstr>Actions and decisions</vt:lpstr>
      <vt:lpstr>Questions to follow up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Roles and responsibilities (internal only)</dc:title>
  <dc:creator/>
  <cp:lastModifiedBy>Claire Duggan</cp:lastModifiedBy>
  <cp:revision>1</cp:revision>
  <dcterms:created xsi:type="dcterms:W3CDTF">2021-07-26T02:04:13Z</dcterms:created>
  <dcterms:modified xsi:type="dcterms:W3CDTF">2025-10-13T22:20:57Z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0x010100035C7CA1B0BEA546A0F0D118A56B9EA9</vt:lpwstr>
  </property>
  <property fmtid="{D5CDD505-2E9C-101B-9397-08002B2CF9AE}" pid="3" name="MSIP_Label_ec504e64-2eb9-4143-98d1-ab3085e5d939_Enabled">
    <vt:lpwstr>true</vt:lpwstr>
  </property>
  <property fmtid="{D5CDD505-2E9C-101B-9397-08002B2CF9AE}" pid="4" name="MSIP_Label_ec504e64-2eb9-4143-98d1-ab3085e5d939_SetDate">
    <vt:lpwstr>2021-07-26T02:05:54Z</vt:lpwstr>
  </property>
  <property fmtid="{D5CDD505-2E9C-101B-9397-08002B2CF9AE}" pid="5" name="MSIP_Label_ec504e64-2eb9-4143-98d1-ab3085e5d939_Method">
    <vt:lpwstr>Standard</vt:lpwstr>
  </property>
  <property fmtid="{D5CDD505-2E9C-101B-9397-08002B2CF9AE}" pid="6" name="MSIP_Label_ec504e64-2eb9-4143-98d1-ab3085e5d939_Name">
    <vt:lpwstr>ec504e64-2eb9-4143-98d1-ab3085e5d939</vt:lpwstr>
  </property>
  <property fmtid="{D5CDD505-2E9C-101B-9397-08002B2CF9AE}" pid="7" name="MSIP_Label_ec504e64-2eb9-4143-98d1-ab3085e5d939_SiteId">
    <vt:lpwstr>cb644580-6519-46f6-a00f-5bac4352068f</vt:lpwstr>
  </property>
  <property fmtid="{D5CDD505-2E9C-101B-9397-08002B2CF9AE}" pid="8" name="MSIP_Label_ec504e64-2eb9-4143-98d1-ab3085e5d939_ActionId">
    <vt:lpwstr>04cc5fc3-944a-41d2-8fef-2c7a0bb64dad</vt:lpwstr>
  </property>
  <property fmtid="{D5CDD505-2E9C-101B-9397-08002B2CF9AE}" pid="9" name="MSIP_Label_ec504e64-2eb9-4143-98d1-ab3085e5d939_ContentBits">
    <vt:lpwstr>0</vt:lpwstr>
  </property>
  <property fmtid="{D5CDD505-2E9C-101B-9397-08002B2CF9AE}" pid="10" name="Business Activity">
    <vt:lpwstr>Information Technology Management</vt:lpwstr>
  </property>
  <property fmtid="{D5CDD505-2E9C-101B-9397-08002B2CF9AE}" pid="11" name="xd_ProgID">
    <vt:lpwstr/>
  </property>
  <property fmtid="{D5CDD505-2E9C-101B-9397-08002B2CF9AE}" pid="12" name="SecurityClassification">
    <vt:lpwstr>4;#IN CONFIDENCE|2a299c00-b378-4eb4-a5f9-1e204b54aa0d</vt:lpwstr>
  </property>
  <property fmtid="{D5CDD505-2E9C-101B-9397-08002B2CF9AE}" pid="13" name="ComplianceAssetId">
    <vt:lpwstr/>
  </property>
  <property fmtid="{D5CDD505-2E9C-101B-9397-08002B2CF9AE}" pid="14" name="TemplateUrl">
    <vt:lpwstr/>
  </property>
  <property fmtid="{D5CDD505-2E9C-101B-9397-08002B2CF9AE}" pid="15" name="BusinessFunctionL3">
    <vt:lpwstr>3;#Market Development|ff31b1bc-77d2-460a-8f39-1a1071cc70d3</vt:lpwstr>
  </property>
  <property fmtid="{D5CDD505-2E9C-101B-9397-08002B2CF9AE}" pid="16" name="Business Function">
    <vt:lpwstr>Support</vt:lpwstr>
  </property>
  <property fmtid="{D5CDD505-2E9C-101B-9397-08002B2CF9AE}" pid="17" name="BusinessFunctionL1">
    <vt:lpwstr>1;#Operations|025b4e1b-c903-4ff6-b036-c0440968b3eb</vt:lpwstr>
  </property>
  <property fmtid="{D5CDD505-2E9C-101B-9397-08002B2CF9AE}" pid="18" name="Document Type">
    <vt:lpwstr>Project Management</vt:lpwstr>
  </property>
  <property fmtid="{D5CDD505-2E9C-101B-9397-08002B2CF9AE}" pid="19" name="xd_Signature">
    <vt:bool>false</vt:bool>
  </property>
  <property fmtid="{D5CDD505-2E9C-101B-9397-08002B2CF9AE}" pid="20" name="BusinessFunctionL2">
    <vt:lpwstr>2;#Vision and Strategy|85e8828d-ad5e-4816-8962-6a47bd0f4b29</vt:lpwstr>
  </property>
  <property fmtid="{D5CDD505-2E9C-101B-9397-08002B2CF9AE}" pid="21" name="Engagementwith">
    <vt:lpwstr/>
  </property>
  <property fmtid="{D5CDD505-2E9C-101B-9397-08002B2CF9AE}" pid="22" name="_dlc_DocIdItemGuid">
    <vt:lpwstr>61977fbe-f4f1-4b02-890e-8002496f25dc</vt:lpwstr>
  </property>
</Properties>
</file>